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8" r:id="rId5"/>
    <p:sldId id="260" r:id="rId6"/>
    <p:sldId id="299" r:id="rId7"/>
    <p:sldId id="300" r:id="rId8"/>
    <p:sldId id="261" r:id="rId9"/>
    <p:sldId id="262" r:id="rId10"/>
    <p:sldId id="264" r:id="rId11"/>
    <p:sldId id="265" r:id="rId12"/>
    <p:sldId id="266" r:id="rId13"/>
    <p:sldId id="301" r:id="rId14"/>
    <p:sldId id="267" r:id="rId15"/>
    <p:sldId id="297" r:id="rId16"/>
    <p:sldId id="268" r:id="rId17"/>
    <p:sldId id="269" r:id="rId18"/>
    <p:sldId id="318" r:id="rId19"/>
    <p:sldId id="275" r:id="rId20"/>
    <p:sldId id="277" r:id="rId21"/>
    <p:sldId id="278" r:id="rId22"/>
    <p:sldId id="304" r:id="rId23"/>
    <p:sldId id="279" r:id="rId24"/>
    <p:sldId id="280" r:id="rId25"/>
    <p:sldId id="305" r:id="rId26"/>
    <p:sldId id="281" r:id="rId27"/>
    <p:sldId id="306" r:id="rId28"/>
    <p:sldId id="282" r:id="rId29"/>
    <p:sldId id="302" r:id="rId30"/>
    <p:sldId id="307" r:id="rId31"/>
    <p:sldId id="283" r:id="rId32"/>
    <p:sldId id="303" r:id="rId33"/>
    <p:sldId id="311" r:id="rId34"/>
    <p:sldId id="284" r:id="rId35"/>
    <p:sldId id="285" r:id="rId36"/>
    <p:sldId id="308" r:id="rId37"/>
    <p:sldId id="309" r:id="rId38"/>
    <p:sldId id="315" r:id="rId39"/>
    <p:sldId id="312" r:id="rId40"/>
    <p:sldId id="314" r:id="rId41"/>
    <p:sldId id="313" r:id="rId42"/>
    <p:sldId id="286" r:id="rId43"/>
    <p:sldId id="294" r:id="rId44"/>
    <p:sldId id="295" r:id="rId45"/>
    <p:sldId id="296" r:id="rId4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DB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76359651498778"/>
          <c:h val="0.89247722475280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42653394740753E-3"/>
                  <c:y val="0.61539084788314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1393533,00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F-49EA-AC9C-1D52FFF16640}"/>
                </c:ext>
              </c:extLst>
            </c:dLbl>
            <c:dLbl>
              <c:idx val="1"/>
              <c:layout>
                <c:manualLayout>
                  <c:x val="3.4035309265587083E-3"/>
                  <c:y val="5.7859180645897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101528,40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F-49EA-AC9C-1D52FFF16640}"/>
                </c:ext>
              </c:extLst>
            </c:dLbl>
            <c:dLbl>
              <c:idx val="2"/>
              <c:layout>
                <c:manualLayout>
                  <c:x val="8.4359679096716687E-3"/>
                  <c:y val="0.642056088097683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1381973,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1393533</c:v>
                </c:pt>
                <c:pt idx="1">
                  <c:v>101528.4</c:v>
                </c:pt>
                <c:pt idx="2">
                  <c:v>1381973.7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0F-49EA-AC9C-1D52FFF16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77091071163273E-3"/>
                  <c:y val="3.11434440260184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642010,40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F-49EA-AC9C-1D52FFF16640}"/>
                </c:ext>
              </c:extLst>
            </c:dLbl>
            <c:dLbl>
              <c:idx val="1"/>
              <c:layout>
                <c:manualLayout>
                  <c:x val="2.8511117714059325E-3"/>
                  <c:y val="-1.81504621704895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126889,50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F-49EA-AC9C-1D52FFF16640}"/>
                </c:ext>
              </c:extLst>
            </c:dLbl>
            <c:dLbl>
              <c:idx val="2"/>
              <c:layout>
                <c:manualLayout>
                  <c:x val="5.0537314911107811E-3"/>
                  <c:y val="4.94599452242382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648025,90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76215.360000000001</c:v>
                </c:pt>
                <c:pt idx="1">
                  <c:v>9342.39</c:v>
                </c:pt>
                <c:pt idx="2">
                  <c:v>76558.91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70F-49EA-AC9C-1D52FFF166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92992621205367E-3"/>
                  <c:y val="0.42631344101863078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200" b="1"/>
                    </a:pPr>
                    <a:r>
                      <a:rPr lang="en-US" dirty="0"/>
                      <a:t>999437,3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F-49EA-AC9C-1D52FFF16640}"/>
                </c:ext>
              </c:extLst>
            </c:dLbl>
            <c:dLbl>
              <c:idx val="1"/>
              <c:layout>
                <c:manualLayout>
                  <c:x val="6.1632744020205018E-3"/>
                  <c:y val="7.1169120164327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144952,9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0F-49EA-AC9C-1D52FFF16640}"/>
                </c:ext>
              </c:extLst>
            </c:dLbl>
            <c:dLbl>
              <c:idx val="2"/>
              <c:layout>
                <c:manualLayout>
                  <c:x val="1.1086391323726043E-2"/>
                  <c:y val="0.430351192513979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1006652,3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999437.3</c:v>
                </c:pt>
                <c:pt idx="1">
                  <c:v>144952.9</c:v>
                </c:pt>
                <c:pt idx="2">
                  <c:v>1006652.3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70F-49EA-AC9C-1D52FFF166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69038775813402E-3"/>
                  <c:y val="0.399162170386865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739277,8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0F-49EA-AC9C-1D52FFF16640}"/>
                </c:ext>
              </c:extLst>
            </c:dLbl>
            <c:dLbl>
              <c:idx val="1"/>
              <c:layout>
                <c:manualLayout>
                  <c:x val="1.0777001931362353E-2"/>
                  <c:y val="0.132805546045874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194772,6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0F-49EA-AC9C-1D52FFF16640}"/>
                </c:ext>
              </c:extLst>
            </c:dLbl>
            <c:dLbl>
              <c:idx val="2"/>
              <c:layout>
                <c:manualLayout>
                  <c:x val="2.9933640370425397E-3"/>
                  <c:y val="0.399320152915668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747914,8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739277.8</c:v>
                </c:pt>
                <c:pt idx="1">
                  <c:v>194772.6</c:v>
                </c:pt>
                <c:pt idx="2">
                  <c:v>747914.8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70F-49EA-AC9C-1D52FFF166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563016887040067E-3"/>
                  <c:y val="0.365741184525847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700620,8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0F-49EA-AC9C-1D52FFF16640}"/>
                </c:ext>
              </c:extLst>
            </c:dLbl>
            <c:dLbl>
              <c:idx val="1"/>
              <c:layout>
                <c:manualLayout>
                  <c:x val="1.4077403060466499E-2"/>
                  <c:y val="0.13429476206778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217543,0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0F-49EA-AC9C-1D52FFF16640}"/>
                </c:ext>
              </c:extLst>
            </c:dLbl>
            <c:dLbl>
              <c:idx val="2"/>
              <c:layout>
                <c:manualLayout>
                  <c:x val="1.0932748972416183E-2"/>
                  <c:y val="0.409599737532808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711490,8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700620.80000000005</c:v>
                </c:pt>
                <c:pt idx="1">
                  <c:v>217543</c:v>
                </c:pt>
                <c:pt idx="2">
                  <c:v>711490.8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70F-49EA-AC9C-1D52FFF16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6545280"/>
        <c:axId val="36546816"/>
        <c:axId val="0"/>
      </c:bar3DChart>
      <c:catAx>
        <c:axId val="365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36546816"/>
        <c:crosses val="autoZero"/>
        <c:auto val="1"/>
        <c:lblAlgn val="ctr"/>
        <c:lblOffset val="100"/>
        <c:noMultiLvlLbl val="0"/>
      </c:catAx>
      <c:valAx>
        <c:axId val="3654681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654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2180161800204"/>
          <c:y val="4.2205669277487673E-2"/>
          <c:w val="0.18118475816736615"/>
          <c:h val="0.5220626527608044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17099158294579E-2"/>
          <c:y val="2.9003511394356869E-2"/>
          <c:w val="0.84408904475094737"/>
          <c:h val="0.87679578812230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04373713655172E-3"/>
                  <c:y val="0.2159623987357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E-4C7E-8131-0A007B588959}"/>
                </c:ext>
              </c:extLst>
            </c:dLbl>
            <c:dLbl>
              <c:idx val="1"/>
              <c:layout>
                <c:manualLayout>
                  <c:x val="4.7559939977067402E-3"/>
                  <c:y val="0.25989501312335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E-4C7E-8131-0A007B588959}"/>
                </c:ext>
              </c:extLst>
            </c:dLbl>
            <c:dLbl>
              <c:idx val="2"/>
              <c:layout>
                <c:manualLayout>
                  <c:x val="4.4840227654546145E-3"/>
                  <c:y val="0.262838901894019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999437,3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E-4C7E-8131-0A007B588959}"/>
                </c:ext>
              </c:extLst>
            </c:dLbl>
            <c:dLbl>
              <c:idx val="3"/>
              <c:layout>
                <c:manualLayout>
                  <c:x val="8.8610021765072409E-3"/>
                  <c:y val="0.267078456409165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739277,8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E-4C7E-8131-0A007B588959}"/>
                </c:ext>
              </c:extLst>
            </c:dLbl>
            <c:dLbl>
              <c:idx val="4"/>
              <c:layout>
                <c:manualLayout>
                  <c:x val="9.9699666060979446E-3"/>
                  <c:y val="0.226212787951097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700620,8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EE-4C7E-8131-0A007B58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1393533</c:v>
                </c:pt>
                <c:pt idx="1">
                  <c:v>642010.4</c:v>
                </c:pt>
                <c:pt idx="2">
                  <c:v>862636</c:v>
                </c:pt>
                <c:pt idx="3">
                  <c:v>704866.6</c:v>
                </c:pt>
                <c:pt idx="4">
                  <c:v>666315.1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2EE-4C7E-8131-0A007B5889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39164951540498E-3"/>
                  <c:y val="0.259154878482889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1381973,8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EE-4C7E-8131-0A007B588959}"/>
                </c:ext>
              </c:extLst>
            </c:dLbl>
            <c:dLbl>
              <c:idx val="1"/>
              <c:layout>
                <c:manualLayout>
                  <c:x val="4.0349568446912763E-3"/>
                  <c:y val="0.26354259771582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EE-4C7E-8131-0A007B588959}"/>
                </c:ext>
              </c:extLst>
            </c:dLbl>
            <c:dLbl>
              <c:idx val="2"/>
              <c:layout>
                <c:manualLayout>
                  <c:x val="6.1954874651125921E-3"/>
                  <c:y val="0.290799460878201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1006652,3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EE-4C7E-8131-0A007B588959}"/>
                </c:ext>
              </c:extLst>
            </c:dLbl>
            <c:dLbl>
              <c:idx val="3"/>
              <c:layout>
                <c:manualLayout>
                  <c:x val="5.5837058138920401E-3"/>
                  <c:y val="0.271847910903029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747914,8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EE-4C7E-8131-0A007B588959}"/>
                </c:ext>
              </c:extLst>
            </c:dLbl>
            <c:dLbl>
              <c:idx val="4"/>
              <c:layout>
                <c:manualLayout>
                  <c:x val="1.0169978947730644E-2"/>
                  <c:y val="0.277236291409519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711490,8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EE-4C7E-8131-0A007B58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1381973.7</c:v>
                </c:pt>
                <c:pt idx="1">
                  <c:v>648025.9</c:v>
                </c:pt>
                <c:pt idx="2">
                  <c:v>867435.4</c:v>
                </c:pt>
                <c:pt idx="3">
                  <c:v>713503.6</c:v>
                </c:pt>
                <c:pt idx="4">
                  <c:v>677185.1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2EE-4C7E-8131-0A007B5889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495018444278322E-3"/>
                  <c:y val="-2.2795936505921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11559,2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EE-4C7E-8131-0A007B588959}"/>
                </c:ext>
              </c:extLst>
            </c:dLbl>
            <c:dLbl>
              <c:idx val="1"/>
              <c:layout>
                <c:manualLayout>
                  <c:x val="1.7627373603428337E-2"/>
                  <c:y val="0.26502872951691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EE-4C7E-8131-0A007B588959}"/>
                </c:ext>
              </c:extLst>
            </c:dLbl>
            <c:dLbl>
              <c:idx val="2"/>
              <c:layout>
                <c:manualLayout>
                  <c:x val="1.2198026518731359E-2"/>
                  <c:y val="0.2654717315740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-7215,0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EE-4C7E-8131-0A007B588959}"/>
                </c:ext>
              </c:extLst>
            </c:dLbl>
            <c:dLbl>
              <c:idx val="3"/>
              <c:layout>
                <c:manualLayout>
                  <c:x val="1.1933429111122308E-2"/>
                  <c:y val="0.26502872951691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EE-4C7E-8131-0A007B588959}"/>
                </c:ext>
              </c:extLst>
            </c:dLbl>
            <c:dLbl>
              <c:idx val="4"/>
              <c:layout>
                <c:manualLayout>
                  <c:x val="1.1504887002282313E-2"/>
                  <c:y val="0.26126126126126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EE-4C7E-8131-0A007B58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11559.300000000047</c:v>
                </c:pt>
                <c:pt idx="1">
                  <c:v>-6015.5</c:v>
                </c:pt>
                <c:pt idx="2">
                  <c:v>-4799.4000000000233</c:v>
                </c:pt>
                <c:pt idx="3">
                  <c:v>-8637</c:v>
                </c:pt>
                <c:pt idx="4">
                  <c:v>-10870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2EE-4C7E-8131-0A007B58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444416"/>
        <c:axId val="38016128"/>
        <c:axId val="0"/>
      </c:bar3DChart>
      <c:catAx>
        <c:axId val="3844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1"/>
            </a:pPr>
            <a:endParaRPr lang="ru-RU"/>
          </a:p>
        </c:txPr>
        <c:crossAx val="38016128"/>
        <c:crosses val="autoZero"/>
        <c:auto val="1"/>
        <c:lblAlgn val="ctr"/>
        <c:lblOffset val="100"/>
        <c:noMultiLvlLbl val="0"/>
      </c:catAx>
      <c:valAx>
        <c:axId val="380161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4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30821644243385"/>
          <c:y val="0.1772725735787811"/>
          <c:w val="0.10969174156801006"/>
          <c:h val="0.279661148761248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875853079816528E-2"/>
          <c:w val="0.7094409429983255"/>
          <c:h val="0.95199987699779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31715089586437"/>
                  <c:y val="8.141883807782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101528,4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2-414B-834A-3A2EA066607A}"/>
                </c:ext>
              </c:extLst>
            </c:dLbl>
            <c:dLbl>
              <c:idx val="1"/>
              <c:layout>
                <c:manualLayout>
                  <c:x val="-0.14219802881782634"/>
                  <c:y val="-9.5544939451172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2-414B-834A-3A2EA066607A}"/>
                </c:ext>
              </c:extLst>
            </c:dLbl>
            <c:dLbl>
              <c:idx val="2"/>
              <c:layout>
                <c:manualLayout>
                  <c:x val="-0.13270843376720767"/>
                  <c:y val="-0.218638901233196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144 952,9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D2-414B-834A-3A2EA066607A}"/>
                </c:ext>
              </c:extLst>
            </c:dLbl>
            <c:dLbl>
              <c:idx val="3"/>
              <c:layout>
                <c:manualLayout>
                  <c:x val="0.12107772242755371"/>
                  <c:y val="-0.217386494093248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194 772,6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2-414B-834A-3A2EA066607A}"/>
                </c:ext>
              </c:extLst>
            </c:dLbl>
            <c:dLbl>
              <c:idx val="4"/>
              <c:layout>
                <c:manualLayout>
                  <c:x val="0.11536008891745675"/>
                  <c:y val="7.981381698329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217 543,0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2-414B-834A-3A2EA0666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(первоначально утвержденный)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132843.6</c:v>
                </c:pt>
                <c:pt idx="1">
                  <c:v>126889.5</c:v>
                </c:pt>
                <c:pt idx="2">
                  <c:v>144314.1</c:v>
                </c:pt>
                <c:pt idx="3">
                  <c:v>194772.6</c:v>
                </c:pt>
                <c:pt idx="4">
                  <c:v>217543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D2-414B-834A-3A2EA0666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5263536720041"/>
          <c:y val="9.857909306373365E-2"/>
          <c:w val="0.23503995051600873"/>
          <c:h val="0.701179498574232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02839105657135E-2"/>
          <c:y val="7.3152319725668949E-2"/>
          <c:w val="0.7784183399080985"/>
          <c:h val="0.82448571220113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47927726082556E-3"/>
                  <c:y val="2.0519942228641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9-4381-ABD6-3C44D1217B7D}"/>
                </c:ext>
              </c:extLst>
            </c:dLbl>
            <c:dLbl>
              <c:idx val="1"/>
              <c:layout>
                <c:manualLayout>
                  <c:x val="9.304543827039824E-3"/>
                  <c:y val="1.077403436655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9-4381-ABD6-3C44D1217B7D}"/>
                </c:ext>
              </c:extLst>
            </c:dLbl>
            <c:dLbl>
              <c:idx val="2"/>
              <c:layout>
                <c:manualLayout>
                  <c:x val="9.14856229439138E-3"/>
                  <c:y val="0.63800688812354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60672.9</c:v>
                </c:pt>
                <c:pt idx="1">
                  <c:v>40855.4</c:v>
                </c:pt>
                <c:pt idx="2">
                  <c:v>1292004.6000000001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9-4381-ABD6-3C44D1217B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68895462804873E-3"/>
                  <c:y val="3.62369458949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49-4381-ABD6-3C44D1217B7D}"/>
                </c:ext>
              </c:extLst>
            </c:dLbl>
            <c:dLbl>
              <c:idx val="1"/>
              <c:layout>
                <c:manualLayout>
                  <c:x val="1.0748839445921993E-2"/>
                  <c:y val="9.460522904862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49-4381-ABD6-3C44D1217B7D}"/>
                </c:ext>
              </c:extLst>
            </c:dLbl>
            <c:dLbl>
              <c:idx val="2"/>
              <c:layout>
                <c:manualLayout>
                  <c:x val="9.2018761200446334E-3"/>
                  <c:y val="0.2367641525019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88020.1</c:v>
                </c:pt>
                <c:pt idx="1">
                  <c:v>38869.4</c:v>
                </c:pt>
                <c:pt idx="2">
                  <c:v>515120.9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49-4381-ABD6-3C44D1217B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934598846742216E-3"/>
                  <c:y val="7.79413398511276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102941,9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49-4381-ABD6-3C44D1217B7D}"/>
                </c:ext>
              </c:extLst>
            </c:dLbl>
            <c:dLbl>
              <c:idx val="1"/>
              <c:layout>
                <c:manualLayout>
                  <c:x val="8.7914687319276003E-3"/>
                  <c:y val="9.51190608450912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42011,0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49-4381-ABD6-3C44D1217B7D}"/>
                </c:ext>
              </c:extLst>
            </c:dLbl>
            <c:dLbl>
              <c:idx val="2"/>
              <c:layout>
                <c:manualLayout>
                  <c:x val="1.0708856459042038E-2"/>
                  <c:y val="0.363162194941302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854484,4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146392.70000000001</c:v>
                </c:pt>
                <c:pt idx="1">
                  <c:v>42150</c:v>
                </c:pt>
                <c:pt idx="2">
                  <c:v>715906.3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149-4381-ABD6-3C44D1217B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843492703045037E-3"/>
                  <c:y val="5.423494611709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49-4381-ABD6-3C44D1217B7D}"/>
                </c:ext>
              </c:extLst>
            </c:dLbl>
            <c:dLbl>
              <c:idx val="1"/>
              <c:layout>
                <c:manualLayout>
                  <c:x val="4.3217538692817293E-3"/>
                  <c:y val="5.1149177869125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88098,7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49-4381-ABD6-3C44D1217B7D}"/>
                </c:ext>
              </c:extLst>
            </c:dLbl>
            <c:dLbl>
              <c:idx val="2"/>
              <c:layout>
                <c:manualLayout>
                  <c:x val="1.0010351284058413E-2"/>
                  <c:y val="0.242878106136355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544505,2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106673.9</c:v>
                </c:pt>
                <c:pt idx="1">
                  <c:v>134113.1</c:v>
                </c:pt>
                <c:pt idx="2">
                  <c:v>510094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149-4381-ABD6-3C44D1217B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22062241060779E-2"/>
                  <c:y val="6.641877754323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49-4381-ABD6-3C44D1217B7D}"/>
                </c:ext>
              </c:extLst>
            </c:dLbl>
            <c:dLbl>
              <c:idx val="1"/>
              <c:layout>
                <c:manualLayout>
                  <c:x val="1.1583933207821868E-2"/>
                  <c:y val="5.71258286116357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106764,7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49-4381-ABD6-3C44D1217B7D}"/>
                </c:ext>
              </c:extLst>
            </c:dLbl>
            <c:dLbl>
              <c:idx val="2"/>
              <c:layout>
                <c:manualLayout>
                  <c:x val="4.6009380600223167E-3"/>
                  <c:y val="0.214908999963287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483077,8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110778.3</c:v>
                </c:pt>
                <c:pt idx="1">
                  <c:v>153852.79999999999</c:v>
                </c:pt>
                <c:pt idx="2">
                  <c:v>448772.1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149-4381-ABD6-3C44D121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337920"/>
        <c:axId val="38229120"/>
        <c:axId val="0"/>
      </c:bar3DChart>
      <c:catAx>
        <c:axId val="3833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38229120"/>
        <c:crosses val="autoZero"/>
        <c:auto val="1"/>
        <c:lblAlgn val="ctr"/>
        <c:lblOffset val="100"/>
        <c:noMultiLvlLbl val="0"/>
      </c:catAx>
      <c:valAx>
        <c:axId val="38229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3833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4827889493765"/>
          <c:y val="0.11384779997989643"/>
          <c:w val="0.15228969038683302"/>
          <c:h val="0.514514590971373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ru-RU" sz="1400" dirty="0">
                <a:solidFill>
                  <a:schemeClr val="accent2"/>
                </a:solidFill>
              </a:rPr>
              <a:t>2024</a:t>
            </a:r>
            <a:r>
              <a:rPr lang="ru-RU" sz="1400" baseline="0" dirty="0">
                <a:solidFill>
                  <a:schemeClr val="accent2"/>
                </a:solidFill>
              </a:rPr>
              <a:t> год – 14563,0</a:t>
            </a:r>
            <a:endParaRPr lang="ru-RU" sz="1400" dirty="0">
              <a:solidFill>
                <a:schemeClr val="accent2"/>
              </a:solidFill>
            </a:endParaRP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915634767972E-2"/>
          <c:y val="0.20518183795793318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- 14563,0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0843577182014902"/>
                  <c:y val="0.11417109198559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4-4576-AC6A-74AD59852A9F}"/>
                </c:ext>
              </c:extLst>
            </c:dLbl>
            <c:dLbl>
              <c:idx val="2"/>
              <c:layout>
                <c:manualLayout>
                  <c:x val="-6.0671205330307766E-2"/>
                  <c:y val="-0.1147286821705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4-4576-AC6A-74AD59852A9F}"/>
                </c:ext>
              </c:extLst>
            </c:dLbl>
            <c:dLbl>
              <c:idx val="4"/>
              <c:layout>
                <c:manualLayout>
                  <c:x val="3.532484145828324E-2"/>
                  <c:y val="3.113776475614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4-4576-AC6A-74AD59852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Хатажукайское с/п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2816</c:v>
                </c:pt>
                <c:pt idx="1">
                  <c:v>2742</c:v>
                </c:pt>
                <c:pt idx="2">
                  <c:v>2831</c:v>
                </c:pt>
                <c:pt idx="3">
                  <c:v>2783</c:v>
                </c:pt>
                <c:pt idx="4">
                  <c:v>635</c:v>
                </c:pt>
                <c:pt idx="5">
                  <c:v>2756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34-4576-AC6A-74AD59852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23157797848045"/>
          <c:y val="0.28057636717782697"/>
          <c:w val="0.38920456206620319"/>
          <c:h val="0.69679317472129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2025 год – 14563,0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- 14563,0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E1-4FF7-BF72-4406301EFA62}"/>
                </c:ext>
              </c:extLst>
            </c:dLbl>
            <c:dLbl>
              <c:idx val="4"/>
              <c:layout>
                <c:manualLayout>
                  <c:x val="3.7898318837589477E-2"/>
                  <c:y val="3.499592001387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E1-4FF7-BF72-4406301EF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Хатажукайсое с/п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2815</c:v>
                </c:pt>
                <c:pt idx="1">
                  <c:v>2741</c:v>
                </c:pt>
                <c:pt idx="2">
                  <c:v>2830</c:v>
                </c:pt>
                <c:pt idx="3">
                  <c:v>2783</c:v>
                </c:pt>
                <c:pt idx="4">
                  <c:v>639</c:v>
                </c:pt>
                <c:pt idx="5">
                  <c:v>2755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E1-4FF7-BF72-4406301EF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2026</a:t>
            </a:r>
            <a:r>
              <a:rPr lang="ru-RU" sz="1400" baseline="0" dirty="0"/>
              <a:t> год – </a:t>
            </a:r>
            <a:r>
              <a:rPr lang="ru-RU" sz="1400" baseline="0" dirty="0" smtClean="0"/>
              <a:t>14563,0</a:t>
            </a:r>
            <a:endParaRPr lang="ru-RU" sz="1400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915634767972E-2"/>
          <c:y val="0.20518183795793318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- 11651,0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0843577182014902"/>
                  <c:y val="0.114171091985594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815,0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E8-402F-A812-6DB9A85858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ru-RU" smtClean="0"/>
                      <a:t>741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671205330307766E-2"/>
                  <c:y val="-0.114728682170542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830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E8-402F-A812-6DB9A85858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ru-RU" smtClean="0"/>
                      <a:t>783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32484145828324E-2"/>
                  <c:y val="3.11377647561496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9,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E8-402F-A812-6DB9A85858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755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Хатажукайское с/п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2292</c:v>
                </c:pt>
                <c:pt idx="1">
                  <c:v>2140</c:v>
                </c:pt>
                <c:pt idx="2">
                  <c:v>2173</c:v>
                </c:pt>
                <c:pt idx="3">
                  <c:v>2267</c:v>
                </c:pt>
                <c:pt idx="4">
                  <c:v>638</c:v>
                </c:pt>
                <c:pt idx="5">
                  <c:v>2141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E8-402F-A812-6DB9A8585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23157797848045"/>
          <c:y val="0.28057636717782697"/>
          <c:w val="0.38920456206620319"/>
          <c:h val="0.69679317472129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2027 год – </a:t>
            </a:r>
            <a:r>
              <a:rPr lang="ru-RU" dirty="0" smtClean="0"/>
              <a:t>14563,0</a:t>
            </a:r>
            <a:endParaRPr lang="ru-RU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 - 11651,0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815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16-477C-9893-780A88414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741,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830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783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898318837589477E-2"/>
                  <c:y val="3.49959200138799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16-477C-9893-780A88414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755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Хатажукайсое с/п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2292</c:v>
                </c:pt>
                <c:pt idx="1">
                  <c:v>2140</c:v>
                </c:pt>
                <c:pt idx="2">
                  <c:v>2173</c:v>
                </c:pt>
                <c:pt idx="3">
                  <c:v>2267</c:v>
                </c:pt>
                <c:pt idx="4">
                  <c:v>638</c:v>
                </c:pt>
                <c:pt idx="5">
                  <c:v>2141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16-477C-9893-780A88414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1714" cy="6855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928" y="1883486"/>
            <a:ext cx="7048500" cy="393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4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ramble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hello_html_m19e88a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-25893"/>
            <a:ext cx="9144740" cy="68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226007" y="5361244"/>
            <a:ext cx="6762750" cy="1311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6000" spc="-7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Бюджет</a:t>
            </a:r>
            <a:r>
              <a:rPr sz="6000" spc="-3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sz="600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6000" spc="-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граждан</a:t>
            </a:r>
            <a:endParaRPr sz="60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40"/>
              </a:spcBef>
            </a:pPr>
            <a:r>
              <a:rPr lang="ru-RU" sz="20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Хакуринохабль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740" y="0"/>
            <a:ext cx="9144740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Финансовое управление</a:t>
            </a:r>
          </a:p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ПУТЕВОДИТЕЛЬ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проекту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бюджета</a:t>
            </a:r>
            <a:r>
              <a:rPr lang="ru-RU" sz="18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-20" dirty="0">
                <a:solidFill>
                  <a:schemeClr val="bg1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lang="ru-RU" spc="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«О</a:t>
            </a:r>
            <a:r>
              <a:rPr lang="ru-RU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бюджете муниципального образования «</a:t>
            </a:r>
            <a:r>
              <a:rPr lang="ru-RU" sz="18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Шовгеновсий</a:t>
            </a:r>
            <a:r>
              <a:rPr lang="ru-RU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район»</a:t>
            </a:r>
            <a:r>
              <a:rPr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5 </a:t>
            </a:r>
            <a:r>
              <a:rPr sz="1800" spc="-35" dirty="0" err="1">
                <a:solidFill>
                  <a:schemeClr val="bg1"/>
                </a:solidFill>
                <a:latin typeface="Times New Roman"/>
                <a:cs typeface="Times New Roman"/>
              </a:rPr>
              <a:t>год</a:t>
            </a:r>
            <a:endParaRPr lang="ru-RU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плановый</a:t>
            </a: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lang="ru-RU"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sz="18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r>
            <a:r>
              <a:rPr sz="18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годов</a:t>
            </a:r>
            <a:r>
              <a:rPr sz="18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6095"/>
            <a:chOff x="0" y="0"/>
            <a:chExt cx="9145905" cy="6856095"/>
          </a:xfrm>
        </p:grpSpPr>
        <p:sp>
          <p:nvSpPr>
            <p:cNvPr id="3" name="object 3"/>
            <p:cNvSpPr/>
            <p:nvPr/>
          </p:nvSpPr>
          <p:spPr>
            <a:xfrm>
              <a:off x="4463796" y="908303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>
                  <a:moveTo>
                    <a:pt x="0" y="0"/>
                  </a:moveTo>
                  <a:lnTo>
                    <a:pt x="4680204" y="0"/>
                  </a:lnTo>
                </a:path>
              </a:pathLst>
            </a:custGeom>
            <a:ln w="3175">
              <a:solidFill>
                <a:srgbClr val="DDDDD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2993135"/>
              <a:ext cx="6977633" cy="1378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4576571"/>
              <a:ext cx="7029450" cy="13068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1481327"/>
              <a:ext cx="6962394" cy="13784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6736" y="3180588"/>
              <a:ext cx="6495415" cy="1041400"/>
            </a:xfrm>
            <a:custGeom>
              <a:avLst/>
              <a:gdLst/>
              <a:ahLst/>
              <a:cxnLst/>
              <a:rect l="l" t="t" r="r" b="b"/>
              <a:pathLst>
                <a:path w="6495415" h="1041400">
                  <a:moveTo>
                    <a:pt x="6321806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2"/>
                  </a:lnTo>
                  <a:lnTo>
                    <a:pt x="0" y="867410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2"/>
                  </a:lnTo>
                  <a:lnTo>
                    <a:pt x="6321806" y="1040892"/>
                  </a:lnTo>
                  <a:lnTo>
                    <a:pt x="6367905" y="1034691"/>
                  </a:lnTo>
                  <a:lnTo>
                    <a:pt x="6409341" y="1017194"/>
                  </a:lnTo>
                  <a:lnTo>
                    <a:pt x="6444456" y="990060"/>
                  </a:lnTo>
                  <a:lnTo>
                    <a:pt x="6471590" y="954945"/>
                  </a:lnTo>
                  <a:lnTo>
                    <a:pt x="6489087" y="913509"/>
                  </a:lnTo>
                  <a:lnTo>
                    <a:pt x="6495288" y="867410"/>
                  </a:lnTo>
                  <a:lnTo>
                    <a:pt x="6495288" y="173482"/>
                  </a:lnTo>
                  <a:lnTo>
                    <a:pt x="6489087" y="127382"/>
                  </a:lnTo>
                  <a:lnTo>
                    <a:pt x="6471590" y="85946"/>
                  </a:lnTo>
                  <a:lnTo>
                    <a:pt x="6444456" y="50831"/>
                  </a:lnTo>
                  <a:lnTo>
                    <a:pt x="6409341" y="23697"/>
                  </a:lnTo>
                  <a:lnTo>
                    <a:pt x="6367905" y="6200"/>
                  </a:lnTo>
                  <a:lnTo>
                    <a:pt x="6321806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5411" y="4652771"/>
              <a:ext cx="4914900" cy="1080770"/>
            </a:xfrm>
            <a:custGeom>
              <a:avLst/>
              <a:gdLst/>
              <a:ahLst/>
              <a:cxnLst/>
              <a:rect l="l" t="t" r="r" b="b"/>
              <a:pathLst>
                <a:path w="4914900" h="1080770">
                  <a:moveTo>
                    <a:pt x="4734814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5"/>
                  </a:lnTo>
                  <a:lnTo>
                    <a:pt x="0" y="900429"/>
                  </a:lnTo>
                  <a:lnTo>
                    <a:pt x="6434" y="948302"/>
                  </a:lnTo>
                  <a:lnTo>
                    <a:pt x="24590" y="991320"/>
                  </a:lnTo>
                  <a:lnTo>
                    <a:pt x="52752" y="1027768"/>
                  </a:lnTo>
                  <a:lnTo>
                    <a:pt x="89201" y="1055927"/>
                  </a:lnTo>
                  <a:lnTo>
                    <a:pt x="132218" y="1074082"/>
                  </a:lnTo>
                  <a:lnTo>
                    <a:pt x="180086" y="1080515"/>
                  </a:lnTo>
                  <a:lnTo>
                    <a:pt x="4734814" y="1080515"/>
                  </a:lnTo>
                  <a:lnTo>
                    <a:pt x="4782681" y="1074082"/>
                  </a:lnTo>
                  <a:lnTo>
                    <a:pt x="4825698" y="1055927"/>
                  </a:lnTo>
                  <a:lnTo>
                    <a:pt x="4862147" y="1027768"/>
                  </a:lnTo>
                  <a:lnTo>
                    <a:pt x="4890309" y="991320"/>
                  </a:lnTo>
                  <a:lnTo>
                    <a:pt x="4908465" y="948302"/>
                  </a:lnTo>
                  <a:lnTo>
                    <a:pt x="4914899" y="900429"/>
                  </a:lnTo>
                  <a:lnTo>
                    <a:pt x="4914899" y="180085"/>
                  </a:lnTo>
                  <a:lnTo>
                    <a:pt x="4908465" y="132218"/>
                  </a:lnTo>
                  <a:lnTo>
                    <a:pt x="4890309" y="89201"/>
                  </a:lnTo>
                  <a:lnTo>
                    <a:pt x="4862147" y="52752"/>
                  </a:lnTo>
                  <a:lnTo>
                    <a:pt x="4825698" y="24590"/>
                  </a:lnTo>
                  <a:lnTo>
                    <a:pt x="4782681" y="6434"/>
                  </a:lnTo>
                  <a:lnTo>
                    <a:pt x="473481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9339" y="1629155"/>
              <a:ext cx="5473065" cy="1080770"/>
            </a:xfrm>
            <a:custGeom>
              <a:avLst/>
              <a:gdLst/>
              <a:ahLst/>
              <a:cxnLst/>
              <a:rect l="l" t="t" r="r" b="b"/>
              <a:pathLst>
                <a:path w="5473065" h="1080770">
                  <a:moveTo>
                    <a:pt x="5292598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6"/>
                  </a:lnTo>
                  <a:lnTo>
                    <a:pt x="5292598" y="1080516"/>
                  </a:lnTo>
                  <a:lnTo>
                    <a:pt x="5340465" y="1074081"/>
                  </a:lnTo>
                  <a:lnTo>
                    <a:pt x="5383482" y="1055925"/>
                  </a:lnTo>
                  <a:lnTo>
                    <a:pt x="5419931" y="1027763"/>
                  </a:lnTo>
                  <a:lnTo>
                    <a:pt x="5448093" y="991314"/>
                  </a:lnTo>
                  <a:lnTo>
                    <a:pt x="5466249" y="948297"/>
                  </a:lnTo>
                  <a:lnTo>
                    <a:pt x="5472684" y="900430"/>
                  </a:lnTo>
                  <a:lnTo>
                    <a:pt x="5472684" y="180086"/>
                  </a:lnTo>
                  <a:lnTo>
                    <a:pt x="5466249" y="132218"/>
                  </a:lnTo>
                  <a:lnTo>
                    <a:pt x="5448093" y="89201"/>
                  </a:lnTo>
                  <a:lnTo>
                    <a:pt x="5419931" y="52752"/>
                  </a:lnTo>
                  <a:lnTo>
                    <a:pt x="5383482" y="24590"/>
                  </a:lnTo>
                  <a:lnTo>
                    <a:pt x="5340465" y="6434"/>
                  </a:lnTo>
                  <a:lnTo>
                    <a:pt x="5292598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555" y="1552955"/>
              <a:ext cx="2308097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555" y="3137916"/>
              <a:ext cx="2596134" cy="1155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0555" y="4680203"/>
              <a:ext cx="3028949" cy="10538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2265" y="1629155"/>
            <a:ext cx="38915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КОНСОЛИДИРОВАННЫЙ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4478" y="3419347"/>
            <a:ext cx="34907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2909" marR="5080" indent="-410209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БЮДЖЕТ 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6550" y="4918328"/>
            <a:ext cx="33000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0744" marR="5080" indent="-86868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БЮДЖЕТЫ </a:t>
            </a:r>
            <a:r>
              <a:rPr lang="ru-RU" sz="1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СЕЛЬСКИХ ПОСЕЛЕНИЙ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5100" y="1868881"/>
            <a:ext cx="1764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состав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входит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2000" spc="-20" dirty="0">
                <a:latin typeface="Times New Roman"/>
                <a:cs typeface="Times New Roman"/>
              </a:rPr>
              <a:t>7 </a:t>
            </a:r>
            <a:r>
              <a:rPr sz="2000" spc="-20" dirty="0" err="1">
                <a:latin typeface="Times New Roman"/>
                <a:cs typeface="Times New Roman"/>
              </a:rPr>
              <a:t>бюджет</a:t>
            </a:r>
            <a:r>
              <a:rPr lang="ru-RU" sz="2000" spc="-20" dirty="0" err="1">
                <a:latin typeface="Times New Roman"/>
                <a:cs typeface="Times New Roman"/>
              </a:rPr>
              <a:t>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0517" y="3381883"/>
            <a:ext cx="1050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бюджет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2597" y="4826888"/>
            <a:ext cx="22260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>
                <a:latin typeface="Times New Roman"/>
                <a:cs typeface="Times New Roman"/>
              </a:rPr>
              <a:t>6 БЮДЖЕТОВ СЕЛЬСКИХ ПОСЕЛЕНИЙ</a:t>
            </a:r>
            <a:endParaRPr sz="1100" b="1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64463" y="346074"/>
            <a:ext cx="7959090" cy="750847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20" dirty="0" err="1"/>
              <a:t>Консолидированный</a:t>
            </a:r>
            <a:r>
              <a:rPr lang="ru-RU" sz="2400" spc="-20" dirty="0"/>
              <a:t> бюджет</a:t>
            </a:r>
            <a:r>
              <a:rPr sz="2400" spc="20" dirty="0"/>
              <a:t> </a:t>
            </a:r>
            <a:r>
              <a:rPr lang="ru-RU" sz="2400" spc="20" dirty="0"/>
              <a:t>муниципальный образования</a:t>
            </a:r>
            <a:r>
              <a:rPr lang="ru-RU" sz="2400" spc="-35" dirty="0"/>
              <a:t> «</a:t>
            </a:r>
            <a:r>
              <a:rPr lang="ru-RU" sz="2400" spc="-15" dirty="0"/>
              <a:t>Шовгеновский район»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239" y="390273"/>
            <a:ext cx="9141714" cy="3324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526" y="423663"/>
            <a:ext cx="9161777" cy="289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>
                <a:latin typeface="Times New Roman"/>
                <a:cs typeface="Times New Roman"/>
              </a:rPr>
              <a:t>Консолидированный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10" dirty="0">
                <a:latin typeface="Times New Roman"/>
                <a:cs typeface="Times New Roman"/>
              </a:rPr>
              <a:t>муниципальный </a:t>
            </a:r>
            <a:r>
              <a:rPr sz="1800" b="1" spc="-25" dirty="0" err="1">
                <a:latin typeface="Times New Roman"/>
                <a:cs typeface="Times New Roman"/>
              </a:rPr>
              <a:t>бюджет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latin typeface="Times New Roman"/>
                <a:cs typeface="Times New Roman"/>
              </a:rPr>
              <a:t>Шовгеновского района   (</a:t>
            </a:r>
            <a:r>
              <a:rPr lang="ru-RU" sz="1400" b="1" spc="-10" dirty="0">
                <a:latin typeface="Times New Roman"/>
                <a:cs typeface="Times New Roman"/>
              </a:rPr>
              <a:t>тыс. руб.)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506" y="903224"/>
            <a:ext cx="6841998" cy="3159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72004" y="903224"/>
            <a:ext cx="50196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ylfaen"/>
                <a:cs typeface="Sylfaen"/>
              </a:rPr>
              <a:t>КОНСОЛИДИРОВАННЫЙ</a:t>
            </a:r>
            <a:r>
              <a:rPr sz="1400" b="1" spc="-5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ylfaen"/>
                <a:cs typeface="Sylfaen"/>
              </a:rPr>
              <a:t>БЮДЖЕТ</a:t>
            </a:r>
            <a:r>
              <a:rPr sz="1400" b="1" spc="-6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1400" b="1" spc="-6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lang="ru-RU" sz="1400" b="1" dirty="0">
                <a:solidFill>
                  <a:srgbClr val="FFFFFF"/>
                </a:solidFill>
                <a:latin typeface="Sylfaen"/>
                <a:cs typeface="Sylfaen"/>
              </a:rPr>
              <a:t>АЙОНА</a:t>
            </a:r>
            <a:endParaRPr sz="1400" dirty="0">
              <a:latin typeface="Sylfaen"/>
              <a:cs typeface="Sylfae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15516"/>
              </p:ext>
            </p:extLst>
          </p:nvPr>
        </p:nvGraphicFramePr>
        <p:xfrm>
          <a:off x="122617" y="1219199"/>
          <a:ext cx="8930637" cy="135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1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15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21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60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15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1437522,4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667209,8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906864,6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753522,8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716138,6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144966,0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167183,4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188542,7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240787,0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264631,1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1292556,4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500026,4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718321,9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512735,8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451507,5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1413876,7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673225,3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914949,4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762511,4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727370,5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23645,7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-6015,5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-8084,8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-8988,6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-11231,9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4942" y="2592196"/>
            <a:ext cx="6671685" cy="3034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10800000" flipV="1">
            <a:off x="2072004" y="2581710"/>
            <a:ext cx="5112258" cy="23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РАЙОНА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77922"/>
              </p:ext>
            </p:extLst>
          </p:nvPr>
        </p:nvGraphicFramePr>
        <p:xfrm>
          <a:off x="122616" y="2819400"/>
          <a:ext cx="8928735" cy="155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11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11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17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56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8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    1393533,0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642010,4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860220,4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704866,6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666315,1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101528,4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126889,5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144314,1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194772,6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217543,0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1292004,6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515120,9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715906,3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510094,0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448772,1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1381973,8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648025,9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867435,4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848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713503,6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677185,1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11559,2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-6015,5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-7215,0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34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-8637,0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3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-10870,0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314" y="4572000"/>
            <a:ext cx="6794754" cy="457199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08582"/>
              </p:ext>
            </p:extLst>
          </p:nvPr>
        </p:nvGraphicFramePr>
        <p:xfrm>
          <a:off x="246698" y="5029200"/>
          <a:ext cx="8842566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7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9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3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291736,6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55054,9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136822,8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63417,2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64584,5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41237,7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40293,9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44228,6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873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46014,4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47088,1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Безвоз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250499,1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14761,0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92594,2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867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17402,8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17496,4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281850,2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55054,9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137691,8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63768,8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64946,4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9886,4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-869,0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17220"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-351,6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63245"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-361,9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03508"/>
              </p:ext>
            </p:extLst>
          </p:nvPr>
        </p:nvGraphicFramePr>
        <p:xfrm>
          <a:off x="9525" y="711201"/>
          <a:ext cx="9142727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1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83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marL="1174750" algn="l">
                        <a:lnSpc>
                          <a:spcPts val="160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2023 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 cap="flat" cmpd="sng" algn="ctr">
                      <a:solidFill>
                        <a:srgbClr val="38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2024 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 cap="flat" cmpd="sng" algn="ctr">
                      <a:solidFill>
                        <a:srgbClr val="38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64515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09270" algn="l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65370" y="4343700"/>
            <a:ext cx="610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ПОСЕЛЕНИЙ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69430"/>
            <a:chOff x="0" y="0"/>
            <a:chExt cx="9142095" cy="6869430"/>
          </a:xfrm>
          <a:solidFill>
            <a:schemeClr val="accent4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7488935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7488935" y="765047"/>
                  </a:lnTo>
                  <a:lnTo>
                    <a:pt x="748893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0" y="765047"/>
                  </a:moveTo>
                  <a:lnTo>
                    <a:pt x="7488935" y="765047"/>
                  </a:lnTo>
                  <a:lnTo>
                    <a:pt x="7488935" y="0"/>
                  </a:lnTo>
                  <a:lnTo>
                    <a:pt x="0" y="0"/>
                  </a:lnTo>
                  <a:lnTo>
                    <a:pt x="0" y="765047"/>
                  </a:lnTo>
                  <a:close/>
                </a:path>
              </a:pathLst>
            </a:custGeom>
            <a:grpFill/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588" marR="5080" indent="-1588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20" dirty="0"/>
              <a:t> </a:t>
            </a:r>
            <a:r>
              <a:rPr sz="1800" spc="-30" dirty="0"/>
              <a:t>ПАРАМЕТРЫ</a:t>
            </a:r>
            <a:r>
              <a:rPr sz="1800" dirty="0"/>
              <a:t> </a:t>
            </a:r>
            <a:r>
              <a:rPr lang="ru-RU" sz="1800" spc="-15" dirty="0">
                <a:solidFill>
                  <a:srgbClr val="FFFFFF"/>
                </a:solidFill>
              </a:rPr>
              <a:t>МУНИЦИПАЛЬНОГО</a:t>
            </a:r>
            <a:r>
              <a:rPr lang="ru-RU" sz="1800" dirty="0"/>
              <a:t> </a:t>
            </a:r>
            <a:r>
              <a:rPr sz="1800" spc="-35" dirty="0"/>
              <a:t>БЮДЖЕТА</a:t>
            </a:r>
            <a:r>
              <a:rPr lang="ru-RU" sz="1800" spc="-35" dirty="0"/>
              <a:t/>
            </a:r>
            <a:br>
              <a:rPr lang="ru-RU" sz="1800" spc="-35" dirty="0"/>
            </a:br>
            <a:r>
              <a:rPr lang="ru-RU" sz="1800" spc="-10" dirty="0"/>
              <a:t>ШОВГЕНОВСКОГО РАЙОНА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467868" y="765048"/>
            <a:ext cx="8136890" cy="431800"/>
          </a:xfrm>
          <a:custGeom>
            <a:avLst/>
            <a:gdLst/>
            <a:ahLst/>
            <a:cxnLst/>
            <a:rect l="l" t="t" r="r" b="b"/>
            <a:pathLst>
              <a:path w="8136890" h="431800">
                <a:moveTo>
                  <a:pt x="8136635" y="0"/>
                </a:moveTo>
                <a:lnTo>
                  <a:pt x="0" y="0"/>
                </a:lnTo>
                <a:lnTo>
                  <a:pt x="0" y="431291"/>
                </a:lnTo>
                <a:lnTo>
                  <a:pt x="8136635" y="431291"/>
                </a:lnTo>
                <a:lnTo>
                  <a:pt x="81366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03" y="748360"/>
            <a:ext cx="78708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834" algn="ctr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Times New Roman"/>
                <a:cs typeface="Times New Roman"/>
              </a:rPr>
              <a:t>Основные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характеристики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районного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202</a:t>
            </a:r>
            <a:r>
              <a:rPr lang="ru-RU" sz="1400" dirty="0">
                <a:latin typeface="Times New Roman"/>
                <a:cs typeface="Times New Roman"/>
              </a:rPr>
              <a:t>5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плановый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период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6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7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годов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характеризуются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следующими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данными: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6240" y="1700783"/>
            <a:ext cx="935990" cy="189796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203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6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31820" y="1196339"/>
            <a:ext cx="935990" cy="216535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935735" y="0"/>
                </a:moveTo>
                <a:lnTo>
                  <a:pt x="0" y="0"/>
                </a:lnTo>
                <a:lnTo>
                  <a:pt x="0" y="216408"/>
                </a:lnTo>
                <a:lnTo>
                  <a:pt x="935735" y="216408"/>
                </a:lnTo>
                <a:lnTo>
                  <a:pt x="9357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pPr algn="ctr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20990" y="1263777"/>
            <a:ext cx="647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р</a:t>
            </a:r>
            <a:r>
              <a:rPr sz="1200" i="1" dirty="0">
                <a:latin typeface="Calibri"/>
                <a:cs typeface="Calibri"/>
              </a:rPr>
              <a:t>у</a:t>
            </a:r>
            <a:r>
              <a:rPr sz="1200" i="1" spc="-5" dirty="0">
                <a:latin typeface="Calibri"/>
                <a:cs typeface="Calibri"/>
              </a:rPr>
              <a:t>б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43737"/>
              </p:ext>
            </p:extLst>
          </p:nvPr>
        </p:nvGraphicFramePr>
        <p:xfrm>
          <a:off x="513704" y="1795681"/>
          <a:ext cx="8088312" cy="157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6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3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6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08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96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876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2023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год </a:t>
                      </a:r>
                    </a:p>
                    <a:p>
                      <a:pPr algn="ctr"/>
                      <a:r>
                        <a:rPr lang="ru-RU" sz="1100" dirty="0"/>
                        <a:t>(план первоначальный)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 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 год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 год 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658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1393533,0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642010,4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999437,3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739277,8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700620,8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1381973,8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648025,9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1006652,3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747914,8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711490,8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1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Дефицит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11559,2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-6015,5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-7215,0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-8637,0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-10870,0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44265925"/>
              </p:ext>
            </p:extLst>
          </p:nvPr>
        </p:nvGraphicFramePr>
        <p:xfrm>
          <a:off x="467868" y="3581400"/>
          <a:ext cx="813689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1107996"/>
          </a:xfrm>
          <a:solidFill>
            <a:schemeClr val="accent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ru-RU" sz="2400" dirty="0"/>
              <a:t>Налоговые и неналоговые доходы бюджета </a:t>
            </a:r>
            <a:br>
              <a:rPr lang="ru-RU" sz="2400" dirty="0"/>
            </a:br>
            <a:r>
              <a:rPr lang="ru-RU" sz="2400" dirty="0"/>
              <a:t>муниципального образования «Шовгеновский район», тыс. руб.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74303"/>
              </p:ext>
            </p:extLst>
          </p:nvPr>
        </p:nvGraphicFramePr>
        <p:xfrm>
          <a:off x="838200" y="1600200"/>
          <a:ext cx="7467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93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-37744"/>
            <a:ext cx="9141714" cy="68557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66597" y="163892"/>
            <a:ext cx="7056120" cy="693420"/>
          </a:xfrm>
          <a:custGeom>
            <a:avLst/>
            <a:gdLst/>
            <a:ahLst/>
            <a:cxnLst/>
            <a:rect l="l" t="t" r="r" b="b"/>
            <a:pathLst>
              <a:path w="7056120" h="693420">
                <a:moveTo>
                  <a:pt x="7056120" y="0"/>
                </a:moveTo>
                <a:lnTo>
                  <a:pt x="0" y="0"/>
                </a:lnTo>
                <a:lnTo>
                  <a:pt x="0" y="693419"/>
                </a:lnTo>
                <a:lnTo>
                  <a:pt x="7056120" y="693419"/>
                </a:lnTo>
                <a:lnTo>
                  <a:pt x="7056120" y="0"/>
                </a:ln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597" y="148166"/>
            <a:ext cx="7056120" cy="693420"/>
          </a:xfrm>
          <a:custGeom>
            <a:avLst/>
            <a:gdLst/>
            <a:ahLst/>
            <a:cxnLst/>
            <a:rect l="l" t="t" r="r" b="b"/>
            <a:pathLst>
              <a:path w="7056120" h="693420">
                <a:moveTo>
                  <a:pt x="0" y="693419"/>
                </a:moveTo>
                <a:lnTo>
                  <a:pt x="7056120" y="693419"/>
                </a:lnTo>
                <a:lnTo>
                  <a:pt x="7056120" y="0"/>
                </a:lnTo>
                <a:lnTo>
                  <a:pt x="0" y="0"/>
                </a:lnTo>
                <a:lnTo>
                  <a:pt x="0" y="6934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2538" y="175540"/>
            <a:ext cx="541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397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</a:t>
            </a:r>
            <a:r>
              <a:rPr sz="1800" dirty="0"/>
              <a:t> и </a:t>
            </a:r>
            <a:r>
              <a:rPr sz="1800" spc="-5" dirty="0" err="1"/>
              <a:t>структура</a:t>
            </a:r>
            <a:r>
              <a:rPr sz="1800" spc="-35" dirty="0"/>
              <a:t> </a:t>
            </a:r>
            <a:r>
              <a:rPr sz="1800" spc="-30" dirty="0" err="1"/>
              <a:t>доходов</a:t>
            </a:r>
            <a:r>
              <a:rPr lang="ru-RU" sz="1800" spc="-15" dirty="0">
                <a:solidFill>
                  <a:srgbClr val="FFFFFF"/>
                </a:solidFill>
              </a:rPr>
              <a:t> муниципального</a:t>
            </a:r>
            <a:r>
              <a:rPr sz="1800" spc="10" dirty="0"/>
              <a:t> </a:t>
            </a:r>
            <a:r>
              <a:rPr sz="1800" spc="-15" dirty="0" err="1"/>
              <a:t>бюджета</a:t>
            </a:r>
            <a:r>
              <a:rPr sz="1800" spc="-15" dirty="0"/>
              <a:t> </a:t>
            </a:r>
            <a:r>
              <a:rPr lang="ru-RU" sz="1800" spc="-434" dirty="0"/>
              <a:t/>
            </a:r>
            <a:br>
              <a:rPr lang="ru-RU" sz="1800" spc="-434" dirty="0"/>
            </a:br>
            <a:r>
              <a:rPr lang="ru-RU" sz="1800" spc="-5" dirty="0"/>
              <a:t>Шовгеновского района</a:t>
            </a:r>
            <a:endParaRPr sz="1800" dirty="0"/>
          </a:p>
        </p:txBody>
      </p:sp>
      <p:sp>
        <p:nvSpPr>
          <p:cNvPr id="36" name="object 36"/>
          <p:cNvSpPr txBox="1"/>
          <p:nvPr/>
        </p:nvSpPr>
        <p:spPr>
          <a:xfrm>
            <a:off x="300024" y="224429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6295" y="382930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6295" y="5197855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26809" y="2266949"/>
            <a:ext cx="24504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5080" indent="-8890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71742" y="4297426"/>
            <a:ext cx="2618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76288" y="908303"/>
            <a:ext cx="1080770" cy="361315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8001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63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руб.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442573325"/>
              </p:ext>
            </p:extLst>
          </p:nvPr>
        </p:nvGraphicFramePr>
        <p:xfrm>
          <a:off x="365307" y="1371600"/>
          <a:ext cx="835355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95" y="228600"/>
            <a:ext cx="7417409" cy="553998"/>
          </a:xfrm>
          <a:solidFill>
            <a:schemeClr val="accent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ru-RU" sz="1800" dirty="0"/>
              <a:t>Основные характеристики бюджета </a:t>
            </a:r>
            <a:br>
              <a:rPr lang="ru-RU" sz="1800" dirty="0"/>
            </a:br>
            <a:r>
              <a:rPr lang="ru-RU" sz="1800" dirty="0"/>
              <a:t>муниципального образования «Шовгеновский район»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928" y="1066800"/>
            <a:ext cx="7859472" cy="4955203"/>
          </a:xfrm>
        </p:spPr>
        <p:txBody>
          <a:bodyPr/>
          <a:lstStyle/>
          <a:p>
            <a:pPr rtl="0" eaLnBrk="1" fontAlgn="ctr" latinLnBrk="0" hangingPunct="1"/>
            <a:r>
              <a:rPr lang="ru-RU" sz="1400" b="1" dirty="0"/>
              <a:t>Налоговые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доходы физических лиц;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совокупный доход;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имущество организаций 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Государственная пошлина;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товары (работы, услуги), реализуемые на территории РФ;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другие</a:t>
            </a:r>
            <a:endParaRPr lang="ru-RU" sz="1400" dirty="0"/>
          </a:p>
          <a:p>
            <a:pPr rtl="0" eaLnBrk="1" fontAlgn="ctr" latinLnBrk="0" hangingPunct="1"/>
            <a:r>
              <a:rPr lang="ru-RU" sz="1400" b="1" dirty="0"/>
              <a:t>Неналоговые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Доходы от использования имущества, находящегося  в государственной или муниципальной собственности;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Штрафы, санкции и возмещение ущерба;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Платежи при пользовании природными ресурсами;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Доходы от продажи материальных и нематериальных активов;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другие</a:t>
            </a:r>
            <a:endParaRPr lang="ru-RU" sz="1400" dirty="0"/>
          </a:p>
          <a:p>
            <a:pPr rtl="0" eaLnBrk="1" fontAlgn="ctr" latinLnBrk="0" hangingPunct="1"/>
            <a:r>
              <a:rPr lang="ru-RU" sz="1400" b="1" dirty="0"/>
              <a:t>Безвозмездные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543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047" y="152400"/>
            <a:ext cx="8930636" cy="57531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Объем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доходов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1223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37929"/>
              </p:ext>
            </p:extLst>
          </p:nvPr>
        </p:nvGraphicFramePr>
        <p:xfrm>
          <a:off x="106047" y="914400"/>
          <a:ext cx="8930636" cy="464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L="31115" algn="ctr">
                        <a:lnSpc>
                          <a:spcPts val="186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(план)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615">
                <a:tc gridSpan="6">
                  <a:txBody>
                    <a:bodyPr/>
                    <a:lstStyle/>
                    <a:p>
                      <a:pPr marL="3708400">
                        <a:lnSpc>
                          <a:spcPts val="1635"/>
                        </a:lnSpc>
                        <a:spcBef>
                          <a:spcPts val="15"/>
                        </a:spcBef>
                        <a:tabLst>
                          <a:tab pos="775335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ДОХОДЫ	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447">
                <a:tc>
                  <a:txBody>
                    <a:bodyPr/>
                    <a:lstStyle/>
                    <a:p>
                      <a:pPr marL="37465">
                        <a:lnSpc>
                          <a:spcPts val="116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физических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22963,4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25210,1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31822,0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410"/>
                        </a:lnSpc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33890,7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35958,0</a:t>
                      </a: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37465">
                        <a:lnSpc>
                          <a:spcPts val="1160"/>
                        </a:lnSpc>
                        <a:spcBef>
                          <a:spcPts val="440"/>
                        </a:spcBef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территории Российской Федерации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1555,5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1566,9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2253,4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410"/>
                        </a:lnSpc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1758,7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совокупный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30823,1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34763,9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38749,8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40281,2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41678,6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имущество организаций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2908,1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24092,0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27677,7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28231,3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28795,9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 на добычу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полезных</a:t>
                      </a:r>
                      <a:r>
                        <a:rPr sz="1000" spc="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ископаемых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2246,1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2309,3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2378,6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2449,9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2523,4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60673,0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88020,1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102941,9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106673,9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110778,3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2250">
                <a:tc gridSpan="6">
                  <a:txBody>
                    <a:bodyPr/>
                    <a:lstStyle/>
                    <a:p>
                      <a:pPr marL="3502660">
                        <a:lnSpc>
                          <a:spcPts val="1605"/>
                        </a:lnSpc>
                        <a:spcBef>
                          <a:spcPts val="45"/>
                        </a:spcBef>
                        <a:tabLst>
                          <a:tab pos="7651750" algn="l"/>
                        </a:tabLst>
                      </a:pPr>
                      <a:r>
                        <a:rPr sz="1400" spc="-1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sz="14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45" dirty="0">
                          <a:latin typeface="Times New Roman" pitchFamily="18" charset="0"/>
                          <a:cs typeface="Times New Roman" pitchFamily="18" charset="0"/>
                        </a:rPr>
                        <a:t>ДОХОДЫ	</a:t>
                      </a:r>
                      <a:r>
                        <a:rPr sz="1200" i="1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sz="1200" i="1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i="1" spc="-1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8890" marR="15240" indent="285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r>
                        <a:rPr sz="1000" spc="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имущества,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находящегося</a:t>
                      </a:r>
                      <a:r>
                        <a:rPr sz="10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sz="1000" spc="-2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 муниципальной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38995,2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38769,4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40961,0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40991,0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41001,0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при пользовании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природными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ресурсами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оказания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платных</a:t>
                      </a:r>
                      <a:r>
                        <a:rPr sz="10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(работ)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компенсации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продажи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материальных</a:t>
                      </a:r>
                      <a:r>
                        <a:rPr sz="10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нематериальных</a:t>
                      </a:r>
                      <a:r>
                        <a:rPr sz="10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активов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954,1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46027,7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64653,7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sz="1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санкции,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возмещение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ущерба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1030,0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1060,0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40855,4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38869,4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42011,0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88098,7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106764,7</a:t>
                      </a: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101528,4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126889,5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144952,9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194772,6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217543,0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1" y="110108"/>
            <a:ext cx="8811766" cy="56682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 </a:t>
            </a:r>
            <a:r>
              <a:rPr sz="1800" dirty="0"/>
              <a:t>и </a:t>
            </a:r>
            <a:r>
              <a:rPr sz="1800" spc="-5" dirty="0"/>
              <a:t>структура </a:t>
            </a:r>
            <a:r>
              <a:rPr sz="1800" spc="-10" dirty="0" err="1"/>
              <a:t>безвозмездных</a:t>
            </a:r>
            <a:r>
              <a:rPr sz="1800" spc="-10" dirty="0"/>
              <a:t> </a:t>
            </a:r>
            <a:r>
              <a:rPr sz="1800" dirty="0" err="1"/>
              <a:t>поступлений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spc="-15" dirty="0">
                <a:solidFill>
                  <a:srgbClr val="FFFFFF"/>
                </a:solidFill>
              </a:rPr>
              <a:t>муниципального </a:t>
            </a:r>
            <a:r>
              <a:rPr sz="1800" spc="-15" dirty="0" err="1"/>
              <a:t>бюджета</a:t>
            </a:r>
            <a:r>
              <a:rPr lang="ru-RU" sz="1800" spc="-15" dirty="0"/>
              <a:t> </a:t>
            </a:r>
            <a:r>
              <a:rPr lang="ru-RU" sz="1800" spc="-10" dirty="0"/>
              <a:t>Шовгеновского района</a:t>
            </a:r>
            <a:endParaRPr sz="1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75260" y="975360"/>
            <a:ext cx="8797290" cy="4354830"/>
            <a:chOff x="175260" y="975360"/>
            <a:chExt cx="8797290" cy="4354830"/>
          </a:xfrm>
        </p:grpSpPr>
        <p:sp>
          <p:nvSpPr>
            <p:cNvPr id="8" name="object 8"/>
            <p:cNvSpPr/>
            <p:nvPr/>
          </p:nvSpPr>
          <p:spPr>
            <a:xfrm>
              <a:off x="179514" y="1019555"/>
              <a:ext cx="8785225" cy="681355"/>
            </a:xfrm>
            <a:custGeom>
              <a:avLst/>
              <a:gdLst/>
              <a:ahLst/>
              <a:cxnLst/>
              <a:rect l="l" t="t" r="r" b="b"/>
              <a:pathLst>
                <a:path w="8785225" h="681355">
                  <a:moveTo>
                    <a:pt x="3613150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3613150" y="681228"/>
                  </a:lnTo>
                  <a:lnTo>
                    <a:pt x="3613150" y="0"/>
                  </a:lnTo>
                  <a:close/>
                </a:path>
                <a:path w="8785225" h="681355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681228"/>
                  </a:lnTo>
                  <a:lnTo>
                    <a:pt x="4752530" y="681228"/>
                  </a:lnTo>
                  <a:lnTo>
                    <a:pt x="5832653" y="681228"/>
                  </a:lnTo>
                  <a:lnTo>
                    <a:pt x="5832653" y="0"/>
                  </a:lnTo>
                  <a:close/>
                </a:path>
                <a:path w="8785225" h="681355">
                  <a:moveTo>
                    <a:pt x="6840779" y="0"/>
                  </a:moveTo>
                  <a:lnTo>
                    <a:pt x="5832665" y="0"/>
                  </a:lnTo>
                  <a:lnTo>
                    <a:pt x="5832665" y="681228"/>
                  </a:lnTo>
                  <a:lnTo>
                    <a:pt x="6840779" y="681228"/>
                  </a:lnTo>
                  <a:lnTo>
                    <a:pt x="6840779" y="0"/>
                  </a:lnTo>
                  <a:close/>
                </a:path>
                <a:path w="8785225" h="681355">
                  <a:moveTo>
                    <a:pt x="7776896" y="0"/>
                  </a:moveTo>
                  <a:lnTo>
                    <a:pt x="6840791" y="0"/>
                  </a:lnTo>
                  <a:lnTo>
                    <a:pt x="6840791" y="681228"/>
                  </a:lnTo>
                  <a:lnTo>
                    <a:pt x="7776896" y="681228"/>
                  </a:lnTo>
                  <a:lnTo>
                    <a:pt x="7776896" y="0"/>
                  </a:lnTo>
                  <a:close/>
                </a:path>
                <a:path w="8785225" h="681355">
                  <a:moveTo>
                    <a:pt x="8785022" y="0"/>
                  </a:moveTo>
                  <a:lnTo>
                    <a:pt x="7776908" y="0"/>
                  </a:lnTo>
                  <a:lnTo>
                    <a:pt x="7776908" y="681228"/>
                  </a:lnTo>
                  <a:lnTo>
                    <a:pt x="8785022" y="681228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" y="1700796"/>
              <a:ext cx="8785225" cy="3621404"/>
            </a:xfrm>
            <a:custGeom>
              <a:avLst/>
              <a:gdLst/>
              <a:ahLst/>
              <a:cxnLst/>
              <a:rect l="l" t="t" r="r" b="b"/>
              <a:pathLst>
                <a:path w="8785225" h="3621404">
                  <a:moveTo>
                    <a:pt x="3613150" y="2808363"/>
                  </a:moveTo>
                  <a:lnTo>
                    <a:pt x="0" y="2808363"/>
                  </a:lnTo>
                  <a:lnTo>
                    <a:pt x="0" y="3621011"/>
                  </a:lnTo>
                  <a:lnTo>
                    <a:pt x="3613150" y="3621011"/>
                  </a:lnTo>
                  <a:lnTo>
                    <a:pt x="3613150" y="2808363"/>
                  </a:lnTo>
                  <a:close/>
                </a:path>
                <a:path w="8785225" h="3621404">
                  <a:moveTo>
                    <a:pt x="3613150" y="2232279"/>
                  </a:moveTo>
                  <a:lnTo>
                    <a:pt x="0" y="2232279"/>
                  </a:lnTo>
                  <a:lnTo>
                    <a:pt x="0" y="2808338"/>
                  </a:lnTo>
                  <a:lnTo>
                    <a:pt x="3613150" y="2808338"/>
                  </a:lnTo>
                  <a:lnTo>
                    <a:pt x="3613150" y="2232279"/>
                  </a:lnTo>
                  <a:close/>
                </a:path>
                <a:path w="8785225" h="3621404">
                  <a:moveTo>
                    <a:pt x="3613150" y="1728216"/>
                  </a:moveTo>
                  <a:lnTo>
                    <a:pt x="0" y="1728216"/>
                  </a:lnTo>
                  <a:lnTo>
                    <a:pt x="0" y="2232266"/>
                  </a:lnTo>
                  <a:lnTo>
                    <a:pt x="3613150" y="2232266"/>
                  </a:lnTo>
                  <a:lnTo>
                    <a:pt x="3613150" y="1728216"/>
                  </a:lnTo>
                  <a:close/>
                </a:path>
                <a:path w="8785225" h="3621404">
                  <a:moveTo>
                    <a:pt x="3613150" y="1224153"/>
                  </a:moveTo>
                  <a:lnTo>
                    <a:pt x="0" y="1224153"/>
                  </a:lnTo>
                  <a:lnTo>
                    <a:pt x="0" y="1728203"/>
                  </a:lnTo>
                  <a:lnTo>
                    <a:pt x="3613150" y="1728203"/>
                  </a:lnTo>
                  <a:lnTo>
                    <a:pt x="3613150" y="1224153"/>
                  </a:lnTo>
                  <a:close/>
                </a:path>
                <a:path w="8785225" h="3621404">
                  <a:moveTo>
                    <a:pt x="3613150" y="720090"/>
                  </a:moveTo>
                  <a:lnTo>
                    <a:pt x="0" y="720090"/>
                  </a:lnTo>
                  <a:lnTo>
                    <a:pt x="0" y="1224140"/>
                  </a:lnTo>
                  <a:lnTo>
                    <a:pt x="3613150" y="1224140"/>
                  </a:lnTo>
                  <a:lnTo>
                    <a:pt x="3613150" y="720090"/>
                  </a:lnTo>
                  <a:close/>
                </a:path>
                <a:path w="8785225" h="3621404">
                  <a:moveTo>
                    <a:pt x="3613150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3613150" y="720077"/>
                  </a:lnTo>
                  <a:lnTo>
                    <a:pt x="3613150" y="0"/>
                  </a:lnTo>
                  <a:close/>
                </a:path>
                <a:path w="8785225" h="3621404">
                  <a:moveTo>
                    <a:pt x="5832653" y="2808363"/>
                  </a:moveTo>
                  <a:lnTo>
                    <a:pt x="4752556" y="2808363"/>
                  </a:lnTo>
                  <a:lnTo>
                    <a:pt x="3613213" y="2808363"/>
                  </a:lnTo>
                  <a:lnTo>
                    <a:pt x="3613213" y="3621011"/>
                  </a:lnTo>
                  <a:lnTo>
                    <a:pt x="4752530" y="3621011"/>
                  </a:lnTo>
                  <a:lnTo>
                    <a:pt x="5832653" y="3621011"/>
                  </a:lnTo>
                  <a:lnTo>
                    <a:pt x="5832653" y="2808363"/>
                  </a:lnTo>
                  <a:close/>
                </a:path>
                <a:path w="8785225" h="3621404">
                  <a:moveTo>
                    <a:pt x="5832653" y="2232279"/>
                  </a:moveTo>
                  <a:lnTo>
                    <a:pt x="4752556" y="2232279"/>
                  </a:lnTo>
                  <a:lnTo>
                    <a:pt x="3613213" y="2232279"/>
                  </a:lnTo>
                  <a:lnTo>
                    <a:pt x="3613213" y="2808338"/>
                  </a:lnTo>
                  <a:lnTo>
                    <a:pt x="4752530" y="2808338"/>
                  </a:lnTo>
                  <a:lnTo>
                    <a:pt x="5832653" y="2808338"/>
                  </a:lnTo>
                  <a:lnTo>
                    <a:pt x="5832653" y="2232279"/>
                  </a:lnTo>
                  <a:close/>
                </a:path>
                <a:path w="8785225" h="3621404">
                  <a:moveTo>
                    <a:pt x="5832653" y="1728216"/>
                  </a:moveTo>
                  <a:lnTo>
                    <a:pt x="4752556" y="1728216"/>
                  </a:lnTo>
                  <a:lnTo>
                    <a:pt x="3613213" y="1728216"/>
                  </a:lnTo>
                  <a:lnTo>
                    <a:pt x="3613213" y="2232266"/>
                  </a:lnTo>
                  <a:lnTo>
                    <a:pt x="4752530" y="2232266"/>
                  </a:lnTo>
                  <a:lnTo>
                    <a:pt x="5832653" y="2232266"/>
                  </a:lnTo>
                  <a:lnTo>
                    <a:pt x="5832653" y="1728216"/>
                  </a:lnTo>
                  <a:close/>
                </a:path>
                <a:path w="8785225" h="3621404">
                  <a:moveTo>
                    <a:pt x="5832653" y="1224153"/>
                  </a:moveTo>
                  <a:lnTo>
                    <a:pt x="4752556" y="1224153"/>
                  </a:lnTo>
                  <a:lnTo>
                    <a:pt x="3613213" y="1224153"/>
                  </a:lnTo>
                  <a:lnTo>
                    <a:pt x="3613213" y="1728203"/>
                  </a:lnTo>
                  <a:lnTo>
                    <a:pt x="4752530" y="1728203"/>
                  </a:lnTo>
                  <a:lnTo>
                    <a:pt x="5832653" y="1728203"/>
                  </a:lnTo>
                  <a:lnTo>
                    <a:pt x="5832653" y="1224153"/>
                  </a:lnTo>
                  <a:close/>
                </a:path>
                <a:path w="8785225" h="3621404">
                  <a:moveTo>
                    <a:pt x="5832653" y="720090"/>
                  </a:moveTo>
                  <a:lnTo>
                    <a:pt x="4752556" y="720090"/>
                  </a:lnTo>
                  <a:lnTo>
                    <a:pt x="3613213" y="720090"/>
                  </a:lnTo>
                  <a:lnTo>
                    <a:pt x="3613213" y="1224140"/>
                  </a:lnTo>
                  <a:lnTo>
                    <a:pt x="4752530" y="1224140"/>
                  </a:lnTo>
                  <a:lnTo>
                    <a:pt x="5832653" y="1224140"/>
                  </a:lnTo>
                  <a:lnTo>
                    <a:pt x="5832653" y="720090"/>
                  </a:lnTo>
                  <a:close/>
                </a:path>
                <a:path w="8785225" h="3621404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720077"/>
                  </a:lnTo>
                  <a:lnTo>
                    <a:pt x="4752530" y="720077"/>
                  </a:lnTo>
                  <a:lnTo>
                    <a:pt x="5832653" y="720077"/>
                  </a:lnTo>
                  <a:lnTo>
                    <a:pt x="5832653" y="0"/>
                  </a:lnTo>
                  <a:close/>
                </a:path>
                <a:path w="8785225" h="3621404">
                  <a:moveTo>
                    <a:pt x="6840779" y="2808363"/>
                  </a:moveTo>
                  <a:lnTo>
                    <a:pt x="5832665" y="2808363"/>
                  </a:lnTo>
                  <a:lnTo>
                    <a:pt x="5832665" y="3621011"/>
                  </a:lnTo>
                  <a:lnTo>
                    <a:pt x="6840779" y="3621011"/>
                  </a:lnTo>
                  <a:lnTo>
                    <a:pt x="6840779" y="2808363"/>
                  </a:lnTo>
                  <a:close/>
                </a:path>
                <a:path w="8785225" h="3621404">
                  <a:moveTo>
                    <a:pt x="6840779" y="2232279"/>
                  </a:moveTo>
                  <a:lnTo>
                    <a:pt x="5832665" y="2232279"/>
                  </a:lnTo>
                  <a:lnTo>
                    <a:pt x="5832665" y="2808338"/>
                  </a:lnTo>
                  <a:lnTo>
                    <a:pt x="6840779" y="2808338"/>
                  </a:lnTo>
                  <a:lnTo>
                    <a:pt x="6840779" y="2232279"/>
                  </a:lnTo>
                  <a:close/>
                </a:path>
                <a:path w="8785225" h="3621404">
                  <a:moveTo>
                    <a:pt x="6840779" y="1728216"/>
                  </a:moveTo>
                  <a:lnTo>
                    <a:pt x="5832665" y="1728216"/>
                  </a:lnTo>
                  <a:lnTo>
                    <a:pt x="5832665" y="2232266"/>
                  </a:lnTo>
                  <a:lnTo>
                    <a:pt x="6840779" y="2232266"/>
                  </a:lnTo>
                  <a:lnTo>
                    <a:pt x="6840779" y="1728216"/>
                  </a:lnTo>
                  <a:close/>
                </a:path>
                <a:path w="8785225" h="3621404">
                  <a:moveTo>
                    <a:pt x="6840779" y="1224153"/>
                  </a:moveTo>
                  <a:lnTo>
                    <a:pt x="5832665" y="1224153"/>
                  </a:lnTo>
                  <a:lnTo>
                    <a:pt x="5832665" y="1728203"/>
                  </a:lnTo>
                  <a:lnTo>
                    <a:pt x="6840779" y="1728203"/>
                  </a:lnTo>
                  <a:lnTo>
                    <a:pt x="6840779" y="1224153"/>
                  </a:lnTo>
                  <a:close/>
                </a:path>
                <a:path w="8785225" h="3621404">
                  <a:moveTo>
                    <a:pt x="6840779" y="720090"/>
                  </a:moveTo>
                  <a:lnTo>
                    <a:pt x="5832665" y="720090"/>
                  </a:lnTo>
                  <a:lnTo>
                    <a:pt x="5832665" y="1224140"/>
                  </a:lnTo>
                  <a:lnTo>
                    <a:pt x="6840779" y="1224140"/>
                  </a:lnTo>
                  <a:lnTo>
                    <a:pt x="6840779" y="720090"/>
                  </a:lnTo>
                  <a:close/>
                </a:path>
                <a:path w="8785225" h="3621404">
                  <a:moveTo>
                    <a:pt x="6840779" y="0"/>
                  </a:moveTo>
                  <a:lnTo>
                    <a:pt x="5832665" y="0"/>
                  </a:lnTo>
                  <a:lnTo>
                    <a:pt x="5832665" y="720077"/>
                  </a:lnTo>
                  <a:lnTo>
                    <a:pt x="6840779" y="720077"/>
                  </a:lnTo>
                  <a:lnTo>
                    <a:pt x="6840779" y="0"/>
                  </a:lnTo>
                  <a:close/>
                </a:path>
                <a:path w="8785225" h="3621404">
                  <a:moveTo>
                    <a:pt x="7776896" y="2808363"/>
                  </a:moveTo>
                  <a:lnTo>
                    <a:pt x="6840791" y="2808363"/>
                  </a:lnTo>
                  <a:lnTo>
                    <a:pt x="6840791" y="3621011"/>
                  </a:lnTo>
                  <a:lnTo>
                    <a:pt x="7776896" y="3621011"/>
                  </a:lnTo>
                  <a:lnTo>
                    <a:pt x="7776896" y="2808363"/>
                  </a:lnTo>
                  <a:close/>
                </a:path>
                <a:path w="8785225" h="3621404">
                  <a:moveTo>
                    <a:pt x="7776896" y="2232279"/>
                  </a:moveTo>
                  <a:lnTo>
                    <a:pt x="6840791" y="2232279"/>
                  </a:lnTo>
                  <a:lnTo>
                    <a:pt x="6840791" y="2808338"/>
                  </a:lnTo>
                  <a:lnTo>
                    <a:pt x="7776896" y="2808338"/>
                  </a:lnTo>
                  <a:lnTo>
                    <a:pt x="7776896" y="2232279"/>
                  </a:lnTo>
                  <a:close/>
                </a:path>
                <a:path w="8785225" h="3621404">
                  <a:moveTo>
                    <a:pt x="7776896" y="1728216"/>
                  </a:moveTo>
                  <a:lnTo>
                    <a:pt x="6840791" y="1728216"/>
                  </a:lnTo>
                  <a:lnTo>
                    <a:pt x="6840791" y="2232266"/>
                  </a:lnTo>
                  <a:lnTo>
                    <a:pt x="7776896" y="2232266"/>
                  </a:lnTo>
                  <a:lnTo>
                    <a:pt x="7776896" y="1728216"/>
                  </a:lnTo>
                  <a:close/>
                </a:path>
                <a:path w="8785225" h="3621404">
                  <a:moveTo>
                    <a:pt x="7776896" y="1224153"/>
                  </a:moveTo>
                  <a:lnTo>
                    <a:pt x="6840791" y="1224153"/>
                  </a:lnTo>
                  <a:lnTo>
                    <a:pt x="6840791" y="1728203"/>
                  </a:lnTo>
                  <a:lnTo>
                    <a:pt x="7776896" y="1728203"/>
                  </a:lnTo>
                  <a:lnTo>
                    <a:pt x="7776896" y="1224153"/>
                  </a:lnTo>
                  <a:close/>
                </a:path>
                <a:path w="8785225" h="3621404">
                  <a:moveTo>
                    <a:pt x="7776896" y="720090"/>
                  </a:moveTo>
                  <a:lnTo>
                    <a:pt x="6840791" y="720090"/>
                  </a:lnTo>
                  <a:lnTo>
                    <a:pt x="6840791" y="1224140"/>
                  </a:lnTo>
                  <a:lnTo>
                    <a:pt x="7776896" y="1224140"/>
                  </a:lnTo>
                  <a:lnTo>
                    <a:pt x="7776896" y="720090"/>
                  </a:lnTo>
                  <a:close/>
                </a:path>
                <a:path w="8785225" h="3621404">
                  <a:moveTo>
                    <a:pt x="7776896" y="0"/>
                  </a:moveTo>
                  <a:lnTo>
                    <a:pt x="6840791" y="0"/>
                  </a:lnTo>
                  <a:lnTo>
                    <a:pt x="6840791" y="720077"/>
                  </a:lnTo>
                  <a:lnTo>
                    <a:pt x="7776896" y="720077"/>
                  </a:lnTo>
                  <a:lnTo>
                    <a:pt x="7776896" y="0"/>
                  </a:lnTo>
                  <a:close/>
                </a:path>
                <a:path w="8785225" h="3621404">
                  <a:moveTo>
                    <a:pt x="8785022" y="2808363"/>
                  </a:moveTo>
                  <a:lnTo>
                    <a:pt x="7776908" y="2808363"/>
                  </a:lnTo>
                  <a:lnTo>
                    <a:pt x="7776908" y="3621011"/>
                  </a:lnTo>
                  <a:lnTo>
                    <a:pt x="8785022" y="3621011"/>
                  </a:lnTo>
                  <a:lnTo>
                    <a:pt x="8785022" y="2808363"/>
                  </a:lnTo>
                  <a:close/>
                </a:path>
                <a:path w="8785225" h="3621404">
                  <a:moveTo>
                    <a:pt x="8785022" y="2232279"/>
                  </a:moveTo>
                  <a:lnTo>
                    <a:pt x="7776908" y="2232279"/>
                  </a:lnTo>
                  <a:lnTo>
                    <a:pt x="7776908" y="2808338"/>
                  </a:lnTo>
                  <a:lnTo>
                    <a:pt x="8785022" y="2808338"/>
                  </a:lnTo>
                  <a:lnTo>
                    <a:pt x="8785022" y="2232279"/>
                  </a:lnTo>
                  <a:close/>
                </a:path>
                <a:path w="8785225" h="3621404">
                  <a:moveTo>
                    <a:pt x="8785022" y="1728216"/>
                  </a:moveTo>
                  <a:lnTo>
                    <a:pt x="7776908" y="1728216"/>
                  </a:lnTo>
                  <a:lnTo>
                    <a:pt x="7776908" y="2232266"/>
                  </a:lnTo>
                  <a:lnTo>
                    <a:pt x="8785022" y="2232266"/>
                  </a:lnTo>
                  <a:lnTo>
                    <a:pt x="8785022" y="1728216"/>
                  </a:lnTo>
                  <a:close/>
                </a:path>
                <a:path w="8785225" h="3621404">
                  <a:moveTo>
                    <a:pt x="8785022" y="1224153"/>
                  </a:moveTo>
                  <a:lnTo>
                    <a:pt x="7776908" y="1224153"/>
                  </a:lnTo>
                  <a:lnTo>
                    <a:pt x="7776908" y="1728203"/>
                  </a:lnTo>
                  <a:lnTo>
                    <a:pt x="8785022" y="1728203"/>
                  </a:lnTo>
                  <a:lnTo>
                    <a:pt x="8785022" y="1224153"/>
                  </a:lnTo>
                  <a:close/>
                </a:path>
                <a:path w="8785225" h="3621404">
                  <a:moveTo>
                    <a:pt x="8785022" y="720090"/>
                  </a:moveTo>
                  <a:lnTo>
                    <a:pt x="7776908" y="720090"/>
                  </a:lnTo>
                  <a:lnTo>
                    <a:pt x="7776908" y="1224140"/>
                  </a:lnTo>
                  <a:lnTo>
                    <a:pt x="8785022" y="1224140"/>
                  </a:lnTo>
                  <a:lnTo>
                    <a:pt x="8785022" y="720090"/>
                  </a:lnTo>
                  <a:close/>
                </a:path>
                <a:path w="8785225" h="3621404">
                  <a:moveTo>
                    <a:pt x="8785022" y="0"/>
                  </a:moveTo>
                  <a:lnTo>
                    <a:pt x="7776908" y="0"/>
                  </a:lnTo>
                  <a:lnTo>
                    <a:pt x="7776908" y="720077"/>
                  </a:lnTo>
                  <a:lnTo>
                    <a:pt x="8785022" y="720077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975360"/>
              <a:ext cx="8797290" cy="4354830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2973"/>
              </p:ext>
            </p:extLst>
          </p:nvPr>
        </p:nvGraphicFramePr>
        <p:xfrm>
          <a:off x="152400" y="765048"/>
          <a:ext cx="8814241" cy="508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90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9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4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178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8673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ts val="1215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2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826">
                <a:tc>
                  <a:txBody>
                    <a:bodyPr/>
                    <a:lstStyle/>
                    <a:p>
                      <a:pPr marL="1048385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51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168910" indent="-736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139065" indent="-717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10350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sz="1600" spc="-30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1463">
                <a:tc>
                  <a:txBody>
                    <a:bodyPr/>
                    <a:lstStyle/>
                    <a:p>
                      <a:pPr marL="8890" marR="269240" indent="349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ПОСТУПЛЕНИЯ </a:t>
                      </a:r>
                      <a:r>
                        <a:rPr sz="14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ФЕДЕРАЛЬНОГО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1292004,6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515120,9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854484,4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544505,2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483077,8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89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0" marR="0" marT="9779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253579,0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206816,0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217461,0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173968,0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173968,0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06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718266,2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39587,1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367641,1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106012,1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32535,8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10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291970,5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254726,6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242882,6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237021,8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249001,7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7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 err="1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12963,3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13991,2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26499,7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27503,3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27572,3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886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Прочие безвозмездные поступления</a:t>
                      </a:r>
                    </a:p>
                  </a:txBody>
                  <a:tcPr marL="0" marR="0" marT="15049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16360,7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654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остатков субсидий и иных межбюджетных трансфертов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5049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654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-1756,2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540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иных межбюджетных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трансфертов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9649648"/>
                  </a:ext>
                </a:extLst>
              </a:tr>
              <a:tr h="14330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844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64" y="5628620"/>
            <a:ext cx="8845109" cy="117516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1223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32" y="152400"/>
            <a:ext cx="8948877" cy="6605869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6" y="0"/>
              <a:ext cx="7432548" cy="844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03631"/>
              <a:ext cx="7154418" cy="60274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296" y="110108"/>
            <a:ext cx="738070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1525" marR="5080" indent="-105156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СТРУКТУРА</a:t>
            </a:r>
            <a:r>
              <a:rPr spc="5" dirty="0"/>
              <a:t> </a:t>
            </a:r>
            <a:r>
              <a:rPr spc="-70" dirty="0"/>
              <a:t>РАСХОДОВ</a:t>
            </a:r>
            <a:r>
              <a:rPr spc="-10" dirty="0"/>
              <a:t> </a:t>
            </a:r>
            <a:r>
              <a:rPr lang="ru-RU" spc="-15" dirty="0" smtClean="0">
                <a:solidFill>
                  <a:srgbClr val="FFFFFF"/>
                </a:solidFill>
              </a:rPr>
              <a:t>МУНИЦИПАЛЬНОГО </a:t>
            </a:r>
            <a:r>
              <a:rPr spc="-40" dirty="0" smtClean="0"/>
              <a:t>БЮДЖЕТА</a:t>
            </a:r>
            <a:r>
              <a:rPr lang="ru-RU" spc="-40" dirty="0"/>
              <a:t> ШОВГЕНОВСКОГО РАЙОНА </a:t>
            </a:r>
            <a:r>
              <a:rPr spc="-5" dirty="0" smtClean="0"/>
              <a:t>В 202</a:t>
            </a:r>
            <a:r>
              <a:rPr lang="ru-RU" spc="-5" dirty="0"/>
              <a:t>5</a:t>
            </a:r>
            <a:r>
              <a:rPr spc="-15" dirty="0" smtClean="0"/>
              <a:t> </a:t>
            </a:r>
            <a:r>
              <a:rPr spc="-30" dirty="0"/>
              <a:t>ГОДУ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260347" y="1668983"/>
            <a:ext cx="7961376" cy="3809237"/>
            <a:chOff x="1182624" y="1706880"/>
            <a:chExt cx="7961376" cy="3809237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824" y="4344962"/>
              <a:ext cx="6695694" cy="959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04" y="1706880"/>
              <a:ext cx="6479286" cy="3525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79" y="2275332"/>
            <a:ext cx="1440942" cy="17289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0588" y="2301366"/>
            <a:ext cx="1175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трансферты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общего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характера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бюджетам</a:t>
            </a:r>
            <a:endParaRPr sz="1200" dirty="0">
              <a:latin typeface="Times New Roman"/>
              <a:cs typeface="Times New Roman"/>
            </a:endParaRPr>
          </a:p>
          <a:p>
            <a:pPr marL="210820" marR="20447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118300,3</a:t>
            </a:r>
            <a:r>
              <a:rPr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11,8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003547"/>
            <a:ext cx="9142095" cy="1081405"/>
            <a:chOff x="0" y="4003547"/>
            <a:chExt cx="9142095" cy="10814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075175"/>
              <a:ext cx="1690877" cy="1009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50835" y="4003547"/>
              <a:ext cx="1690877" cy="9364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53959" y="4182617"/>
            <a:ext cx="149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Общ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  вопросы</a:t>
            </a:r>
          </a:p>
          <a:p>
            <a:pPr algn="ctr">
              <a:lnSpc>
                <a:spcPct val="100000"/>
              </a:lnSpc>
            </a:pPr>
            <a:r>
              <a:rPr lang="ru-RU" sz="1200" spc="-20" dirty="0" smtClean="0">
                <a:latin typeface="Times New Roman"/>
                <a:cs typeface="Times New Roman"/>
              </a:rPr>
              <a:t>79809,0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7,9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0522" y="1123188"/>
            <a:ext cx="2098752" cy="57683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079242" y="1069085"/>
            <a:ext cx="154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Times New Roman"/>
                <a:cs typeface="Times New Roman"/>
              </a:rPr>
              <a:t>Образование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5" dirty="0" smtClean="0">
                <a:latin typeface="Times New Roman"/>
                <a:cs typeface="Times New Roman"/>
              </a:rPr>
              <a:t>524891,7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52,1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2416" y="835152"/>
            <a:ext cx="1728977" cy="72161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05782" y="1052702"/>
            <a:ext cx="16547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кин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10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100" spc="-4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огр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100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138994,1</a:t>
            </a:r>
            <a:r>
              <a:rPr sz="11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13,8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22620" y="5155691"/>
            <a:ext cx="1584198" cy="108127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56223" y="5315458"/>
            <a:ext cx="1323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Обслуживание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(муниципального)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долга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0,4</a:t>
            </a:r>
            <a:r>
              <a:rPr sz="1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3887" y="5515355"/>
            <a:ext cx="2737866" cy="64846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184398" y="5642559"/>
            <a:ext cx="2200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Социальная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политика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lang="ru-RU" sz="1200" spc="-35" dirty="0" smtClean="0">
                <a:latin typeface="Times New Roman"/>
                <a:cs typeface="Times New Roman"/>
              </a:rPr>
              <a:t>34494,1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3,5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1834" y="6242100"/>
            <a:ext cx="21663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smtClean="0">
                <a:latin typeface="Times New Roman"/>
                <a:cs typeface="Times New Roman"/>
              </a:rPr>
              <a:t>ВСЕГО:</a:t>
            </a:r>
            <a:r>
              <a:rPr lang="ru-RU" sz="1600" b="1" spc="365" dirty="0">
                <a:latin typeface="Times New Roman"/>
                <a:cs typeface="Times New Roman"/>
              </a:rPr>
              <a:t> </a:t>
            </a:r>
            <a:r>
              <a:rPr lang="ru-RU" sz="1600" b="1" spc="365" dirty="0" smtClean="0">
                <a:latin typeface="Times New Roman"/>
                <a:cs typeface="Times New Roman"/>
              </a:rPr>
              <a:t>1006652,3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4480" y="813307"/>
            <a:ext cx="752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тыс.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руб.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03135" y="1123188"/>
            <a:ext cx="1943862" cy="100965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948678" y="1337564"/>
            <a:ext cx="1657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Жилищно-коммунальное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хозяйство</a:t>
            </a:r>
            <a:r>
              <a:rPr lang="ru-RU" sz="12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92039,2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9,1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8871" y="2132076"/>
            <a:ext cx="1224533" cy="165582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582916" y="2578734"/>
            <a:ext cx="12490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135" algn="l"/>
              </a:tabLst>
            </a:pPr>
            <a:r>
              <a:rPr sz="1200" u="sng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</a:t>
            </a:r>
            <a:endParaRPr sz="1200" dirty="0">
              <a:latin typeface="Times New Roman"/>
              <a:cs typeface="Times New Roman"/>
            </a:endParaRPr>
          </a:p>
          <a:p>
            <a:pPr marL="445770" marR="128270" indent="-17145">
              <a:lnSpc>
                <a:spcPct val="100000"/>
              </a:lnSpc>
            </a:pP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200" spc="-55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3078,3</a:t>
            </a:r>
            <a:endParaRPr sz="1200" dirty="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0,3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6679" y="1552765"/>
            <a:ext cx="7422515" cy="4108450"/>
            <a:chOff x="106679" y="1552765"/>
            <a:chExt cx="7422515" cy="4108450"/>
          </a:xfrm>
        </p:grpSpPr>
        <p:sp>
          <p:nvSpPr>
            <p:cNvPr id="41" name="object 41"/>
            <p:cNvSpPr/>
            <p:nvPr/>
          </p:nvSpPr>
          <p:spPr>
            <a:xfrm>
              <a:off x="1260347" y="1557527"/>
              <a:ext cx="6264275" cy="4032250"/>
            </a:xfrm>
            <a:custGeom>
              <a:avLst/>
              <a:gdLst/>
              <a:ahLst/>
              <a:cxnLst/>
              <a:rect l="l" t="t" r="r" b="b"/>
              <a:pathLst>
                <a:path w="6264275" h="4032250">
                  <a:moveTo>
                    <a:pt x="2447543" y="71627"/>
                  </a:moveTo>
                  <a:lnTo>
                    <a:pt x="2447543" y="215646"/>
                  </a:lnTo>
                </a:path>
                <a:path w="6264275" h="4032250">
                  <a:moveTo>
                    <a:pt x="3023616" y="3742944"/>
                  </a:moveTo>
                  <a:lnTo>
                    <a:pt x="3023616" y="3958971"/>
                  </a:lnTo>
                </a:path>
                <a:path w="6264275" h="4032250">
                  <a:moveTo>
                    <a:pt x="288036" y="719327"/>
                  </a:moveTo>
                  <a:lnTo>
                    <a:pt x="576072" y="1007363"/>
                  </a:lnTo>
                </a:path>
                <a:path w="6264275" h="4032250">
                  <a:moveTo>
                    <a:pt x="214884" y="1943481"/>
                  </a:moveTo>
                  <a:lnTo>
                    <a:pt x="358902" y="1871472"/>
                  </a:lnTo>
                </a:path>
                <a:path w="6264275" h="4032250">
                  <a:moveTo>
                    <a:pt x="4968240" y="359663"/>
                  </a:moveTo>
                  <a:lnTo>
                    <a:pt x="5544311" y="71627"/>
                  </a:lnTo>
                </a:path>
                <a:path w="6264275" h="4032250">
                  <a:moveTo>
                    <a:pt x="719328" y="71627"/>
                  </a:moveTo>
                  <a:lnTo>
                    <a:pt x="935354" y="647700"/>
                  </a:lnTo>
                </a:path>
                <a:path w="6264275" h="4032250">
                  <a:moveTo>
                    <a:pt x="791337" y="2663952"/>
                  </a:moveTo>
                  <a:lnTo>
                    <a:pt x="719328" y="4032097"/>
                  </a:lnTo>
                </a:path>
                <a:path w="6264275" h="4032250">
                  <a:moveTo>
                    <a:pt x="5903976" y="2878836"/>
                  </a:moveTo>
                  <a:lnTo>
                    <a:pt x="6264021" y="2914777"/>
                  </a:lnTo>
                </a:path>
                <a:path w="6264275" h="4032250">
                  <a:moveTo>
                    <a:pt x="5111496" y="3311652"/>
                  </a:moveTo>
                  <a:lnTo>
                    <a:pt x="5111496" y="3599688"/>
                  </a:lnTo>
                </a:path>
                <a:path w="6264275" h="4032250">
                  <a:moveTo>
                    <a:pt x="0" y="2519553"/>
                  </a:moveTo>
                  <a:lnTo>
                    <a:pt x="360045" y="2447544"/>
                  </a:lnTo>
                </a:path>
                <a:path w="6264275" h="4032250">
                  <a:moveTo>
                    <a:pt x="503301" y="2590800"/>
                  </a:moveTo>
                  <a:lnTo>
                    <a:pt x="431291" y="3454908"/>
                  </a:lnTo>
                </a:path>
                <a:path w="6264275" h="4032250">
                  <a:moveTo>
                    <a:pt x="4247388" y="0"/>
                  </a:moveTo>
                  <a:lnTo>
                    <a:pt x="4319397" y="288036"/>
                  </a:lnTo>
                </a:path>
                <a:path w="6264275" h="4032250">
                  <a:moveTo>
                    <a:pt x="5399532" y="3311652"/>
                  </a:moveTo>
                  <a:lnTo>
                    <a:pt x="6263640" y="359968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79" y="5084063"/>
              <a:ext cx="1872233" cy="57683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7332" y="4107560"/>
            <a:ext cx="2663190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124269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безопасность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нительн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200" dirty="0">
              <a:latin typeface="Times New Roman"/>
              <a:cs typeface="Times New Roman"/>
            </a:endParaRPr>
          </a:p>
          <a:p>
            <a:pPr marR="1158240" algn="ctr">
              <a:lnSpc>
                <a:spcPct val="100000"/>
              </a:lnSpc>
            </a:pP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3887,6</a:t>
            </a:r>
            <a:endParaRPr sz="1200" dirty="0">
              <a:latin typeface="Times New Roman"/>
              <a:cs typeface="Times New Roman"/>
            </a:endParaRPr>
          </a:p>
          <a:p>
            <a:pPr marR="1156335" algn="ctr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0,4%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  <a:p>
            <a:pPr marL="212725" marR="977900" indent="-635" algn="ctr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Times New Roman"/>
                <a:cs typeface="Times New Roman"/>
              </a:rPr>
              <a:t>Средства </a:t>
            </a:r>
            <a:r>
              <a:rPr sz="1200" spc="-10" dirty="0" err="1">
                <a:latin typeface="Times New Roman"/>
                <a:cs typeface="Times New Roman"/>
              </a:rPr>
              <a:t>массовой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latin typeface="Times New Roman"/>
                <a:cs typeface="Times New Roman"/>
              </a:rPr>
              <a:t>информации</a:t>
            </a:r>
            <a:r>
              <a:rPr lang="ru-RU" sz="1200" spc="175" dirty="0">
                <a:latin typeface="Times New Roman"/>
                <a:cs typeface="Times New Roman"/>
              </a:rPr>
              <a:t> </a:t>
            </a:r>
            <a:r>
              <a:rPr lang="ru-RU" sz="1200" spc="175" dirty="0" smtClean="0">
                <a:latin typeface="Times New Roman"/>
                <a:cs typeface="Times New Roman"/>
              </a:rPr>
              <a:t>11157,6</a:t>
            </a:r>
            <a:endParaRPr sz="1200" dirty="0">
              <a:latin typeface="Times New Roman"/>
              <a:cs typeface="Times New Roman"/>
            </a:endParaRPr>
          </a:p>
          <a:p>
            <a:pPr marR="762000" algn="ctr">
              <a:lnSpc>
                <a:spcPct val="100000"/>
              </a:lnSpc>
            </a:pP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1,1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0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380" y="230505"/>
            <a:ext cx="7648191" cy="32060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 err="1"/>
              <a:t>Бюджет</a:t>
            </a:r>
            <a:r>
              <a:rPr sz="2000" spc="-5" dirty="0"/>
              <a:t> </a:t>
            </a:r>
            <a:r>
              <a:rPr lang="ru-RU" sz="2000" spc="-10" dirty="0"/>
              <a:t>Шовгеновского района</a:t>
            </a:r>
            <a:r>
              <a:rPr sz="2000" spc="5" dirty="0"/>
              <a:t> </a:t>
            </a:r>
            <a:r>
              <a:rPr sz="2000" spc="-5" dirty="0"/>
              <a:t>сохранит</a:t>
            </a:r>
            <a:r>
              <a:rPr sz="2000" spc="-15" dirty="0"/>
              <a:t> </a:t>
            </a:r>
            <a:r>
              <a:rPr sz="2000" dirty="0"/>
              <a:t>социальную</a:t>
            </a:r>
            <a:r>
              <a:rPr sz="2000" spc="25" dirty="0"/>
              <a:t> </a:t>
            </a:r>
            <a:r>
              <a:rPr sz="2000" spc="-5" dirty="0"/>
              <a:t>направленность</a:t>
            </a:r>
            <a:endParaRPr sz="20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2804" y="1767839"/>
            <a:ext cx="5983986" cy="35516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69055" y="2572639"/>
            <a:ext cx="1685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Расходы,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направленные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социальную</a:t>
            </a:r>
          </a:p>
          <a:p>
            <a:pPr marL="635" algn="ctr">
              <a:lnSpc>
                <a:spcPct val="100000"/>
              </a:lnSpc>
            </a:pPr>
            <a:r>
              <a:rPr sz="1800" dirty="0" err="1">
                <a:latin typeface="Times New Roman"/>
                <a:cs typeface="Times New Roman"/>
              </a:rPr>
              <a:t>сферу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lang="ru-RU" spc="385" dirty="0">
                <a:latin typeface="Times New Roman"/>
                <a:cs typeface="Times New Roman"/>
              </a:rPr>
              <a:t>70,5</a:t>
            </a:r>
            <a:r>
              <a:rPr sz="1800" dirty="0">
                <a:latin typeface="Times New Roman"/>
                <a:cs typeface="Times New Roman"/>
              </a:rPr>
              <a:t>%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4172" y="1199400"/>
            <a:ext cx="2583180" cy="977265"/>
            <a:chOff x="614172" y="1199400"/>
            <a:chExt cx="2583180" cy="9772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1199400"/>
              <a:ext cx="2583179" cy="976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" y="1339596"/>
              <a:ext cx="2305050" cy="6987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48588" y="1351533"/>
            <a:ext cx="15176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Средства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массовой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10" dirty="0" err="1">
                <a:latin typeface="Times New Roman"/>
                <a:cs typeface="Times New Roman"/>
              </a:rPr>
              <a:t>информации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lang="ru-RU" sz="1400" i="1" spc="-5" dirty="0">
                <a:latin typeface="Times New Roman"/>
                <a:cs typeface="Times New Roman"/>
              </a:rPr>
              <a:t>11157,6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728" y="2279878"/>
            <a:ext cx="2583180" cy="1069975"/>
            <a:chOff x="109728" y="2279878"/>
            <a:chExt cx="2583180" cy="10699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" y="2279878"/>
              <a:ext cx="2583180" cy="10698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2420112"/>
              <a:ext cx="2305050" cy="7917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33552" y="2585466"/>
            <a:ext cx="2138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275" marR="5080" indent="-410209">
              <a:lnSpc>
                <a:spcPct val="100000"/>
              </a:lnSpc>
              <a:spcBef>
                <a:spcPts val="105"/>
              </a:spcBef>
            </a:pPr>
            <a:r>
              <a:rPr sz="1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400" i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кинематография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138994,1</a:t>
            </a:r>
            <a:r>
              <a:rPr sz="1400" i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 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006" y="3882009"/>
            <a:ext cx="1584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408" y="4855464"/>
            <a:ext cx="2827020" cy="1221105"/>
            <a:chOff x="597408" y="4855464"/>
            <a:chExt cx="2827020" cy="122110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8" y="4855464"/>
              <a:ext cx="2827020" cy="12206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008" y="5084064"/>
              <a:ext cx="2376678" cy="7703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69314" y="5239639"/>
            <a:ext cx="16916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5080" indent="-53340">
              <a:lnSpc>
                <a:spcPct val="100000"/>
              </a:lnSpc>
              <a:spcBef>
                <a:spcPts val="100"/>
              </a:spcBef>
            </a:pPr>
            <a:r>
              <a:rPr sz="1400" i="1" spc="5" dirty="0">
                <a:latin typeface="Times New Roman"/>
                <a:cs typeface="Times New Roman"/>
              </a:rPr>
              <a:t>С</a:t>
            </a:r>
            <a:r>
              <a:rPr sz="1400" i="1" dirty="0">
                <a:latin typeface="Times New Roman"/>
                <a:cs typeface="Times New Roman"/>
              </a:rPr>
              <a:t>оциа</a:t>
            </a:r>
            <a:r>
              <a:rPr sz="1400" i="1" spc="-5" dirty="0">
                <a:latin typeface="Times New Roman"/>
                <a:cs typeface="Times New Roman"/>
              </a:rPr>
              <a:t>льна</a:t>
            </a:r>
            <a:r>
              <a:rPr sz="1400" i="1" dirty="0">
                <a:latin typeface="Times New Roman"/>
                <a:cs typeface="Times New Roman"/>
              </a:rPr>
              <a:t>я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 err="1">
                <a:latin typeface="Times New Roman"/>
                <a:cs typeface="Times New Roman"/>
              </a:rPr>
              <a:t>п</a:t>
            </a:r>
            <a:r>
              <a:rPr sz="1400" i="1" spc="-30" dirty="0" err="1">
                <a:latin typeface="Times New Roman"/>
                <a:cs typeface="Times New Roman"/>
              </a:rPr>
              <a:t>о</a:t>
            </a:r>
            <a:r>
              <a:rPr sz="1400" i="1" dirty="0" err="1">
                <a:latin typeface="Times New Roman"/>
                <a:cs typeface="Times New Roman"/>
              </a:rPr>
              <a:t>ли</a:t>
            </a:r>
            <a:r>
              <a:rPr sz="1400" i="1" spc="-10" dirty="0" err="1">
                <a:latin typeface="Times New Roman"/>
                <a:cs typeface="Times New Roman"/>
              </a:rPr>
              <a:t>т</a:t>
            </a:r>
            <a:r>
              <a:rPr sz="1400" i="1" dirty="0" err="1">
                <a:latin typeface="Times New Roman"/>
                <a:cs typeface="Times New Roman"/>
              </a:rPr>
              <a:t>и</a:t>
            </a:r>
            <a:r>
              <a:rPr sz="1400" i="1" spc="-35" dirty="0" err="1">
                <a:latin typeface="Times New Roman"/>
                <a:cs typeface="Times New Roman"/>
              </a:rPr>
              <a:t>к</a:t>
            </a:r>
            <a:r>
              <a:rPr sz="1400" i="1" dirty="0" err="1">
                <a:latin typeface="Times New Roman"/>
                <a:cs typeface="Times New Roman"/>
              </a:rPr>
              <a:t>а</a:t>
            </a:r>
            <a:r>
              <a:rPr sz="1400" i="1" dirty="0">
                <a:latin typeface="Times New Roman"/>
                <a:cs typeface="Times New Roman"/>
              </a:rPr>
              <a:t>  </a:t>
            </a:r>
            <a:r>
              <a:rPr lang="ru-RU" sz="1400" i="1" dirty="0">
                <a:latin typeface="Times New Roman"/>
                <a:cs typeface="Times New Roman"/>
              </a:rPr>
              <a:t>34494,1 </a:t>
            </a:r>
            <a:r>
              <a:rPr sz="1400" i="1" spc="-5" dirty="0" err="1">
                <a:latin typeface="Times New Roman"/>
                <a:cs typeface="Times New Roman"/>
              </a:rPr>
              <a:t>тыс.руб</a:t>
            </a:r>
            <a:r>
              <a:rPr sz="1400" i="1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1171" y="5692394"/>
            <a:ext cx="201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01740" y="5375147"/>
            <a:ext cx="2152015" cy="1071880"/>
            <a:chOff x="6301740" y="5375147"/>
            <a:chExt cx="2152015" cy="107188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5375147"/>
              <a:ext cx="2151888" cy="1071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1948" y="5515355"/>
              <a:ext cx="1873757" cy="79324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586473" y="5682488"/>
            <a:ext cx="16325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Образование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i="1" spc="-45" dirty="0">
                <a:latin typeface="Times New Roman"/>
                <a:cs typeface="Times New Roman"/>
              </a:rPr>
              <a:t>524891,7 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24582" y="1767077"/>
            <a:ext cx="4687062" cy="3611499"/>
            <a:chOff x="2624582" y="1767077"/>
            <a:chExt cx="4687062" cy="3611499"/>
          </a:xfrm>
        </p:grpSpPr>
        <p:sp>
          <p:nvSpPr>
            <p:cNvPr id="33" name="object 33"/>
            <p:cNvSpPr/>
            <p:nvPr/>
          </p:nvSpPr>
          <p:spPr>
            <a:xfrm>
              <a:off x="3199892" y="1767077"/>
              <a:ext cx="435609" cy="293370"/>
            </a:xfrm>
            <a:custGeom>
              <a:avLst/>
              <a:gdLst/>
              <a:ahLst/>
              <a:cxnLst/>
              <a:rect l="l" t="t" r="r" b="b"/>
              <a:pathLst>
                <a:path w="435610" h="293369">
                  <a:moveTo>
                    <a:pt x="334009" y="274574"/>
                  </a:moveTo>
                  <a:lnTo>
                    <a:pt x="330961" y="277241"/>
                  </a:lnTo>
                  <a:lnTo>
                    <a:pt x="330707" y="280670"/>
                  </a:lnTo>
                  <a:lnTo>
                    <a:pt x="330581" y="284225"/>
                  </a:lnTo>
                  <a:lnTo>
                    <a:pt x="333247" y="287274"/>
                  </a:lnTo>
                  <a:lnTo>
                    <a:pt x="336677" y="287400"/>
                  </a:lnTo>
                  <a:lnTo>
                    <a:pt x="435609" y="293370"/>
                  </a:lnTo>
                  <a:lnTo>
                    <a:pt x="434802" y="291719"/>
                  </a:lnTo>
                  <a:lnTo>
                    <a:pt x="421640" y="291719"/>
                  </a:lnTo>
                  <a:lnTo>
                    <a:pt x="402023" y="278643"/>
                  </a:lnTo>
                  <a:lnTo>
                    <a:pt x="337438" y="274827"/>
                  </a:lnTo>
                  <a:lnTo>
                    <a:pt x="334009" y="274574"/>
                  </a:lnTo>
                  <a:close/>
                </a:path>
                <a:path w="435610" h="293369">
                  <a:moveTo>
                    <a:pt x="402023" y="278643"/>
                  </a:moveTo>
                  <a:lnTo>
                    <a:pt x="421640" y="291719"/>
                  </a:lnTo>
                  <a:lnTo>
                    <a:pt x="423303" y="289179"/>
                  </a:lnTo>
                  <a:lnTo>
                    <a:pt x="419481" y="289179"/>
                  </a:lnTo>
                  <a:lnTo>
                    <a:pt x="414697" y="279392"/>
                  </a:lnTo>
                  <a:lnTo>
                    <a:pt x="402023" y="278643"/>
                  </a:lnTo>
                  <a:close/>
                </a:path>
                <a:path w="435610" h="293369">
                  <a:moveTo>
                    <a:pt x="386715" y="199898"/>
                  </a:moveTo>
                  <a:lnTo>
                    <a:pt x="383667" y="201422"/>
                  </a:lnTo>
                  <a:lnTo>
                    <a:pt x="380492" y="202946"/>
                  </a:lnTo>
                  <a:lnTo>
                    <a:pt x="379094" y="206756"/>
                  </a:lnTo>
                  <a:lnTo>
                    <a:pt x="380745" y="209931"/>
                  </a:lnTo>
                  <a:lnTo>
                    <a:pt x="409166" y="268076"/>
                  </a:lnTo>
                  <a:lnTo>
                    <a:pt x="428624" y="281050"/>
                  </a:lnTo>
                  <a:lnTo>
                    <a:pt x="421640" y="291719"/>
                  </a:lnTo>
                  <a:lnTo>
                    <a:pt x="434802" y="291719"/>
                  </a:lnTo>
                  <a:lnTo>
                    <a:pt x="392048" y="204343"/>
                  </a:lnTo>
                  <a:lnTo>
                    <a:pt x="390524" y="201168"/>
                  </a:lnTo>
                  <a:lnTo>
                    <a:pt x="386715" y="199898"/>
                  </a:lnTo>
                  <a:close/>
                </a:path>
                <a:path w="435610" h="293369">
                  <a:moveTo>
                    <a:pt x="414697" y="279392"/>
                  </a:moveTo>
                  <a:lnTo>
                    <a:pt x="419481" y="289179"/>
                  </a:lnTo>
                  <a:lnTo>
                    <a:pt x="425577" y="280035"/>
                  </a:lnTo>
                  <a:lnTo>
                    <a:pt x="414697" y="279392"/>
                  </a:lnTo>
                  <a:close/>
                </a:path>
                <a:path w="435610" h="293369">
                  <a:moveTo>
                    <a:pt x="409166" y="268076"/>
                  </a:moveTo>
                  <a:lnTo>
                    <a:pt x="414697" y="279392"/>
                  </a:lnTo>
                  <a:lnTo>
                    <a:pt x="425577" y="280035"/>
                  </a:lnTo>
                  <a:lnTo>
                    <a:pt x="419481" y="289179"/>
                  </a:lnTo>
                  <a:lnTo>
                    <a:pt x="423303" y="289179"/>
                  </a:lnTo>
                  <a:lnTo>
                    <a:pt x="428624" y="281050"/>
                  </a:lnTo>
                  <a:lnTo>
                    <a:pt x="409166" y="268076"/>
                  </a:lnTo>
                  <a:close/>
                </a:path>
                <a:path w="435610" h="293369">
                  <a:moveTo>
                    <a:pt x="7112" y="0"/>
                  </a:moveTo>
                  <a:lnTo>
                    <a:pt x="0" y="10668"/>
                  </a:lnTo>
                  <a:lnTo>
                    <a:pt x="402023" y="278643"/>
                  </a:lnTo>
                  <a:lnTo>
                    <a:pt x="414697" y="279392"/>
                  </a:lnTo>
                  <a:lnTo>
                    <a:pt x="409166" y="268076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4582" y="2766567"/>
              <a:ext cx="146812" cy="933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39974" y="4652771"/>
              <a:ext cx="4471670" cy="725805"/>
            </a:xfrm>
            <a:custGeom>
              <a:avLst/>
              <a:gdLst/>
              <a:ahLst/>
              <a:cxnLst/>
              <a:rect l="l" t="t" r="r" b="b"/>
              <a:pathLst>
                <a:path w="4471670" h="725804">
                  <a:moveTo>
                    <a:pt x="291846" y="0"/>
                  </a:moveTo>
                  <a:lnTo>
                    <a:pt x="189992" y="11811"/>
                  </a:lnTo>
                  <a:lnTo>
                    <a:pt x="187452" y="14986"/>
                  </a:lnTo>
                  <a:lnTo>
                    <a:pt x="188214" y="21971"/>
                  </a:lnTo>
                  <a:lnTo>
                    <a:pt x="191389" y="24384"/>
                  </a:lnTo>
                  <a:lnTo>
                    <a:pt x="259143" y="16560"/>
                  </a:lnTo>
                  <a:lnTo>
                    <a:pt x="0" y="210947"/>
                  </a:lnTo>
                  <a:lnTo>
                    <a:pt x="7620" y="221107"/>
                  </a:lnTo>
                  <a:lnTo>
                    <a:pt x="266877" y="26644"/>
                  </a:lnTo>
                  <a:lnTo>
                    <a:pt x="241681" y="86360"/>
                  </a:lnTo>
                  <a:lnTo>
                    <a:pt x="240284" y="89535"/>
                  </a:lnTo>
                  <a:lnTo>
                    <a:pt x="241808" y="93345"/>
                  </a:lnTo>
                  <a:lnTo>
                    <a:pt x="244983" y="94615"/>
                  </a:lnTo>
                  <a:lnTo>
                    <a:pt x="248285" y="96012"/>
                  </a:lnTo>
                  <a:lnTo>
                    <a:pt x="251968" y="94488"/>
                  </a:lnTo>
                  <a:lnTo>
                    <a:pt x="253365" y="91313"/>
                  </a:lnTo>
                  <a:lnTo>
                    <a:pt x="290817" y="2413"/>
                  </a:lnTo>
                  <a:lnTo>
                    <a:pt x="291846" y="0"/>
                  </a:lnTo>
                  <a:close/>
                </a:path>
                <a:path w="4471670" h="725804">
                  <a:moveTo>
                    <a:pt x="1473073" y="531368"/>
                  </a:moveTo>
                  <a:lnTo>
                    <a:pt x="1472057" y="527939"/>
                  </a:lnTo>
                  <a:lnTo>
                    <a:pt x="1447469" y="443484"/>
                  </a:lnTo>
                  <a:lnTo>
                    <a:pt x="1444371" y="432816"/>
                  </a:lnTo>
                  <a:lnTo>
                    <a:pt x="1375156" y="503682"/>
                  </a:lnTo>
                  <a:lnTo>
                    <a:pt x="1372743" y="506222"/>
                  </a:lnTo>
                  <a:lnTo>
                    <a:pt x="1372743" y="510286"/>
                  </a:lnTo>
                  <a:lnTo>
                    <a:pt x="1377823" y="515112"/>
                  </a:lnTo>
                  <a:lnTo>
                    <a:pt x="1381760" y="515112"/>
                  </a:lnTo>
                  <a:lnTo>
                    <a:pt x="1384300" y="512572"/>
                  </a:lnTo>
                  <a:lnTo>
                    <a:pt x="1429372" y="466382"/>
                  </a:lnTo>
                  <a:lnTo>
                    <a:pt x="1366139" y="719328"/>
                  </a:lnTo>
                  <a:lnTo>
                    <a:pt x="1378458" y="722376"/>
                  </a:lnTo>
                  <a:lnTo>
                    <a:pt x="1441742" y="469214"/>
                  </a:lnTo>
                  <a:lnTo>
                    <a:pt x="1459865" y="531495"/>
                  </a:lnTo>
                  <a:lnTo>
                    <a:pt x="1460881" y="534797"/>
                  </a:lnTo>
                  <a:lnTo>
                    <a:pt x="1464310" y="536829"/>
                  </a:lnTo>
                  <a:lnTo>
                    <a:pt x="1467739" y="535813"/>
                  </a:lnTo>
                  <a:lnTo>
                    <a:pt x="1471041" y="534797"/>
                  </a:lnTo>
                  <a:lnTo>
                    <a:pt x="1473073" y="531368"/>
                  </a:lnTo>
                  <a:close/>
                </a:path>
                <a:path w="4471670" h="725804">
                  <a:moveTo>
                    <a:pt x="4471416" y="715391"/>
                  </a:moveTo>
                  <a:lnTo>
                    <a:pt x="4212260" y="521004"/>
                  </a:lnTo>
                  <a:lnTo>
                    <a:pt x="4280027" y="528828"/>
                  </a:lnTo>
                  <a:lnTo>
                    <a:pt x="4283202" y="526415"/>
                  </a:lnTo>
                  <a:lnTo>
                    <a:pt x="4283964" y="519430"/>
                  </a:lnTo>
                  <a:lnTo>
                    <a:pt x="4281424" y="516255"/>
                  </a:lnTo>
                  <a:lnTo>
                    <a:pt x="4200347" y="506857"/>
                  </a:lnTo>
                  <a:lnTo>
                    <a:pt x="4179570" y="504444"/>
                  </a:lnTo>
                  <a:lnTo>
                    <a:pt x="4218051" y="595757"/>
                  </a:lnTo>
                  <a:lnTo>
                    <a:pt x="4219448" y="598932"/>
                  </a:lnTo>
                  <a:lnTo>
                    <a:pt x="4223131" y="600456"/>
                  </a:lnTo>
                  <a:lnTo>
                    <a:pt x="4226433" y="599059"/>
                  </a:lnTo>
                  <a:lnTo>
                    <a:pt x="4229608" y="597789"/>
                  </a:lnTo>
                  <a:lnTo>
                    <a:pt x="4231132" y="593979"/>
                  </a:lnTo>
                  <a:lnTo>
                    <a:pt x="4229735" y="590804"/>
                  </a:lnTo>
                  <a:lnTo>
                    <a:pt x="4204525" y="531088"/>
                  </a:lnTo>
                  <a:lnTo>
                    <a:pt x="4463796" y="725551"/>
                  </a:lnTo>
                  <a:lnTo>
                    <a:pt x="4471416" y="71539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18097" y="2342464"/>
            <a:ext cx="1959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других</a:t>
            </a:r>
            <a:endParaRPr sz="1800" dirty="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lang="ru-RU" spc="-5" dirty="0">
                <a:latin typeface="Times New Roman"/>
                <a:cs typeface="Times New Roman"/>
              </a:rPr>
              <a:t>о</a:t>
            </a:r>
            <a:r>
              <a:rPr sz="1800" spc="-5" dirty="0" err="1">
                <a:latin typeface="Times New Roman"/>
                <a:cs typeface="Times New Roman"/>
              </a:rPr>
              <a:t>траслях</a:t>
            </a:r>
            <a:r>
              <a:rPr lang="ru-RU" spc="400" dirty="0">
                <a:latin typeface="Times New Roman"/>
                <a:cs typeface="Times New Roman"/>
              </a:rPr>
              <a:t> 29,5</a:t>
            </a:r>
            <a:r>
              <a:rPr sz="1800" dirty="0">
                <a:latin typeface="Times New Roman"/>
                <a:cs typeface="Times New Roman"/>
              </a:rPr>
              <a:t>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909440" y="834389"/>
            <a:ext cx="47085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Расходы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республиканского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20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году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составят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70,5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03631"/>
            <a:ext cx="8811007" cy="6578346"/>
            <a:chOff x="166115" y="103631"/>
            <a:chExt cx="8811007" cy="657834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5" y="103631"/>
              <a:ext cx="8811006" cy="65783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606551"/>
              <a:ext cx="8594598" cy="44919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4578" y="1336294"/>
            <a:ext cx="8161020" cy="3634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Times New Roman"/>
                <a:cs typeface="Times New Roman"/>
              </a:rPr>
              <a:t>Вашему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вниманию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представлена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брошюра</a:t>
            </a:r>
            <a:r>
              <a:rPr sz="1400" spc="-15" dirty="0">
                <a:latin typeface="Times New Roman"/>
                <a:cs typeface="Times New Roman"/>
              </a:rPr>
              <a:t> «</a:t>
            </a:r>
            <a:r>
              <a:rPr sz="1400" spc="-15" dirty="0" err="1">
                <a:latin typeface="Times New Roman"/>
                <a:cs typeface="Times New Roman"/>
              </a:rPr>
              <a:t>Бюджет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граждан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Путеводитель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проекту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lang="ru-RU" sz="1400" spc="-10" dirty="0">
                <a:latin typeface="Times New Roman"/>
                <a:cs typeface="Times New Roman"/>
              </a:rPr>
              <a:t>Решения Совета народных депутатов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lang="ru-RU" sz="1400" spc="10" dirty="0"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>
                <a:latin typeface="Times New Roman"/>
                <a:cs typeface="Times New Roman"/>
              </a:rPr>
              <a:t>«О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lang="ru-RU" sz="1400" spc="10" dirty="0">
                <a:latin typeface="Times New Roman"/>
                <a:cs typeface="Times New Roman"/>
              </a:rPr>
              <a:t>бюджете муниципального образования «Шовгеновский район»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5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5" dirty="0" err="1">
                <a:latin typeface="Times New Roman"/>
                <a:cs typeface="Times New Roman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плановый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202</a:t>
            </a:r>
            <a:r>
              <a:rPr lang="ru-RU" sz="1400" spc="-5" dirty="0">
                <a:latin typeface="Times New Roman"/>
                <a:cs typeface="Times New Roman"/>
              </a:rPr>
              <a:t>6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7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годов</a:t>
            </a:r>
            <a:r>
              <a:rPr sz="1400" spc="-15" dirty="0">
                <a:latin typeface="Times New Roman"/>
                <a:cs typeface="Times New Roman"/>
              </a:rPr>
              <a:t>».</a:t>
            </a:r>
            <a:endParaRPr sz="1400" dirty="0">
              <a:latin typeface="Times New Roman"/>
              <a:cs typeface="Times New Roman"/>
            </a:endParaRPr>
          </a:p>
          <a:p>
            <a:pPr marL="50800" marR="518795" indent="39878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 err="1">
                <a:latin typeface="Times New Roman"/>
                <a:cs typeface="Times New Roman"/>
              </a:rPr>
              <a:t>предстоящий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как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прежде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районный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бюджет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сохранит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социальную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направленность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Бюджетные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ресурсы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сконцентрированы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выполнении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действующих</a:t>
            </a:r>
            <a:endParaRPr sz="1400" dirty="0">
              <a:latin typeface="Times New Roman"/>
              <a:cs typeface="Times New Roman"/>
            </a:endParaRPr>
          </a:p>
          <a:p>
            <a:pPr marL="50800" marR="382270">
              <a:lnSpc>
                <a:spcPct val="100000"/>
              </a:lnSpc>
            </a:pPr>
            <a:r>
              <a:rPr sz="1400" spc="-15" dirty="0" err="1">
                <a:latin typeface="Times New Roman"/>
                <a:cs typeface="Times New Roman"/>
              </a:rPr>
              <a:t>расходных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обязательств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решении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задач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поставленных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 err="1">
                <a:latin typeface="Times New Roman"/>
                <a:cs typeface="Times New Roman"/>
              </a:rPr>
              <a:t>Указом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Президента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Российской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Федерации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от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мая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20</a:t>
            </a:r>
            <a:r>
              <a:rPr lang="ru-RU" sz="1400" spc="5" dirty="0" smtClean="0">
                <a:latin typeface="Times New Roman"/>
                <a:cs typeface="Times New Roman"/>
              </a:rPr>
              <a:t>24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года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latin typeface="Times New Roman"/>
                <a:cs typeface="Times New Roman"/>
              </a:rPr>
              <a:t>309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национальных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целях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стратегических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задачах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развития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Российской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ts val="1480"/>
              </a:lnSpc>
            </a:pPr>
            <a:r>
              <a:rPr sz="1400" dirty="0" err="1">
                <a:latin typeface="Times New Roman"/>
                <a:cs typeface="Times New Roman"/>
              </a:rPr>
              <a:t>Федерации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lang="ru-RU" sz="1400" spc="-40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до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</a:t>
            </a:r>
            <a:r>
              <a:rPr lang="ru-RU" sz="1400" dirty="0" smtClean="0">
                <a:latin typeface="Times New Roman"/>
                <a:cs typeface="Times New Roman"/>
              </a:rPr>
              <a:t>30</a:t>
            </a:r>
            <a:r>
              <a:rPr sz="1400" spc="-15" dirty="0" err="1" smtClean="0">
                <a:latin typeface="Times New Roman"/>
                <a:cs typeface="Times New Roman"/>
              </a:rPr>
              <a:t>года</a:t>
            </a:r>
            <a:r>
              <a:rPr lang="ru-RU" sz="1400" spc="-15" dirty="0" smtClean="0">
                <a:latin typeface="Times New Roman"/>
                <a:cs typeface="Times New Roman"/>
              </a:rPr>
              <a:t> и на перспективу до 2036 года</a:t>
            </a:r>
            <a:r>
              <a:rPr sz="1400" spc="-15" dirty="0" smtClean="0">
                <a:latin typeface="Times New Roman"/>
                <a:cs typeface="Times New Roman"/>
              </a:rPr>
              <a:t>».</a:t>
            </a:r>
            <a:endParaRPr sz="1400" dirty="0">
              <a:latin typeface="Times New Roman"/>
              <a:cs typeface="Times New Roman"/>
            </a:endParaRPr>
          </a:p>
          <a:p>
            <a:pPr marL="87313" indent="276225">
              <a:lnSpc>
                <a:spcPts val="1920"/>
              </a:lnSpc>
            </a:pPr>
            <a:r>
              <a:rPr lang="ru-RU" sz="1400" dirty="0">
                <a:latin typeface="Times New Roman"/>
                <a:cs typeface="Times New Roman"/>
              </a:rPr>
              <a:t>Основной структурной составляющей расходной части районного бюджета, охватывающей основные сферы деятельности исполнительных органов местного самоуправления, являются государственные программы Республики Адыгея.</a:t>
            </a:r>
          </a:p>
          <a:p>
            <a:pPr marL="87313" indent="276225">
              <a:lnSpc>
                <a:spcPts val="1920"/>
              </a:lnSpc>
            </a:pPr>
            <a:r>
              <a:rPr sz="1400" spc="-10" dirty="0" err="1">
                <a:latin typeface="Times New Roman"/>
                <a:cs typeface="Times New Roman"/>
              </a:rPr>
              <a:t>Публичные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слушания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проекту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Решения Совета народных депутатов муниципального образования «Шовгеновский район»  «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бюджете</a:t>
            </a:r>
            <a:r>
              <a:rPr lang="ru-RU" sz="1400" spc="-15" dirty="0"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5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 err="1">
                <a:latin typeface="Times New Roman"/>
                <a:cs typeface="Times New Roman"/>
              </a:rPr>
              <a:t>год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плановый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6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годов</a:t>
            </a:r>
            <a:r>
              <a:rPr sz="1400" spc="-15" dirty="0">
                <a:latin typeface="Times New Roman"/>
                <a:cs typeface="Times New Roman"/>
              </a:rPr>
              <a:t>» </a:t>
            </a:r>
            <a:r>
              <a:rPr sz="1400" dirty="0" err="1">
                <a:latin typeface="Times New Roman"/>
                <a:cs typeface="Times New Roman"/>
              </a:rPr>
              <a:t>состоятся</a:t>
            </a:r>
            <a:r>
              <a:rPr sz="1400" dirty="0">
                <a:latin typeface="Times New Roman"/>
                <a:cs typeface="Times New Roman"/>
              </a:rPr>
              <a:t> 2</a:t>
            </a:r>
            <a:r>
              <a:rPr lang="ru-RU" sz="1400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ноября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года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lang="ru-RU" sz="1400" spc="-10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.00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часов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адресу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аул </a:t>
            </a:r>
            <a:r>
              <a:rPr lang="ru-RU" sz="1400" dirty="0" err="1">
                <a:latin typeface="Times New Roman"/>
                <a:cs typeface="Times New Roman"/>
              </a:rPr>
              <a:t>Хакуринохабль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улица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lang="ru-RU" sz="1400" spc="15" dirty="0" err="1">
                <a:latin typeface="Times New Roman"/>
                <a:cs typeface="Times New Roman"/>
              </a:rPr>
              <a:t>Шовгенова</a:t>
            </a:r>
            <a:r>
              <a:rPr sz="1400" spc="-25" dirty="0">
                <a:latin typeface="Times New Roman"/>
                <a:cs typeface="Times New Roman"/>
              </a:rPr>
              <a:t>, </a:t>
            </a:r>
            <a:r>
              <a:rPr lang="ru-RU" sz="1400" spc="-25" dirty="0">
                <a:latin typeface="Times New Roman"/>
                <a:cs typeface="Times New Roman"/>
              </a:rPr>
              <a:t>9,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>
                <a:latin typeface="Times New Roman"/>
                <a:cs typeface="Times New Roman"/>
              </a:rPr>
              <a:t>актовый </a:t>
            </a:r>
            <a:r>
              <a:rPr sz="1400" dirty="0" err="1">
                <a:latin typeface="Times New Roman"/>
                <a:cs typeface="Times New Roman"/>
              </a:rPr>
              <a:t>зал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 flipH="1">
            <a:off x="9197295" y="3276600"/>
            <a:ext cx="45719" cy="1162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82514" y="5181600"/>
            <a:ext cx="304609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Начальник финансового управления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58419" algn="r">
              <a:lnSpc>
                <a:spcPct val="100000"/>
              </a:lnSpc>
              <a:spcBef>
                <a:spcPts val="40"/>
              </a:spcBef>
            </a:pP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Ю</a:t>
            </a:r>
            <a:r>
              <a:rPr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 err="1">
                <a:solidFill>
                  <a:srgbClr val="4F6128"/>
                </a:solidFill>
                <a:latin typeface="Times New Roman"/>
                <a:cs typeface="Times New Roman"/>
              </a:rPr>
              <a:t>Аташук</a:t>
            </a:r>
            <a:r>
              <a:rPr sz="1400" spc="-5" dirty="0" err="1">
                <a:solidFill>
                  <a:srgbClr val="4F6128"/>
                </a:solidFill>
                <a:latin typeface="Times New Roman"/>
                <a:cs typeface="Times New Roman"/>
              </a:rPr>
              <a:t>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8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Шовгеновского района!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304799"/>
            <a:ext cx="7117842" cy="65915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5400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/>
              <a:t>Распределение бюджетных ассигнований бюджета </a:t>
            </a:r>
            <a:r>
              <a:rPr sz="1400" spc="5" dirty="0"/>
              <a:t> </a:t>
            </a:r>
            <a:r>
              <a:rPr lang="ru-RU" sz="1400" spc="-15" dirty="0"/>
              <a:t>муниципального</a:t>
            </a:r>
            <a:br>
              <a:rPr lang="ru-RU" sz="1400" spc="-15" dirty="0"/>
            </a:br>
            <a:r>
              <a:rPr lang="ru-RU" sz="1400" spc="-15" dirty="0"/>
              <a:t>образования</a:t>
            </a:r>
            <a:r>
              <a:rPr sz="1400" spc="15" dirty="0"/>
              <a:t> </a:t>
            </a:r>
            <a:r>
              <a:rPr lang="ru-RU" sz="1400" spc="15" dirty="0"/>
              <a:t>"</a:t>
            </a:r>
            <a:r>
              <a:rPr lang="ru-RU" sz="1400" spc="-10" dirty="0"/>
              <a:t>Шовгеновский район» по разделам и подразделам классификации расходов  </a:t>
            </a:r>
            <a:r>
              <a:rPr sz="1400" dirty="0"/>
              <a:t>в </a:t>
            </a:r>
            <a:r>
              <a:rPr sz="1400" spc="-434" dirty="0"/>
              <a:t> </a:t>
            </a:r>
            <a:r>
              <a:rPr sz="1400" dirty="0"/>
              <a:t>202</a:t>
            </a:r>
            <a:r>
              <a:rPr lang="ru-RU" sz="1400" dirty="0"/>
              <a:t>3</a:t>
            </a:r>
            <a:r>
              <a:rPr sz="1400" dirty="0"/>
              <a:t>-202</a:t>
            </a:r>
            <a:r>
              <a:rPr lang="ru-RU" sz="1400" dirty="0"/>
              <a:t>7</a:t>
            </a:r>
            <a:r>
              <a:rPr sz="1400" spc="-15" dirty="0"/>
              <a:t> </a:t>
            </a:r>
            <a:r>
              <a:rPr sz="1400" spc="-100" dirty="0"/>
              <a:t>г.</a:t>
            </a:r>
            <a:r>
              <a:rPr sz="1400" spc="-5" dirty="0"/>
              <a:t> </a:t>
            </a:r>
            <a:r>
              <a:rPr sz="1400" dirty="0"/>
              <a:t>(тыс.</a:t>
            </a:r>
            <a:r>
              <a:rPr sz="1400" spc="-20" dirty="0"/>
              <a:t> </a:t>
            </a:r>
            <a:r>
              <a:rPr sz="1400" spc="-5" dirty="0"/>
              <a:t>руб.)</a:t>
            </a:r>
            <a:endParaRPr sz="14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74741"/>
              </p:ext>
            </p:extLst>
          </p:nvPr>
        </p:nvGraphicFramePr>
        <p:xfrm>
          <a:off x="395541" y="1219199"/>
          <a:ext cx="8423909" cy="5539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00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84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61197,6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69109,3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79809,0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88579,5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102017,5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572135">
                        <a:lnSpc>
                          <a:spcPts val="1105"/>
                        </a:lnSpc>
                        <a:spcBef>
                          <a:spcPts val="10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1352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0" dirty="0">
                          <a:latin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2540" algn="ctr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оохран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тельная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тельность</a:t>
                      </a:r>
                    </a:p>
                  </a:txBody>
                  <a:tcPr marL="0" marR="0" marT="241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2447,8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3887,6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3988,8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4139,9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276190,0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2390,6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3078,3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77047,5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92039,2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16413,2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14689,4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среды</a:t>
                      </a: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35" algn="ctr">
                        <a:lnSpc>
                          <a:spcPts val="1220"/>
                        </a:lnSpc>
                        <a:spcBef>
                          <a:spcPts val="94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0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623970,6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330525,7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524891,7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438456,1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375710,6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174597,2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138994,1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142029,7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151129,6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7442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0" dirty="0">
                          <a:latin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0" marR="0" marT="6667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10235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137294,8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102580,6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34494,1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30116,7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35036,1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спорт</a:t>
                      </a:r>
                    </a:p>
                  </a:txBody>
                  <a:tcPr marL="0" marR="0" marT="1174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долга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</a:t>
                      </a: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характера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19957,7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118300,3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1381973,8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648025,9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1006652,3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747914,8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711490,8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91583"/>
              </p:ext>
            </p:extLst>
          </p:nvPr>
        </p:nvGraphicFramePr>
        <p:xfrm>
          <a:off x="304800" y="152400"/>
          <a:ext cx="8382000" cy="5828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1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3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35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91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7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009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8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РАЗДЕЛУ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3340" algn="ctr">
                        <a:lnSpc>
                          <a:spcPts val="2105"/>
                        </a:lnSpc>
                      </a:pPr>
                      <a:r>
                        <a:rPr sz="120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«ОБЩЕГОСУДАРСТВЕННЫЕ</a:t>
                      </a:r>
                      <a:r>
                        <a:rPr sz="120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ВОПРОСЫ»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РУБ.)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12700" cap="flat" cmpd="sng" algn="ctr">
                      <a:solidFill>
                        <a:srgbClr val="DBE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85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5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lang="ru-RU" sz="1200" b="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200" b="1" spc="-6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525" marR="371475" indent="438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высшего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должностного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лица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9525">
                        <a:lnSpc>
                          <a:spcPts val="16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1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1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2537,5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2250,4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2340,3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2434,0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3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законодательных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marR="25272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(представительных)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5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5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4219,8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4308,8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5542,3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5600,8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5825,2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37914,2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37549,2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48075,9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47861,8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49779,6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525" marR="201295" indent="438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 финансовых,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налоговых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таможенных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 и органов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финансово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бюджетного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01295" indent="4381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   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marR="201295" indent="4381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    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12475,8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12433,9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16246,1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16658,2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17325,5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Резервные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фонды</a:t>
                      </a: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4050,3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12857,2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7484,3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15908,4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26443,2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01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Обеспечение проведение выборов и референдумов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61197,6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69109,3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79809,0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88579,5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102017,5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30406"/>
              </p:ext>
            </p:extLst>
          </p:nvPr>
        </p:nvGraphicFramePr>
        <p:xfrm>
          <a:off x="533399" y="1904999"/>
          <a:ext cx="8153401" cy="2529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8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5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12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12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11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30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4228">
                <a:tc gridSpan="8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>
                          <a:latin typeface="Times New Roman"/>
                          <a:cs typeface="Times New Roman"/>
                        </a:rPr>
                        <a:t>                                                        РАСХОДЫ НА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УЮ </a:t>
                      </a:r>
                      <a:r>
                        <a:rPr lang="ru-RU" sz="1200" b="1" baseline="0" dirty="0">
                          <a:latin typeface="Times New Roman"/>
                          <a:cs typeface="Times New Roman"/>
                        </a:rPr>
                        <a:t> ОБОРОНУ 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57366"/>
              </p:ext>
            </p:extLst>
          </p:nvPr>
        </p:nvGraphicFramePr>
        <p:xfrm>
          <a:off x="381000" y="380998"/>
          <a:ext cx="8382000" cy="2379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93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22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6453">
                <a:tc gridSpan="8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БЕЗОПАСНОСТЬ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ПРАВООХРАНИТЕЛЬНУЮ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55" dirty="0">
                        <a:latin typeface="Times New Roman"/>
                        <a:cs typeface="Times New Roman"/>
                      </a:endParaRPr>
                    </a:p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 территории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чрезвычайных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ситуаций</a:t>
                      </a:r>
                    </a:p>
                    <a:p>
                      <a:pPr marL="9525">
                        <a:lnSpc>
                          <a:spcPts val="1285"/>
                        </a:lnSpc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природного</a:t>
                      </a:r>
                      <a:r>
                        <a:rPr sz="11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1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техногенного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характера,</a:t>
                      </a:r>
                      <a:r>
                        <a:rPr sz="11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гражданская</a:t>
                      </a:r>
                      <a:r>
                        <a:rPr sz="11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2447,8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3675,6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3776,8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3927,9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2447,8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3887,6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3988,8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4139,9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8835"/>
              </p:ext>
            </p:extLst>
          </p:nvPr>
        </p:nvGraphicFramePr>
        <p:xfrm>
          <a:off x="392366" y="3425825"/>
          <a:ext cx="8370634" cy="182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8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5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3525">
                <a:tc gridSpan="8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61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ЭКОНОМИКУ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10661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40" dirty="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40" dirty="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55" dirty="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sz="11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рыболовство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823,7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Водное</a:t>
                      </a:r>
                      <a:r>
                        <a:rPr sz="11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Дорожное</a:t>
                      </a:r>
                      <a:r>
                        <a:rPr sz="11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(дорожные</a:t>
                      </a:r>
                      <a:r>
                        <a:rPr sz="11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фонды)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276111,5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1566,9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2253,4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276190,0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2390,6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3078,3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29724"/>
              </p:ext>
            </p:extLst>
          </p:nvPr>
        </p:nvGraphicFramePr>
        <p:xfrm>
          <a:off x="304800" y="990600"/>
          <a:ext cx="8610601" cy="1706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0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5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0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98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97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4629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5"/>
                        </a:lnSpc>
                        <a:spcBef>
                          <a:spcPts val="21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18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/>
                          <a:cs typeface="Times New Roman"/>
                        </a:rPr>
                        <a:t>Жилищное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lang="ru-RU" sz="11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31516,0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8630,8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16413,2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14689,4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Коммунальное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lang="ru-RU" sz="11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34921,7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74357,9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10609,8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9050,5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77047,5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92039,2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16413,2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14689,4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08877"/>
              </p:ext>
            </p:extLst>
          </p:nvPr>
        </p:nvGraphicFramePr>
        <p:xfrm>
          <a:off x="304800" y="2895600"/>
          <a:ext cx="8610599" cy="121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6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7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33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31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95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67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59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5900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lang="ru-RU" sz="1200" b="1" spc="-6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lang="ru-RU" sz="1200" b="1" spc="-60" baseline="0" dirty="0">
                          <a:latin typeface="Times New Roman"/>
                          <a:cs typeface="Times New Roman"/>
                        </a:rPr>
                        <a:t> ОКРУЖАЮЩЕЙ СРЕДЫ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79315"/>
              </p:ext>
            </p:extLst>
          </p:nvPr>
        </p:nvGraphicFramePr>
        <p:xfrm>
          <a:off x="674688" y="1882775"/>
          <a:ext cx="8088312" cy="231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5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5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12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95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04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87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3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5900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273847,9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71958,4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222031,0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149148,8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76882,8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297483,0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214459,9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251243,0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237901,5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245489,1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Дополнительное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31969,8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23630,6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27613,9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26854,9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27884,5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Молодежная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1568,1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1239,6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19101,6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19237,2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22302,8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22849,9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23753,2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623970,6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330525,7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524891,7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438456,1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375710,6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9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2442"/>
              </p:ext>
            </p:extLst>
          </p:nvPr>
        </p:nvGraphicFramePr>
        <p:xfrm>
          <a:off x="288609" y="358419"/>
          <a:ext cx="8566782" cy="149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58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53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5580">
                <a:tc gridSpan="8">
                  <a:txBody>
                    <a:bodyPr/>
                    <a:lstStyle/>
                    <a:p>
                      <a:pPr marR="22860" algn="ctr">
                        <a:lnSpc>
                          <a:spcPts val="1375"/>
                        </a:lnSpc>
                        <a:spcBef>
                          <a:spcPts val="3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КИНЕМАТОГРАФИЮ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1129030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6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154853,3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86523,1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108524,0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110310,8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118061,5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1921,5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2319,2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2495,4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2672,6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17993,9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22641,8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28150,9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29223,5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30395,5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174597,2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111086,4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138994,1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142029,7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151129,6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57744"/>
              </p:ext>
            </p:extLst>
          </p:nvPr>
        </p:nvGraphicFramePr>
        <p:xfrm>
          <a:off x="304800" y="2362200"/>
          <a:ext cx="8569957" cy="1727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97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</a:t>
                      </a:r>
                      <a:r>
                        <a:rPr lang="ru-RU" sz="1200" b="1" spc="-6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200" b="1" spc="-60" baseline="0" dirty="0">
                          <a:latin typeface="Times New Roman"/>
                          <a:cs typeface="Times New Roman"/>
                        </a:rPr>
                        <a:t> НА ЗДРАВООХРАНЕНИЕ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 marR="0" indent="0" defTabSz="91440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lang="ru-RU"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>
                          <a:latin typeface="Times New Roman"/>
                          <a:cs typeface="Times New Roman"/>
                        </a:rPr>
                        <a:t>здравоохранения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57439"/>
              </p:ext>
            </p:extLst>
          </p:nvPr>
        </p:nvGraphicFramePr>
        <p:xfrm>
          <a:off x="674689" y="1882775"/>
          <a:ext cx="7935912" cy="2539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8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5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7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3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20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37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СОЦИАЛЬНУЮ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ПОЛИТИКУ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3225,6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3025,1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3144,9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2923,5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130493,7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98914,0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28349,2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26116,7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28036,1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652,0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641,5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137294,8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102580,6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34494,1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30116,7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35036,1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59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18996"/>
              </p:ext>
            </p:extLst>
          </p:nvPr>
        </p:nvGraphicFramePr>
        <p:xfrm>
          <a:off x="248348" y="257429"/>
          <a:ext cx="8568688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7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8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18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59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5900">
                <a:tc gridSpan="8">
                  <a:txBody>
                    <a:bodyPr/>
                    <a:lstStyle/>
                    <a:p>
                      <a:pPr marR="2857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ФИЗИЧЕСКУЮ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КУЛЬТУРУ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Массовый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9860"/>
              </p:ext>
            </p:extLst>
          </p:nvPr>
        </p:nvGraphicFramePr>
        <p:xfrm>
          <a:off x="304800" y="1523999"/>
          <a:ext cx="8591610" cy="3203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0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5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14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8600">
                <a:tc gridSpan="9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МАССОВОЙ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Периодическая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печать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издательства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 marR="579120" indent="38100">
                        <a:lnSpc>
                          <a:spcPct val="100000"/>
                        </a:lnSpc>
                      </a:pPr>
                      <a:r>
                        <a:rPr lang="ru-RU" sz="1200" spc="-15" dirty="0">
                          <a:latin typeface="Times New Roman"/>
                          <a:cs typeface="Times New Roman"/>
                        </a:rPr>
                        <a:t>Телевидение и радиовещание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47625">
                        <a:lnSpc>
                          <a:spcPts val="1420"/>
                        </a:lnSpc>
                        <a:spcBef>
                          <a:spcPts val="459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516">
                <a:tc gridSpan="9">
                  <a:txBody>
                    <a:bodyPr/>
                    <a:lstStyle/>
                    <a:p>
                      <a:pPr marR="30480" algn="ctr">
                        <a:lnSpc>
                          <a:spcPts val="1370"/>
                        </a:lnSpc>
                        <a:spcBef>
                          <a:spcPts val="85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ДОЛГА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36779"/>
              </p:ext>
            </p:extLst>
          </p:nvPr>
        </p:nvGraphicFramePr>
        <p:xfrm>
          <a:off x="248348" y="4734560"/>
          <a:ext cx="8667052" cy="204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3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50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61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52401">
                <a:tc gridSpan="8">
                  <a:txBody>
                    <a:bodyPr/>
                    <a:lstStyle/>
                    <a:p>
                      <a:pPr marR="31115" algn="ctr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ХАРАКТЕРА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525" marR="80010" indent="381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выравнивание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обеспеченности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Федерации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5394,7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103737,3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291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19957,7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118300,3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058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«Шовгеновский район» по видам расходов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расходов, 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10075"/>
              </p:ext>
            </p:extLst>
          </p:nvPr>
        </p:nvGraphicFramePr>
        <p:xfrm>
          <a:off x="377083" y="1912916"/>
          <a:ext cx="8305799" cy="471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25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Вид </a:t>
                      </a:r>
                      <a:r>
                        <a:rPr lang="ru-RU" sz="1200" dirty="0" err="1"/>
                        <a:t>расх</a:t>
                      </a:r>
                      <a:r>
                        <a:rPr lang="ru-RU" sz="1200" dirty="0"/>
                        <a:t>.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2026 год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2027 год (план)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164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127538,6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131708,3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137962,2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066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государственных нужд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6543,7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3129,1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099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7104,0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175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54695,0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42425,9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42621,5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178586,6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14563,0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14563,0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0534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624589,7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642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442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  <a:p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2948,3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11041,4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21390,4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725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1006652,3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747914,8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711490,8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5399532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5399532" y="864107"/>
                  </a:lnTo>
                  <a:lnTo>
                    <a:pt x="5399532" y="0"/>
                  </a:lnTo>
                  <a:close/>
                </a:path>
              </a:pathLst>
            </a:custGeom>
            <a:solidFill>
              <a:schemeClr val="accent2">
                <a:lumMod val="90000"/>
                <a:lumOff val="1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Шовгеновский район                 территория составляет 521,4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кв.км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object 5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0" y="864107"/>
                  </a:moveTo>
                  <a:lnTo>
                    <a:pt x="5399532" y="864107"/>
                  </a:lnTo>
                  <a:lnTo>
                    <a:pt x="5399532" y="0"/>
                  </a:lnTo>
                  <a:lnTo>
                    <a:pt x="0" y="0"/>
                  </a:lnTo>
                  <a:lnTo>
                    <a:pt x="0" y="8641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062956"/>
              <a:ext cx="8686800" cy="16465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93088" y="1139156"/>
            <a:ext cx="2557273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850" dirty="0">
              <a:latin typeface="Times New Roman"/>
              <a:cs typeface="Times New Roman"/>
            </a:endParaRPr>
          </a:p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>
                <a:latin typeface="Times New Roman"/>
                <a:cs typeface="Times New Roman"/>
              </a:rPr>
              <a:t>Население </a:t>
            </a:r>
            <a:r>
              <a:rPr lang="ru-RU" sz="1400" i="1" spc="-10" dirty="0">
                <a:latin typeface="Times New Roman"/>
                <a:cs typeface="Times New Roman"/>
              </a:rPr>
              <a:t>Шовгеновского района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lang="ru-RU" sz="1400" i="1" dirty="0">
                <a:latin typeface="Times New Roman"/>
                <a:cs typeface="Times New Roman"/>
              </a:rPr>
              <a:t>16287 </a:t>
            </a:r>
            <a:r>
              <a:rPr sz="1400" i="1" spc="-10" dirty="0" err="1">
                <a:latin typeface="Times New Roman"/>
                <a:cs typeface="Times New Roman"/>
              </a:rPr>
              <a:t>человек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E:\Downloads\Шовгеновский_район_(Shovgenovsky_district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80" y="2362200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wnloads\Coat_of_Arms_of_Shovgenovsky_rayon_(Respublyc_of_Adygeya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" y="0"/>
            <a:ext cx="1066800" cy="13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1219200"/>
            <a:ext cx="285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>
                <a:latin typeface="Times New Roman"/>
                <a:cs typeface="Times New Roman"/>
              </a:rPr>
              <a:t>В состав Шовгеновского района входит 6 сельских поселений: 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12" y="1630227"/>
            <a:ext cx="838200" cy="4759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688" y="381000"/>
            <a:ext cx="7467600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«Шовгеновский район»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целевым группам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сфере образования, тыс. руб.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69080"/>
              </p:ext>
            </p:extLst>
          </p:nvPr>
        </p:nvGraphicFramePr>
        <p:xfrm>
          <a:off x="674688" y="2284095"/>
          <a:ext cx="7631111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5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16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2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0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за счет средств местного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посещающих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детские дошкольные учреждения 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222031,0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149148,8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76882,8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учащихся общеобразовательных школ(чел.)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251243,0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237901,5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245489,1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Центра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и детско- юношеской спортивной школы(чел.)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27613,9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26854,9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27884,5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62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01" y="758553"/>
            <a:ext cx="9143999" cy="5372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4700" y="6345935"/>
            <a:ext cx="5829300" cy="2758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39921" y="6376418"/>
            <a:ext cx="4585970" cy="23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  <a:tabLst>
                <a:tab pos="1229360" algn="l"/>
              </a:tabLs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	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9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: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21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</a:t>
            </a:r>
            <a:r>
              <a:rPr sz="1400" spc="-14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67200" y="2056566"/>
            <a:ext cx="922655" cy="165735"/>
            <a:chOff x="3073907" y="2296922"/>
            <a:chExt cx="922655" cy="1657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9241" y="2302256"/>
              <a:ext cx="911859" cy="1550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79241" y="2302256"/>
              <a:ext cx="911860" cy="155575"/>
            </a:xfrm>
            <a:custGeom>
              <a:avLst/>
              <a:gdLst/>
              <a:ahLst/>
              <a:cxnLst/>
              <a:rect l="l" t="t" r="r" b="b"/>
              <a:pathLst>
                <a:path w="911860" h="155575">
                  <a:moveTo>
                    <a:pt x="423925" y="39878"/>
                  </a:moveTo>
                  <a:lnTo>
                    <a:pt x="405892" y="80518"/>
                  </a:lnTo>
                  <a:lnTo>
                    <a:pt x="441579" y="80518"/>
                  </a:lnTo>
                  <a:lnTo>
                    <a:pt x="423925" y="39878"/>
                  </a:lnTo>
                  <a:close/>
                </a:path>
                <a:path w="911860" h="155575">
                  <a:moveTo>
                    <a:pt x="47625" y="10160"/>
                  </a:moveTo>
                  <a:lnTo>
                    <a:pt x="47625" y="20193"/>
                  </a:lnTo>
                  <a:lnTo>
                    <a:pt x="47456" y="30789"/>
                  </a:lnTo>
                  <a:lnTo>
                    <a:pt x="43207" y="71272"/>
                  </a:lnTo>
                  <a:lnTo>
                    <a:pt x="29209" y="107569"/>
                  </a:lnTo>
                  <a:lnTo>
                    <a:pt x="23749" y="112903"/>
                  </a:lnTo>
                  <a:lnTo>
                    <a:pt x="65785" y="112903"/>
                  </a:lnTo>
                  <a:lnTo>
                    <a:pt x="71500" y="112903"/>
                  </a:lnTo>
                  <a:lnTo>
                    <a:pt x="74802" y="112522"/>
                  </a:lnTo>
                  <a:lnTo>
                    <a:pt x="75818" y="111760"/>
                  </a:lnTo>
                  <a:lnTo>
                    <a:pt x="76834" y="110871"/>
                  </a:lnTo>
                  <a:lnTo>
                    <a:pt x="77343" y="108331"/>
                  </a:lnTo>
                  <a:lnTo>
                    <a:pt x="77343" y="104140"/>
                  </a:lnTo>
                  <a:lnTo>
                    <a:pt x="77343" y="10160"/>
                  </a:lnTo>
                  <a:lnTo>
                    <a:pt x="47625" y="10160"/>
                  </a:lnTo>
                  <a:close/>
                </a:path>
                <a:path w="911860" h="155575">
                  <a:moveTo>
                    <a:pt x="191896" y="6350"/>
                  </a:moveTo>
                  <a:lnTo>
                    <a:pt x="162051" y="39481"/>
                  </a:lnTo>
                  <a:lnTo>
                    <a:pt x="160274" y="61976"/>
                  </a:lnTo>
                  <a:lnTo>
                    <a:pt x="160940" y="76067"/>
                  </a:lnTo>
                  <a:lnTo>
                    <a:pt x="175894" y="113284"/>
                  </a:lnTo>
                  <a:lnTo>
                    <a:pt x="182753" y="116713"/>
                  </a:lnTo>
                  <a:lnTo>
                    <a:pt x="191643" y="116713"/>
                  </a:lnTo>
                  <a:lnTo>
                    <a:pt x="197611" y="116713"/>
                  </a:lnTo>
                  <a:lnTo>
                    <a:pt x="221821" y="80454"/>
                  </a:lnTo>
                  <a:lnTo>
                    <a:pt x="222884" y="62611"/>
                  </a:lnTo>
                  <a:lnTo>
                    <a:pt x="222601" y="51633"/>
                  </a:lnTo>
                  <a:lnTo>
                    <a:pt x="211835" y="14351"/>
                  </a:lnTo>
                  <a:lnTo>
                    <a:pt x="197738" y="6350"/>
                  </a:lnTo>
                  <a:lnTo>
                    <a:pt x="191896" y="6350"/>
                  </a:lnTo>
                  <a:close/>
                </a:path>
                <a:path w="911860" h="155575">
                  <a:moveTo>
                    <a:pt x="778509" y="2540"/>
                  </a:moveTo>
                  <a:lnTo>
                    <a:pt x="841882" y="2540"/>
                  </a:lnTo>
                  <a:lnTo>
                    <a:pt x="841882" y="5715"/>
                  </a:lnTo>
                  <a:lnTo>
                    <a:pt x="837692" y="5715"/>
                  </a:lnTo>
                  <a:lnTo>
                    <a:pt x="832357" y="5715"/>
                  </a:lnTo>
                  <a:lnTo>
                    <a:pt x="828802" y="6858"/>
                  </a:lnTo>
                  <a:lnTo>
                    <a:pt x="827023" y="9144"/>
                  </a:lnTo>
                  <a:lnTo>
                    <a:pt x="825245" y="11430"/>
                  </a:lnTo>
                  <a:lnTo>
                    <a:pt x="824357" y="15875"/>
                  </a:lnTo>
                  <a:lnTo>
                    <a:pt x="824357" y="22606"/>
                  </a:lnTo>
                  <a:lnTo>
                    <a:pt x="824357" y="87249"/>
                  </a:lnTo>
                  <a:lnTo>
                    <a:pt x="865885" y="21971"/>
                  </a:lnTo>
                  <a:lnTo>
                    <a:pt x="865885" y="15621"/>
                  </a:lnTo>
                  <a:lnTo>
                    <a:pt x="865123" y="11303"/>
                  </a:lnTo>
                  <a:lnTo>
                    <a:pt x="863599" y="9017"/>
                  </a:lnTo>
                  <a:lnTo>
                    <a:pt x="862203" y="6858"/>
                  </a:lnTo>
                  <a:lnTo>
                    <a:pt x="858393" y="5715"/>
                  </a:lnTo>
                  <a:lnTo>
                    <a:pt x="852550" y="5715"/>
                  </a:lnTo>
                  <a:lnTo>
                    <a:pt x="848613" y="5715"/>
                  </a:lnTo>
                  <a:lnTo>
                    <a:pt x="848613" y="2540"/>
                  </a:lnTo>
                  <a:lnTo>
                    <a:pt x="911859" y="2540"/>
                  </a:lnTo>
                  <a:lnTo>
                    <a:pt x="911859" y="5715"/>
                  </a:lnTo>
                  <a:lnTo>
                    <a:pt x="907795" y="5715"/>
                  </a:lnTo>
                  <a:lnTo>
                    <a:pt x="902334" y="5715"/>
                  </a:lnTo>
                  <a:lnTo>
                    <a:pt x="898779" y="6731"/>
                  </a:lnTo>
                  <a:lnTo>
                    <a:pt x="897000" y="8890"/>
                  </a:lnTo>
                  <a:lnTo>
                    <a:pt x="895222" y="10922"/>
                  </a:lnTo>
                  <a:lnTo>
                    <a:pt x="894333" y="15494"/>
                  </a:lnTo>
                  <a:lnTo>
                    <a:pt x="894333" y="22606"/>
                  </a:lnTo>
                  <a:lnTo>
                    <a:pt x="894333" y="100203"/>
                  </a:lnTo>
                  <a:lnTo>
                    <a:pt x="894333" y="107569"/>
                  </a:lnTo>
                  <a:lnTo>
                    <a:pt x="895222" y="112141"/>
                  </a:lnTo>
                  <a:lnTo>
                    <a:pt x="897000" y="114173"/>
                  </a:lnTo>
                  <a:lnTo>
                    <a:pt x="898779" y="116332"/>
                  </a:lnTo>
                  <a:lnTo>
                    <a:pt x="902461" y="117348"/>
                  </a:lnTo>
                  <a:lnTo>
                    <a:pt x="907795" y="117348"/>
                  </a:lnTo>
                  <a:lnTo>
                    <a:pt x="911859" y="117348"/>
                  </a:lnTo>
                  <a:lnTo>
                    <a:pt x="911859" y="120523"/>
                  </a:lnTo>
                  <a:lnTo>
                    <a:pt x="848613" y="120523"/>
                  </a:lnTo>
                  <a:lnTo>
                    <a:pt x="848613" y="117348"/>
                  </a:lnTo>
                  <a:lnTo>
                    <a:pt x="852550" y="117348"/>
                  </a:lnTo>
                  <a:lnTo>
                    <a:pt x="858011" y="117348"/>
                  </a:lnTo>
                  <a:lnTo>
                    <a:pt x="861694" y="116205"/>
                  </a:lnTo>
                  <a:lnTo>
                    <a:pt x="863345" y="114046"/>
                  </a:lnTo>
                  <a:lnTo>
                    <a:pt x="865123" y="111887"/>
                  </a:lnTo>
                  <a:lnTo>
                    <a:pt x="865885" y="107315"/>
                  </a:lnTo>
                  <a:lnTo>
                    <a:pt x="865885" y="100203"/>
                  </a:lnTo>
                  <a:lnTo>
                    <a:pt x="865885" y="36195"/>
                  </a:lnTo>
                  <a:lnTo>
                    <a:pt x="824357" y="101473"/>
                  </a:lnTo>
                  <a:lnTo>
                    <a:pt x="824357" y="107061"/>
                  </a:lnTo>
                  <a:lnTo>
                    <a:pt x="824992" y="111125"/>
                  </a:lnTo>
                  <a:lnTo>
                    <a:pt x="826388" y="113665"/>
                  </a:lnTo>
                  <a:lnTo>
                    <a:pt x="827785" y="116078"/>
                  </a:lnTo>
                  <a:lnTo>
                    <a:pt x="831595" y="117348"/>
                  </a:lnTo>
                  <a:lnTo>
                    <a:pt x="837692" y="117348"/>
                  </a:lnTo>
                  <a:lnTo>
                    <a:pt x="841882" y="117348"/>
                  </a:lnTo>
                  <a:lnTo>
                    <a:pt x="841882" y="120523"/>
                  </a:lnTo>
                  <a:lnTo>
                    <a:pt x="778509" y="120523"/>
                  </a:lnTo>
                  <a:lnTo>
                    <a:pt x="778509" y="117348"/>
                  </a:lnTo>
                  <a:lnTo>
                    <a:pt x="782446" y="117348"/>
                  </a:lnTo>
                  <a:lnTo>
                    <a:pt x="787907" y="117348"/>
                  </a:lnTo>
                  <a:lnTo>
                    <a:pt x="791591" y="116205"/>
                  </a:lnTo>
                  <a:lnTo>
                    <a:pt x="793369" y="114046"/>
                  </a:lnTo>
                  <a:lnTo>
                    <a:pt x="795019" y="111887"/>
                  </a:lnTo>
                  <a:lnTo>
                    <a:pt x="795908" y="107315"/>
                  </a:lnTo>
                  <a:lnTo>
                    <a:pt x="795908" y="100203"/>
                  </a:lnTo>
                  <a:lnTo>
                    <a:pt x="795908" y="22606"/>
                  </a:lnTo>
                  <a:lnTo>
                    <a:pt x="795908" y="15494"/>
                  </a:lnTo>
                  <a:lnTo>
                    <a:pt x="795273" y="10922"/>
                  </a:lnTo>
                  <a:lnTo>
                    <a:pt x="793877" y="8890"/>
                  </a:lnTo>
                  <a:lnTo>
                    <a:pt x="792480" y="6731"/>
                  </a:lnTo>
                  <a:lnTo>
                    <a:pt x="788669" y="5715"/>
                  </a:lnTo>
                  <a:lnTo>
                    <a:pt x="782446" y="5715"/>
                  </a:lnTo>
                  <a:lnTo>
                    <a:pt x="778509" y="5715"/>
                  </a:lnTo>
                  <a:lnTo>
                    <a:pt x="778509" y="2540"/>
                  </a:lnTo>
                  <a:close/>
                </a:path>
                <a:path w="911860" h="155575">
                  <a:moveTo>
                    <a:pt x="639825" y="2540"/>
                  </a:moveTo>
                  <a:lnTo>
                    <a:pt x="703198" y="2540"/>
                  </a:lnTo>
                  <a:lnTo>
                    <a:pt x="703198" y="5715"/>
                  </a:lnTo>
                  <a:lnTo>
                    <a:pt x="699007" y="5715"/>
                  </a:lnTo>
                  <a:lnTo>
                    <a:pt x="693673" y="5715"/>
                  </a:lnTo>
                  <a:lnTo>
                    <a:pt x="690118" y="6858"/>
                  </a:lnTo>
                  <a:lnTo>
                    <a:pt x="688340" y="9144"/>
                  </a:lnTo>
                  <a:lnTo>
                    <a:pt x="686561" y="11430"/>
                  </a:lnTo>
                  <a:lnTo>
                    <a:pt x="685672" y="15875"/>
                  </a:lnTo>
                  <a:lnTo>
                    <a:pt x="685672" y="22606"/>
                  </a:lnTo>
                  <a:lnTo>
                    <a:pt x="685672" y="87249"/>
                  </a:lnTo>
                  <a:lnTo>
                    <a:pt x="727202" y="21971"/>
                  </a:lnTo>
                  <a:lnTo>
                    <a:pt x="727202" y="15621"/>
                  </a:lnTo>
                  <a:lnTo>
                    <a:pt x="726440" y="11303"/>
                  </a:lnTo>
                  <a:lnTo>
                    <a:pt x="724916" y="9017"/>
                  </a:lnTo>
                  <a:lnTo>
                    <a:pt x="723519" y="6858"/>
                  </a:lnTo>
                  <a:lnTo>
                    <a:pt x="719708" y="5715"/>
                  </a:lnTo>
                  <a:lnTo>
                    <a:pt x="713867" y="5715"/>
                  </a:lnTo>
                  <a:lnTo>
                    <a:pt x="709930" y="5715"/>
                  </a:lnTo>
                  <a:lnTo>
                    <a:pt x="709930" y="2540"/>
                  </a:lnTo>
                  <a:lnTo>
                    <a:pt x="773175" y="2540"/>
                  </a:lnTo>
                  <a:lnTo>
                    <a:pt x="773175" y="5715"/>
                  </a:lnTo>
                  <a:lnTo>
                    <a:pt x="769111" y="5715"/>
                  </a:lnTo>
                  <a:lnTo>
                    <a:pt x="763650" y="5715"/>
                  </a:lnTo>
                  <a:lnTo>
                    <a:pt x="760094" y="6731"/>
                  </a:lnTo>
                  <a:lnTo>
                    <a:pt x="758317" y="8890"/>
                  </a:lnTo>
                  <a:lnTo>
                    <a:pt x="756538" y="10922"/>
                  </a:lnTo>
                  <a:lnTo>
                    <a:pt x="755649" y="15494"/>
                  </a:lnTo>
                  <a:lnTo>
                    <a:pt x="755649" y="22606"/>
                  </a:lnTo>
                  <a:lnTo>
                    <a:pt x="755649" y="100203"/>
                  </a:lnTo>
                  <a:lnTo>
                    <a:pt x="755649" y="107569"/>
                  </a:lnTo>
                  <a:lnTo>
                    <a:pt x="756538" y="112141"/>
                  </a:lnTo>
                  <a:lnTo>
                    <a:pt x="758317" y="114173"/>
                  </a:lnTo>
                  <a:lnTo>
                    <a:pt x="760094" y="116332"/>
                  </a:lnTo>
                  <a:lnTo>
                    <a:pt x="763778" y="117348"/>
                  </a:lnTo>
                  <a:lnTo>
                    <a:pt x="769111" y="117348"/>
                  </a:lnTo>
                  <a:lnTo>
                    <a:pt x="773175" y="117348"/>
                  </a:lnTo>
                  <a:lnTo>
                    <a:pt x="773175" y="120523"/>
                  </a:lnTo>
                  <a:lnTo>
                    <a:pt x="709930" y="120523"/>
                  </a:lnTo>
                  <a:lnTo>
                    <a:pt x="709930" y="117348"/>
                  </a:lnTo>
                  <a:lnTo>
                    <a:pt x="713867" y="117348"/>
                  </a:lnTo>
                  <a:lnTo>
                    <a:pt x="719328" y="117348"/>
                  </a:lnTo>
                  <a:lnTo>
                    <a:pt x="723010" y="116205"/>
                  </a:lnTo>
                  <a:lnTo>
                    <a:pt x="724661" y="114046"/>
                  </a:lnTo>
                  <a:lnTo>
                    <a:pt x="726440" y="111887"/>
                  </a:lnTo>
                  <a:lnTo>
                    <a:pt x="727202" y="107315"/>
                  </a:lnTo>
                  <a:lnTo>
                    <a:pt x="727202" y="100203"/>
                  </a:lnTo>
                  <a:lnTo>
                    <a:pt x="727202" y="36195"/>
                  </a:lnTo>
                  <a:lnTo>
                    <a:pt x="685672" y="101473"/>
                  </a:lnTo>
                  <a:lnTo>
                    <a:pt x="685672" y="107061"/>
                  </a:lnTo>
                  <a:lnTo>
                    <a:pt x="686307" y="111125"/>
                  </a:lnTo>
                  <a:lnTo>
                    <a:pt x="687705" y="113665"/>
                  </a:lnTo>
                  <a:lnTo>
                    <a:pt x="689102" y="116078"/>
                  </a:lnTo>
                  <a:lnTo>
                    <a:pt x="692911" y="117348"/>
                  </a:lnTo>
                  <a:lnTo>
                    <a:pt x="699007" y="117348"/>
                  </a:lnTo>
                  <a:lnTo>
                    <a:pt x="703198" y="117348"/>
                  </a:lnTo>
                  <a:lnTo>
                    <a:pt x="703198" y="120523"/>
                  </a:lnTo>
                  <a:lnTo>
                    <a:pt x="639825" y="120523"/>
                  </a:lnTo>
                  <a:lnTo>
                    <a:pt x="639825" y="117348"/>
                  </a:lnTo>
                  <a:lnTo>
                    <a:pt x="643762" y="117348"/>
                  </a:lnTo>
                  <a:lnTo>
                    <a:pt x="649223" y="117348"/>
                  </a:lnTo>
                  <a:lnTo>
                    <a:pt x="652907" y="116205"/>
                  </a:lnTo>
                  <a:lnTo>
                    <a:pt x="654684" y="114046"/>
                  </a:lnTo>
                  <a:lnTo>
                    <a:pt x="656335" y="111887"/>
                  </a:lnTo>
                  <a:lnTo>
                    <a:pt x="657224" y="107315"/>
                  </a:lnTo>
                  <a:lnTo>
                    <a:pt x="657224" y="100203"/>
                  </a:lnTo>
                  <a:lnTo>
                    <a:pt x="657224" y="22606"/>
                  </a:lnTo>
                  <a:lnTo>
                    <a:pt x="657224" y="15494"/>
                  </a:lnTo>
                  <a:lnTo>
                    <a:pt x="656590" y="10922"/>
                  </a:lnTo>
                  <a:lnTo>
                    <a:pt x="655193" y="8890"/>
                  </a:lnTo>
                  <a:lnTo>
                    <a:pt x="653795" y="6731"/>
                  </a:lnTo>
                  <a:lnTo>
                    <a:pt x="649985" y="5715"/>
                  </a:lnTo>
                  <a:lnTo>
                    <a:pt x="643762" y="5715"/>
                  </a:lnTo>
                  <a:lnTo>
                    <a:pt x="639825" y="5715"/>
                  </a:lnTo>
                  <a:lnTo>
                    <a:pt x="639825" y="2540"/>
                  </a:lnTo>
                  <a:close/>
                </a:path>
                <a:path w="911860" h="155575">
                  <a:moveTo>
                    <a:pt x="501904" y="2540"/>
                  </a:moveTo>
                  <a:lnTo>
                    <a:pt x="563625" y="2540"/>
                  </a:lnTo>
                  <a:lnTo>
                    <a:pt x="563625" y="5715"/>
                  </a:lnTo>
                  <a:lnTo>
                    <a:pt x="561340" y="5715"/>
                  </a:lnTo>
                  <a:lnTo>
                    <a:pt x="555624" y="5715"/>
                  </a:lnTo>
                  <a:lnTo>
                    <a:pt x="551815" y="6604"/>
                  </a:lnTo>
                  <a:lnTo>
                    <a:pt x="549782" y="8509"/>
                  </a:lnTo>
                  <a:lnTo>
                    <a:pt x="547878" y="10287"/>
                  </a:lnTo>
                  <a:lnTo>
                    <a:pt x="546861" y="14986"/>
                  </a:lnTo>
                  <a:lnTo>
                    <a:pt x="546861" y="22606"/>
                  </a:lnTo>
                  <a:lnTo>
                    <a:pt x="546861" y="101092"/>
                  </a:lnTo>
                  <a:lnTo>
                    <a:pt x="546861" y="106934"/>
                  </a:lnTo>
                  <a:lnTo>
                    <a:pt x="547243" y="110363"/>
                  </a:lnTo>
                  <a:lnTo>
                    <a:pt x="548132" y="111379"/>
                  </a:lnTo>
                  <a:lnTo>
                    <a:pt x="549020" y="112395"/>
                  </a:lnTo>
                  <a:lnTo>
                    <a:pt x="552449" y="112903"/>
                  </a:lnTo>
                  <a:lnTo>
                    <a:pt x="558419" y="112903"/>
                  </a:lnTo>
                  <a:lnTo>
                    <a:pt x="575818" y="112903"/>
                  </a:lnTo>
                  <a:lnTo>
                    <a:pt x="582294" y="112903"/>
                  </a:lnTo>
                  <a:lnTo>
                    <a:pt x="586105" y="112395"/>
                  </a:lnTo>
                  <a:lnTo>
                    <a:pt x="587120" y="111633"/>
                  </a:lnTo>
                  <a:lnTo>
                    <a:pt x="588136" y="110744"/>
                  </a:lnTo>
                  <a:lnTo>
                    <a:pt x="588518" y="107315"/>
                  </a:lnTo>
                  <a:lnTo>
                    <a:pt x="588518" y="101600"/>
                  </a:lnTo>
                  <a:lnTo>
                    <a:pt x="588518" y="22606"/>
                  </a:lnTo>
                  <a:lnTo>
                    <a:pt x="588518" y="15621"/>
                  </a:lnTo>
                  <a:lnTo>
                    <a:pt x="587756" y="11049"/>
                  </a:lnTo>
                  <a:lnTo>
                    <a:pt x="586105" y="8890"/>
                  </a:lnTo>
                  <a:lnTo>
                    <a:pt x="584454" y="6731"/>
                  </a:lnTo>
                  <a:lnTo>
                    <a:pt x="581024" y="5715"/>
                  </a:lnTo>
                  <a:lnTo>
                    <a:pt x="575818" y="5715"/>
                  </a:lnTo>
                  <a:lnTo>
                    <a:pt x="572007" y="5715"/>
                  </a:lnTo>
                  <a:lnTo>
                    <a:pt x="572007" y="2540"/>
                  </a:lnTo>
                  <a:lnTo>
                    <a:pt x="632079" y="2540"/>
                  </a:lnTo>
                  <a:lnTo>
                    <a:pt x="632079" y="5715"/>
                  </a:lnTo>
                  <a:lnTo>
                    <a:pt x="629793" y="5715"/>
                  </a:lnTo>
                  <a:lnTo>
                    <a:pt x="624967" y="5715"/>
                  </a:lnTo>
                  <a:lnTo>
                    <a:pt x="621537" y="6604"/>
                  </a:lnTo>
                  <a:lnTo>
                    <a:pt x="619759" y="8509"/>
                  </a:lnTo>
                  <a:lnTo>
                    <a:pt x="617855" y="10287"/>
                  </a:lnTo>
                  <a:lnTo>
                    <a:pt x="616966" y="14986"/>
                  </a:lnTo>
                  <a:lnTo>
                    <a:pt x="616966" y="22606"/>
                  </a:lnTo>
                  <a:lnTo>
                    <a:pt x="616966" y="100203"/>
                  </a:lnTo>
                  <a:lnTo>
                    <a:pt x="616966" y="107442"/>
                  </a:lnTo>
                  <a:lnTo>
                    <a:pt x="617855" y="112141"/>
                  </a:lnTo>
                  <a:lnTo>
                    <a:pt x="619506" y="114173"/>
                  </a:lnTo>
                  <a:lnTo>
                    <a:pt x="621283" y="116332"/>
                  </a:lnTo>
                  <a:lnTo>
                    <a:pt x="624585" y="117348"/>
                  </a:lnTo>
                  <a:lnTo>
                    <a:pt x="629793" y="117348"/>
                  </a:lnTo>
                  <a:lnTo>
                    <a:pt x="632079" y="117348"/>
                  </a:lnTo>
                  <a:lnTo>
                    <a:pt x="632079" y="155067"/>
                  </a:lnTo>
                  <a:lnTo>
                    <a:pt x="628904" y="155067"/>
                  </a:lnTo>
                  <a:lnTo>
                    <a:pt x="623972" y="139971"/>
                  </a:lnTo>
                  <a:lnTo>
                    <a:pt x="615838" y="129174"/>
                  </a:lnTo>
                  <a:lnTo>
                    <a:pt x="604490" y="122687"/>
                  </a:lnTo>
                  <a:lnTo>
                    <a:pt x="589915" y="120523"/>
                  </a:lnTo>
                  <a:lnTo>
                    <a:pt x="501904" y="120523"/>
                  </a:lnTo>
                  <a:lnTo>
                    <a:pt x="501904" y="117348"/>
                  </a:lnTo>
                  <a:lnTo>
                    <a:pt x="505079" y="117348"/>
                  </a:lnTo>
                  <a:lnTo>
                    <a:pt x="511047" y="117348"/>
                  </a:lnTo>
                  <a:lnTo>
                    <a:pt x="514731" y="116205"/>
                  </a:lnTo>
                  <a:lnTo>
                    <a:pt x="516255" y="113919"/>
                  </a:lnTo>
                  <a:lnTo>
                    <a:pt x="517779" y="111633"/>
                  </a:lnTo>
                  <a:lnTo>
                    <a:pt x="518541" y="107061"/>
                  </a:lnTo>
                  <a:lnTo>
                    <a:pt x="518541" y="100203"/>
                  </a:lnTo>
                  <a:lnTo>
                    <a:pt x="518541" y="22606"/>
                  </a:lnTo>
                  <a:lnTo>
                    <a:pt x="518541" y="15621"/>
                  </a:lnTo>
                  <a:lnTo>
                    <a:pt x="517652" y="11049"/>
                  </a:lnTo>
                  <a:lnTo>
                    <a:pt x="516000" y="8890"/>
                  </a:lnTo>
                  <a:lnTo>
                    <a:pt x="514222" y="6731"/>
                  </a:lnTo>
                  <a:lnTo>
                    <a:pt x="510794" y="5715"/>
                  </a:lnTo>
                  <a:lnTo>
                    <a:pt x="505713" y="5715"/>
                  </a:lnTo>
                  <a:lnTo>
                    <a:pt x="501904" y="5715"/>
                  </a:lnTo>
                  <a:lnTo>
                    <a:pt x="501904" y="2540"/>
                  </a:lnTo>
                  <a:close/>
                </a:path>
                <a:path w="911860" h="155575">
                  <a:moveTo>
                    <a:pt x="267081" y="2540"/>
                  </a:moveTo>
                  <a:lnTo>
                    <a:pt x="373125" y="2540"/>
                  </a:lnTo>
                  <a:lnTo>
                    <a:pt x="373125" y="34417"/>
                  </a:lnTo>
                  <a:lnTo>
                    <a:pt x="369950" y="34417"/>
                  </a:lnTo>
                  <a:lnTo>
                    <a:pt x="368172" y="27051"/>
                  </a:lnTo>
                  <a:lnTo>
                    <a:pt x="366013" y="21717"/>
                  </a:lnTo>
                  <a:lnTo>
                    <a:pt x="348360" y="9271"/>
                  </a:lnTo>
                  <a:lnTo>
                    <a:pt x="342899" y="9271"/>
                  </a:lnTo>
                  <a:lnTo>
                    <a:pt x="334136" y="9271"/>
                  </a:lnTo>
                  <a:lnTo>
                    <a:pt x="334136" y="100330"/>
                  </a:lnTo>
                  <a:lnTo>
                    <a:pt x="334136" y="106426"/>
                  </a:lnTo>
                  <a:lnTo>
                    <a:pt x="334391" y="110109"/>
                  </a:lnTo>
                  <a:lnTo>
                    <a:pt x="335153" y="111633"/>
                  </a:lnTo>
                  <a:lnTo>
                    <a:pt x="335787" y="113157"/>
                  </a:lnTo>
                  <a:lnTo>
                    <a:pt x="337057" y="114427"/>
                  </a:lnTo>
                  <a:lnTo>
                    <a:pt x="339090" y="115570"/>
                  </a:lnTo>
                  <a:lnTo>
                    <a:pt x="340994" y="116713"/>
                  </a:lnTo>
                  <a:lnTo>
                    <a:pt x="343661" y="117348"/>
                  </a:lnTo>
                  <a:lnTo>
                    <a:pt x="346963" y="117348"/>
                  </a:lnTo>
                  <a:lnTo>
                    <a:pt x="350900" y="117348"/>
                  </a:lnTo>
                  <a:lnTo>
                    <a:pt x="350900" y="120523"/>
                  </a:lnTo>
                  <a:lnTo>
                    <a:pt x="289052" y="120523"/>
                  </a:lnTo>
                  <a:lnTo>
                    <a:pt x="289052" y="117348"/>
                  </a:lnTo>
                  <a:lnTo>
                    <a:pt x="292988" y="117348"/>
                  </a:lnTo>
                  <a:lnTo>
                    <a:pt x="296418" y="117348"/>
                  </a:lnTo>
                  <a:lnTo>
                    <a:pt x="299211" y="116713"/>
                  </a:lnTo>
                  <a:lnTo>
                    <a:pt x="301244" y="115443"/>
                  </a:lnTo>
                  <a:lnTo>
                    <a:pt x="302768" y="114681"/>
                  </a:lnTo>
                  <a:lnTo>
                    <a:pt x="304037" y="113284"/>
                  </a:lnTo>
                  <a:lnTo>
                    <a:pt x="304799" y="111252"/>
                  </a:lnTo>
                  <a:lnTo>
                    <a:pt x="305434" y="109855"/>
                  </a:lnTo>
                  <a:lnTo>
                    <a:pt x="305816" y="106299"/>
                  </a:lnTo>
                  <a:lnTo>
                    <a:pt x="305816" y="100330"/>
                  </a:lnTo>
                  <a:lnTo>
                    <a:pt x="305816" y="9271"/>
                  </a:lnTo>
                  <a:lnTo>
                    <a:pt x="297306" y="9271"/>
                  </a:lnTo>
                  <a:lnTo>
                    <a:pt x="289306" y="9271"/>
                  </a:lnTo>
                  <a:lnTo>
                    <a:pt x="283591" y="10922"/>
                  </a:lnTo>
                  <a:lnTo>
                    <a:pt x="279907" y="14351"/>
                  </a:lnTo>
                  <a:lnTo>
                    <a:pt x="274955" y="19050"/>
                  </a:lnTo>
                  <a:lnTo>
                    <a:pt x="271653" y="25781"/>
                  </a:lnTo>
                  <a:lnTo>
                    <a:pt x="270382" y="34417"/>
                  </a:lnTo>
                  <a:lnTo>
                    <a:pt x="267081" y="34417"/>
                  </a:lnTo>
                  <a:lnTo>
                    <a:pt x="267081" y="2540"/>
                  </a:lnTo>
                  <a:close/>
                </a:path>
                <a:path w="911860" h="155575">
                  <a:moveTo>
                    <a:pt x="21843" y="2540"/>
                  </a:moveTo>
                  <a:lnTo>
                    <a:pt x="119380" y="2540"/>
                  </a:lnTo>
                  <a:lnTo>
                    <a:pt x="119380" y="5715"/>
                  </a:lnTo>
                  <a:lnTo>
                    <a:pt x="112140" y="5969"/>
                  </a:lnTo>
                  <a:lnTo>
                    <a:pt x="107568" y="6985"/>
                  </a:lnTo>
                  <a:lnTo>
                    <a:pt x="105537" y="8890"/>
                  </a:lnTo>
                  <a:lnTo>
                    <a:pt x="103631" y="10795"/>
                  </a:lnTo>
                  <a:lnTo>
                    <a:pt x="102615" y="14986"/>
                  </a:lnTo>
                  <a:lnTo>
                    <a:pt x="102615" y="21336"/>
                  </a:lnTo>
                  <a:lnTo>
                    <a:pt x="102615" y="100203"/>
                  </a:lnTo>
                  <a:lnTo>
                    <a:pt x="102615" y="105156"/>
                  </a:lnTo>
                  <a:lnTo>
                    <a:pt x="102996" y="108585"/>
                  </a:lnTo>
                  <a:lnTo>
                    <a:pt x="103758" y="110617"/>
                  </a:lnTo>
                  <a:lnTo>
                    <a:pt x="104520" y="112649"/>
                  </a:lnTo>
                  <a:lnTo>
                    <a:pt x="106171" y="114173"/>
                  </a:lnTo>
                  <a:lnTo>
                    <a:pt x="108712" y="115443"/>
                  </a:lnTo>
                  <a:lnTo>
                    <a:pt x="111251" y="116713"/>
                  </a:lnTo>
                  <a:lnTo>
                    <a:pt x="114807" y="117348"/>
                  </a:lnTo>
                  <a:lnTo>
                    <a:pt x="119380" y="117348"/>
                  </a:lnTo>
                  <a:lnTo>
                    <a:pt x="119380" y="155067"/>
                  </a:lnTo>
                  <a:lnTo>
                    <a:pt x="116205" y="155067"/>
                  </a:lnTo>
                  <a:lnTo>
                    <a:pt x="115083" y="147730"/>
                  </a:lnTo>
                  <a:lnTo>
                    <a:pt x="112855" y="141144"/>
                  </a:lnTo>
                  <a:lnTo>
                    <a:pt x="77343" y="120523"/>
                  </a:lnTo>
                  <a:lnTo>
                    <a:pt x="45212" y="120523"/>
                  </a:lnTo>
                  <a:lnTo>
                    <a:pt x="7318" y="140287"/>
                  </a:lnTo>
                  <a:lnTo>
                    <a:pt x="3301" y="155067"/>
                  </a:lnTo>
                  <a:lnTo>
                    <a:pt x="0" y="155067"/>
                  </a:lnTo>
                  <a:lnTo>
                    <a:pt x="0" y="117348"/>
                  </a:lnTo>
                  <a:lnTo>
                    <a:pt x="10001" y="113893"/>
                  </a:lnTo>
                  <a:lnTo>
                    <a:pt x="18478" y="107902"/>
                  </a:lnTo>
                  <a:lnTo>
                    <a:pt x="37782" y="59309"/>
                  </a:lnTo>
                  <a:lnTo>
                    <a:pt x="40131" y="21971"/>
                  </a:lnTo>
                  <a:lnTo>
                    <a:pt x="40131" y="15367"/>
                  </a:lnTo>
                  <a:lnTo>
                    <a:pt x="38862" y="10922"/>
                  </a:lnTo>
                  <a:lnTo>
                    <a:pt x="36575" y="8890"/>
                  </a:lnTo>
                  <a:lnTo>
                    <a:pt x="34289" y="6858"/>
                  </a:lnTo>
                  <a:lnTo>
                    <a:pt x="29337" y="5715"/>
                  </a:lnTo>
                  <a:lnTo>
                    <a:pt x="21843" y="5715"/>
                  </a:lnTo>
                  <a:lnTo>
                    <a:pt x="21843" y="2540"/>
                  </a:lnTo>
                  <a:close/>
                </a:path>
                <a:path w="911860" h="155575">
                  <a:moveTo>
                    <a:pt x="190754" y="889"/>
                  </a:moveTo>
                  <a:lnTo>
                    <a:pt x="236600" y="17272"/>
                  </a:lnTo>
                  <a:lnTo>
                    <a:pt x="254254" y="61087"/>
                  </a:lnTo>
                  <a:lnTo>
                    <a:pt x="253442" y="71991"/>
                  </a:lnTo>
                  <a:lnTo>
                    <a:pt x="231526" y="110491"/>
                  </a:lnTo>
                  <a:lnTo>
                    <a:pt x="191896" y="123190"/>
                  </a:lnTo>
                  <a:lnTo>
                    <a:pt x="176893" y="121852"/>
                  </a:lnTo>
                  <a:lnTo>
                    <a:pt x="142620" y="101600"/>
                  </a:lnTo>
                  <a:lnTo>
                    <a:pt x="128905" y="61214"/>
                  </a:lnTo>
                  <a:lnTo>
                    <a:pt x="130024" y="48615"/>
                  </a:lnTo>
                  <a:lnTo>
                    <a:pt x="156267" y="9675"/>
                  </a:lnTo>
                  <a:lnTo>
                    <a:pt x="190754" y="889"/>
                  </a:lnTo>
                  <a:close/>
                </a:path>
                <a:path w="911860" h="155575">
                  <a:moveTo>
                    <a:pt x="434467" y="0"/>
                  </a:moveTo>
                  <a:lnTo>
                    <a:pt x="436118" y="0"/>
                  </a:lnTo>
                  <a:lnTo>
                    <a:pt x="478790" y="96901"/>
                  </a:lnTo>
                  <a:lnTo>
                    <a:pt x="482854" y="106045"/>
                  </a:lnTo>
                  <a:lnTo>
                    <a:pt x="486156" y="111760"/>
                  </a:lnTo>
                  <a:lnTo>
                    <a:pt x="488822" y="114173"/>
                  </a:lnTo>
                  <a:lnTo>
                    <a:pt x="490728" y="115951"/>
                  </a:lnTo>
                  <a:lnTo>
                    <a:pt x="493521" y="116967"/>
                  </a:lnTo>
                  <a:lnTo>
                    <a:pt x="497078" y="117348"/>
                  </a:lnTo>
                  <a:lnTo>
                    <a:pt x="497078" y="120523"/>
                  </a:lnTo>
                  <a:lnTo>
                    <a:pt x="440055" y="120523"/>
                  </a:lnTo>
                  <a:lnTo>
                    <a:pt x="440055" y="117348"/>
                  </a:lnTo>
                  <a:lnTo>
                    <a:pt x="442341" y="117348"/>
                  </a:lnTo>
                  <a:lnTo>
                    <a:pt x="446912" y="117348"/>
                  </a:lnTo>
                  <a:lnTo>
                    <a:pt x="450215" y="116713"/>
                  </a:lnTo>
                  <a:lnTo>
                    <a:pt x="451993" y="115443"/>
                  </a:lnTo>
                  <a:lnTo>
                    <a:pt x="453262" y="114427"/>
                  </a:lnTo>
                  <a:lnTo>
                    <a:pt x="453897" y="113157"/>
                  </a:lnTo>
                  <a:lnTo>
                    <a:pt x="453897" y="111379"/>
                  </a:lnTo>
                  <a:lnTo>
                    <a:pt x="453897" y="110363"/>
                  </a:lnTo>
                  <a:lnTo>
                    <a:pt x="453770" y="109220"/>
                  </a:lnTo>
                  <a:lnTo>
                    <a:pt x="453390" y="108204"/>
                  </a:lnTo>
                  <a:lnTo>
                    <a:pt x="453262" y="107696"/>
                  </a:lnTo>
                  <a:lnTo>
                    <a:pt x="452373" y="105537"/>
                  </a:lnTo>
                  <a:lnTo>
                    <a:pt x="450849" y="101600"/>
                  </a:lnTo>
                  <a:lnTo>
                    <a:pt x="444499" y="86995"/>
                  </a:lnTo>
                  <a:lnTo>
                    <a:pt x="402844" y="86995"/>
                  </a:lnTo>
                  <a:lnTo>
                    <a:pt x="397891" y="98425"/>
                  </a:lnTo>
                  <a:lnTo>
                    <a:pt x="396240" y="102235"/>
                  </a:lnTo>
                  <a:lnTo>
                    <a:pt x="395478" y="105410"/>
                  </a:lnTo>
                  <a:lnTo>
                    <a:pt x="395478" y="107950"/>
                  </a:lnTo>
                  <a:lnTo>
                    <a:pt x="395478" y="111252"/>
                  </a:lnTo>
                  <a:lnTo>
                    <a:pt x="396747" y="113665"/>
                  </a:lnTo>
                  <a:lnTo>
                    <a:pt x="399415" y="115189"/>
                  </a:lnTo>
                  <a:lnTo>
                    <a:pt x="400938" y="116205"/>
                  </a:lnTo>
                  <a:lnTo>
                    <a:pt x="404875" y="116840"/>
                  </a:lnTo>
                  <a:lnTo>
                    <a:pt x="410971" y="117348"/>
                  </a:lnTo>
                  <a:lnTo>
                    <a:pt x="410971" y="120523"/>
                  </a:lnTo>
                  <a:lnTo>
                    <a:pt x="371729" y="120523"/>
                  </a:lnTo>
                  <a:lnTo>
                    <a:pt x="371729" y="117348"/>
                  </a:lnTo>
                  <a:lnTo>
                    <a:pt x="376046" y="116713"/>
                  </a:lnTo>
                  <a:lnTo>
                    <a:pt x="379475" y="114935"/>
                  </a:lnTo>
                  <a:lnTo>
                    <a:pt x="382143" y="112014"/>
                  </a:lnTo>
                  <a:lnTo>
                    <a:pt x="384936" y="109220"/>
                  </a:lnTo>
                  <a:lnTo>
                    <a:pt x="388238" y="103251"/>
                  </a:lnTo>
                  <a:lnTo>
                    <a:pt x="392303" y="94234"/>
                  </a:lnTo>
                  <a:lnTo>
                    <a:pt x="434467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8338" y="1368044"/>
            <a:ext cx="24415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5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год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14563</a:t>
            </a:r>
            <a:r>
              <a:rPr sz="1400" b="1" dirty="0">
                <a:latin typeface="Times New Roman"/>
                <a:cs typeface="Times New Roman"/>
              </a:rPr>
              <a:t>,0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6 </a:t>
            </a:r>
            <a:r>
              <a:rPr sz="1400" b="1" dirty="0" err="1">
                <a:latin typeface="Times New Roman"/>
                <a:cs typeface="Times New Roman"/>
              </a:rPr>
              <a:t>год</a:t>
            </a:r>
            <a:r>
              <a:rPr sz="1400" b="1" dirty="0">
                <a:latin typeface="Times New Roman"/>
                <a:cs typeface="Times New Roman"/>
              </a:rPr>
              <a:t> -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 smtClean="0"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latin typeface="Times New Roman"/>
                <a:cs typeface="Times New Roman"/>
              </a:rPr>
              <a:t>4563</a:t>
            </a:r>
            <a:r>
              <a:rPr sz="1400" b="1" dirty="0" smtClean="0">
                <a:latin typeface="Times New Roman"/>
                <a:cs typeface="Times New Roman"/>
              </a:rPr>
              <a:t>,0</a:t>
            </a:r>
            <a:r>
              <a:rPr sz="1400" b="1" spc="-35" dirty="0" smtClean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7 </a:t>
            </a:r>
            <a:r>
              <a:rPr sz="1400" b="1" spc="-5" dirty="0" err="1">
                <a:latin typeface="Times New Roman"/>
                <a:cs typeface="Times New Roman"/>
              </a:rPr>
              <a:t>год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 </a:t>
            </a:r>
            <a:r>
              <a:rPr sz="1400" b="1" dirty="0" smtClean="0"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latin typeface="Times New Roman"/>
                <a:cs typeface="Times New Roman"/>
              </a:rPr>
              <a:t>4563</a:t>
            </a:r>
            <a:r>
              <a:rPr sz="1400" b="1" dirty="0" smtClean="0">
                <a:latin typeface="Times New Roman"/>
                <a:cs typeface="Times New Roman"/>
              </a:rPr>
              <a:t>,0 </a:t>
            </a:r>
            <a:r>
              <a:rPr sz="1400" b="1" spc="-5" dirty="0"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70050" y="5236209"/>
            <a:ext cx="90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ВСЕ</a:t>
            </a:r>
            <a:r>
              <a:rPr sz="2000" b="1" spc="-10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7929" y="3582415"/>
            <a:ext cx="24403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5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год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198,0 </a:t>
            </a:r>
            <a:r>
              <a:rPr sz="1400" b="1" dirty="0" err="1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6 </a:t>
            </a:r>
            <a:r>
              <a:rPr sz="1400" b="1" dirty="0" err="1">
                <a:latin typeface="Times New Roman"/>
                <a:cs typeface="Times New Roman"/>
              </a:rPr>
              <a:t>год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5" dirty="0">
                <a:latin typeface="Times New Roman"/>
                <a:cs typeface="Times New Roman"/>
              </a:rPr>
              <a:t>198</a:t>
            </a:r>
            <a:r>
              <a:rPr sz="1400" b="1" dirty="0">
                <a:latin typeface="Times New Roman"/>
                <a:cs typeface="Times New Roman"/>
              </a:rPr>
              <a:t>,0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7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год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5" dirty="0">
                <a:latin typeface="Times New Roman"/>
                <a:cs typeface="Times New Roman"/>
              </a:rPr>
              <a:t>198,0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0954" y="5256021"/>
            <a:ext cx="3165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5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год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14761</a:t>
            </a:r>
            <a:r>
              <a:rPr lang="ru-RU" sz="1800" b="1" dirty="0">
                <a:latin typeface="Times New Roman"/>
                <a:cs typeface="Times New Roman"/>
              </a:rPr>
              <a:t>,0 </a:t>
            </a:r>
            <a:r>
              <a:rPr sz="1800" b="1" spc="-5" dirty="0" err="1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6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–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14761,0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7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–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14761,0 </a:t>
            </a:r>
            <a:r>
              <a:rPr sz="1800" b="1" spc="-5" dirty="0" err="1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 руб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2229" y="277748"/>
            <a:ext cx="8613140" cy="26924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БЮДЖЕТЫ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164579"/>
            <a:ext cx="9144000" cy="693420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9144000" y="0"/>
                </a:moveTo>
                <a:lnTo>
                  <a:pt x="0" y="0"/>
                </a:lnTo>
                <a:lnTo>
                  <a:pt x="0" y="693420"/>
                </a:lnTo>
                <a:lnTo>
                  <a:pt x="9144000" y="693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Стрелка влево 45"/>
          <p:cNvSpPr/>
          <p:nvPr/>
        </p:nvSpPr>
        <p:spPr>
          <a:xfrm>
            <a:off x="2994176" y="990600"/>
            <a:ext cx="2873223" cy="1752601"/>
          </a:xfrm>
          <a:prstGeom prst="leftArrow">
            <a:avLst>
              <a:gd name="adj1" fmla="val 50000"/>
              <a:gd name="adj2" fmla="val 5349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дотации</a:t>
            </a:r>
          </a:p>
        </p:txBody>
      </p:sp>
      <p:sp>
        <p:nvSpPr>
          <p:cNvPr id="47" name="Стрелка влево 46"/>
          <p:cNvSpPr/>
          <p:nvPr/>
        </p:nvSpPr>
        <p:spPr>
          <a:xfrm>
            <a:off x="3060953" y="2971800"/>
            <a:ext cx="2806445" cy="1676400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субвенции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59222"/>
            <a:ext cx="8382000" cy="138499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 поселений, тыс.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96803145"/>
              </p:ext>
            </p:extLst>
          </p:nvPr>
        </p:nvGraphicFramePr>
        <p:xfrm>
          <a:off x="457200" y="1828800"/>
          <a:ext cx="425881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92912214"/>
              </p:ext>
            </p:extLst>
          </p:nvPr>
        </p:nvGraphicFramePr>
        <p:xfrm>
          <a:off x="4648200" y="1828800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953000"/>
            <a:ext cx="29685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1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59222"/>
            <a:ext cx="8382000" cy="138499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 поселений, тыс.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2312854"/>
              </p:ext>
            </p:extLst>
          </p:nvPr>
        </p:nvGraphicFramePr>
        <p:xfrm>
          <a:off x="457200" y="1828800"/>
          <a:ext cx="425881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4615164"/>
              </p:ext>
            </p:extLst>
          </p:nvPr>
        </p:nvGraphicFramePr>
        <p:xfrm>
          <a:off x="4648200" y="1828800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08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831" y="117347"/>
            <a:ext cx="8784590" cy="647700"/>
          </a:xfrm>
          <a:custGeom>
            <a:avLst/>
            <a:gdLst/>
            <a:ahLst/>
            <a:cxnLst/>
            <a:rect l="l" t="t" r="r" b="b"/>
            <a:pathLst>
              <a:path w="8784590" h="647700">
                <a:moveTo>
                  <a:pt x="8784336" y="0"/>
                </a:moveTo>
                <a:lnTo>
                  <a:pt x="0" y="0"/>
                </a:lnTo>
                <a:lnTo>
                  <a:pt x="0" y="647700"/>
                </a:lnTo>
                <a:lnTo>
                  <a:pt x="8784336" y="647700"/>
                </a:lnTo>
                <a:lnTo>
                  <a:pt x="8784336" y="0"/>
                </a:ln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8476" y="146050"/>
            <a:ext cx="7406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  <a:tabLst>
                <a:tab pos="3748404" algn="l"/>
              </a:tabLst>
            </a:pPr>
            <a:r>
              <a:rPr sz="1800" b="1" spc="-5" dirty="0" err="1">
                <a:latin typeface="Times New Roman"/>
                <a:cs typeface="Times New Roman"/>
              </a:rPr>
              <a:t>Программные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расходы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-15" dirty="0"/>
              <a:t>муниципального </a:t>
            </a:r>
            <a:r>
              <a:rPr sz="1800" b="1" spc="-20" dirty="0" err="1">
                <a:latin typeface="Times New Roman"/>
                <a:cs typeface="Times New Roman"/>
              </a:rPr>
              <a:t>бюджета</a:t>
            </a:r>
            <a:r>
              <a:rPr lang="ru-RU" sz="1800" b="1" spc="25" dirty="0"/>
              <a:t/>
            </a:r>
            <a:br>
              <a:rPr lang="ru-RU" sz="1800" b="1" spc="25" dirty="0"/>
            </a:br>
            <a:r>
              <a:rPr lang="ru-RU" sz="1800" b="1" spc="-10" dirty="0"/>
              <a:t>Шовгеновского района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sz="1800" b="1" dirty="0"/>
              <a:t>5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году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составят</a:t>
            </a:r>
            <a:r>
              <a:rPr lang="ru-RU" sz="1800" b="1" spc="-5" dirty="0">
                <a:latin typeface="Times New Roman"/>
                <a:cs typeface="Times New Roman"/>
              </a:rPr>
              <a:t> </a:t>
            </a:r>
            <a:r>
              <a:rPr lang="ru-RU" sz="1800" b="1" spc="5" dirty="0"/>
              <a:t>1006652,3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8273" y="916686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815" y="4579620"/>
            <a:ext cx="5113782" cy="5234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4604" y="4609338"/>
            <a:ext cx="49429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5080" indent="-3175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latin typeface="Times New Roman"/>
                <a:cs typeface="Times New Roman"/>
              </a:rPr>
              <a:t>Программные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расходы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районного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бюджета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3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5</a:t>
            </a:r>
            <a:r>
              <a:rPr sz="1400" b="1" spc="325" dirty="0">
                <a:latin typeface="Times New Roman"/>
                <a:cs typeface="Times New Roman"/>
              </a:rPr>
              <a:t> </a:t>
            </a:r>
            <a:r>
              <a:rPr sz="1400" b="1" spc="-20" dirty="0" err="1">
                <a:latin typeface="Times New Roman"/>
                <a:cs typeface="Times New Roman"/>
              </a:rPr>
              <a:t>году</a:t>
            </a:r>
            <a:r>
              <a:rPr lang="ru-RU" sz="1400" b="1" spc="-1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составят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lang="ru-RU" sz="1400" b="1" spc="5" dirty="0">
                <a:latin typeface="Times New Roman"/>
                <a:cs typeface="Times New Roman"/>
              </a:rPr>
              <a:t>82,7</a:t>
            </a:r>
            <a:r>
              <a:rPr sz="1400" b="1" dirty="0">
                <a:latin typeface="Times New Roman"/>
                <a:cs typeface="Times New Roman"/>
              </a:rPr>
              <a:t>%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423" y="877824"/>
            <a:ext cx="3658362" cy="30106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83335" y="2000757"/>
            <a:ext cx="25444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20" dirty="0">
                <a:latin typeface="Times New Roman"/>
                <a:cs typeface="Times New Roman"/>
              </a:rPr>
              <a:t>Муниципальные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600" dirty="0">
                <a:latin typeface="Times New Roman"/>
                <a:cs typeface="Times New Roman"/>
              </a:rPr>
              <a:t>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600" dirty="0">
                <a:latin typeface="Times New Roman"/>
                <a:cs typeface="Times New Roman"/>
              </a:rPr>
              <a:t>832621,2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lang="ru-RU" sz="1600" spc="-5" dirty="0">
                <a:latin typeface="Times New Roman"/>
                <a:cs typeface="Times New Roman"/>
              </a:rPr>
              <a:t>82,7</a:t>
            </a:r>
            <a:r>
              <a:rPr sz="1600" spc="-5" dirty="0">
                <a:latin typeface="Times New Roman"/>
                <a:cs typeface="Times New Roman"/>
              </a:rPr>
              <a:t>%)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3815" y="888491"/>
            <a:ext cx="3566922" cy="29908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16855" y="2122677"/>
            <a:ext cx="31832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 вне программ 174031,1(17,30%)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3728440"/>
            <a:ext cx="3728085" cy="831850"/>
          </a:xfrm>
          <a:custGeom>
            <a:avLst/>
            <a:gdLst/>
            <a:ahLst/>
            <a:cxnLst/>
            <a:rect l="l" t="t" r="r" b="b"/>
            <a:pathLst>
              <a:path w="3728085" h="831850">
                <a:moveTo>
                  <a:pt x="483489" y="297307"/>
                </a:moveTo>
                <a:lnTo>
                  <a:pt x="258953" y="38354"/>
                </a:lnTo>
                <a:lnTo>
                  <a:pt x="0" y="262763"/>
                </a:lnTo>
                <a:lnTo>
                  <a:pt x="120904" y="271399"/>
                </a:lnTo>
                <a:lnTo>
                  <a:pt x="88138" y="730631"/>
                </a:lnTo>
                <a:lnTo>
                  <a:pt x="329819" y="747903"/>
                </a:lnTo>
                <a:lnTo>
                  <a:pt x="362585" y="288671"/>
                </a:lnTo>
                <a:lnTo>
                  <a:pt x="483489" y="297307"/>
                </a:lnTo>
                <a:close/>
              </a:path>
              <a:path w="3728085" h="831850">
                <a:moveTo>
                  <a:pt x="3727704" y="335915"/>
                </a:moveTo>
                <a:lnTo>
                  <a:pt x="3660013" y="0"/>
                </a:lnTo>
                <a:lnTo>
                  <a:pt x="3324098" y="67691"/>
                </a:lnTo>
                <a:lnTo>
                  <a:pt x="3424936" y="134747"/>
                </a:lnTo>
                <a:lnTo>
                  <a:pt x="3050794" y="697738"/>
                </a:lnTo>
                <a:lnTo>
                  <a:pt x="3252597" y="831850"/>
                </a:lnTo>
                <a:lnTo>
                  <a:pt x="3626739" y="268859"/>
                </a:lnTo>
                <a:lnTo>
                  <a:pt x="3727704" y="33591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1955"/>
              </p:ext>
            </p:extLst>
          </p:nvPr>
        </p:nvGraphicFramePr>
        <p:xfrm>
          <a:off x="259462" y="480718"/>
          <a:ext cx="8686800" cy="6327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91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(факт)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187325" indent="-596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«Развитие образования»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457330,9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406588,5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392281,5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363035,1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374830,1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«Развитие физической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культуры и спорта и реализация молодежной политики в муниципальном образовании «Шовгеновский район» на 2014-2025годы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«Развитие культуры и искусства» муниципального управления культуры муниципального образования «Шовгеновский район» на 2014-2026 годы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148380,5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138994,1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142029,7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151129,6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«Социальная поддержка населения»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3410,6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3025,1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3144,9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«Поддержка и развитие средств массовой информации»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«Устойчивое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развитие сельских территорий»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«Обеспечение жильем молодых семей»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9963,6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10181,6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5501,1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«Комплексное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развитие сельских территорий на 2023-2027 годы муниципального образования «Шовгеновский район»»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497738,5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258860,7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74578,0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МЦП «Профилактика правонарушений и преступлений среди несовершеннолетних»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«По противодействию коррупции»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«Профилактика правонарушений»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«Противодействие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злоупотреблению наркотическими средствами и их незаконному обороту»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«Обеспечение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инженерной инфраструктурой земельных участков, выделяемых семьям, имеющим трех и более детей на 2024-2027 годы»</a:t>
                      </a: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51037,8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«Формирование современной городской среды»</a:t>
                      </a: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4040,40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3030,4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5050,5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«Энергосбережение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и повышения энергетической эффективности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5269,4</a:t>
                      </a: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«Переселение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граждан из аварийного жилищного фонда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 на 2023-2027 годы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33510,5</a:t>
                      </a:r>
                    </a:p>
                  </a:txBody>
                  <a:tcPr marL="0" marR="0" marT="209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11630,8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20413,2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21689,4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«Обеспечение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безопасности дорожного движения в муниципальном образовании «Шовгеновский район» на 2022-2026 годы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муниципального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образования «Шовгеновский район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 по противодействию терроризму и экстремисткой деятельности на 2022-2026 годы</a:t>
                      </a:r>
                      <a:endParaRPr lang="ru-RU" sz="1000" b="1" spc="-1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12,0</a:t>
                      </a: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20,0</a:t>
                      </a: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1169070,7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545331,0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881659,0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611240,2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559270,2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215440" y="89153"/>
            <a:ext cx="7710170" cy="4221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1775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Расходы</a:t>
            </a:r>
            <a:r>
              <a:rPr sz="1600" b="1" spc="-5" dirty="0">
                <a:latin typeface="Times New Roman"/>
                <a:cs typeface="Times New Roman"/>
              </a:rPr>
              <a:t> на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реализацию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lang="ru-RU" sz="1600" b="1" spc="10" dirty="0">
                <a:latin typeface="Times New Roman"/>
                <a:cs typeface="Times New Roman"/>
              </a:rPr>
              <a:t>муниципальных программ 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6884670">
              <a:lnSpc>
                <a:spcPts val="1295"/>
              </a:lnSpc>
            </a:pPr>
            <a:r>
              <a:rPr lang="ru-RU" sz="1200" dirty="0">
                <a:latin typeface="Times New Roman"/>
                <a:cs typeface="Times New Roman"/>
              </a:rPr>
              <a:t>Тыс. руб.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64633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Сведения об общественно-значимых проектах муниципального образования «Шовгеновский район»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83140"/>
              </p:ext>
            </p:extLst>
          </p:nvPr>
        </p:nvGraphicFramePr>
        <p:xfrm>
          <a:off x="457200" y="1151930"/>
          <a:ext cx="8305800" cy="533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429470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Общественно-значимый проект(наименование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проекта)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2023 год(федеральный бюджет, республиканский бюджет, местный бюджет)(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2024год(федеральный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2025год 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2026год 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2027 год(федеральный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2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(благоустройство) спортивной детской площадки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х.Чернышев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СДК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6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85070"/>
              </p:ext>
            </p:extLst>
          </p:nvPr>
        </p:nvGraphicFramePr>
        <p:xfrm>
          <a:off x="381000" y="152401"/>
          <a:ext cx="830580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859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 Региональный проект «Обеспечение устойчивого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сокращения непригодного для проживания жилищного фонда»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муниципального образования «Шовгеновский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</a:p>
                    <a:p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46002,0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11630,8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20413,2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21689,4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58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40614"/>
              </p:ext>
            </p:extLst>
          </p:nvPr>
        </p:nvGraphicFramePr>
        <p:xfrm>
          <a:off x="457200" y="533400"/>
          <a:ext cx="8382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5052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подъездной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автодороги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подъездной автодороги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хутора Свободный труд до СТФ ООО «Премиум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7318,2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35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07011"/>
              </p:ext>
            </p:extLst>
          </p:nvPr>
        </p:nvGraphicFramePr>
        <p:xfrm>
          <a:off x="304800" y="304800"/>
          <a:ext cx="8305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школьнызх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 образования муниципального образования «Шовгеновский район»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оснащение СОШ № 8 х.Чернышев,СОШ№9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х.Тихонов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58623,8          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подъездной автодороги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а.Хакури-нохабль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(улица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Гагарина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96037,3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13567"/>
              </p:ext>
            </p:extLst>
          </p:nvPr>
        </p:nvGraphicFramePr>
        <p:xfrm>
          <a:off x="304800" y="3429000"/>
          <a:ext cx="830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8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8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83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724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 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1689,7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258860,7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74578,0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1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157" y="463609"/>
            <a:ext cx="78486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Основные показатели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социально-экономического развития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18512"/>
              </p:ext>
            </p:extLst>
          </p:nvPr>
        </p:nvGraphicFramePr>
        <p:xfrm>
          <a:off x="380999" y="1905000"/>
          <a:ext cx="8305803" cy="288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2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8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5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2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57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</a:t>
                      </a:r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год</a:t>
                      </a:r>
                    </a:p>
                    <a:p>
                      <a:pPr algn="ctr"/>
                      <a:r>
                        <a:rPr lang="ru-RU" sz="1100" baseline="0" dirty="0"/>
                        <a:t> (оценка</a:t>
                      </a:r>
                      <a:r>
                        <a:rPr lang="ru-RU" sz="11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 год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 год</a:t>
                      </a:r>
                    </a:p>
                    <a:p>
                      <a:pPr algn="ctr"/>
                      <a:r>
                        <a:rPr lang="ru-RU" sz="1100" baseline="0" dirty="0"/>
                        <a:t>(план)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ru-RU" sz="1100" dirty="0"/>
                        <a:t>Численность населения, </a:t>
                      </a:r>
                    </a:p>
                    <a:p>
                      <a:r>
                        <a:rPr lang="ru-RU" sz="1100" dirty="0"/>
                        <a:t>тыс.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/>
                        <a:t>Инвестиции в основной</a:t>
                      </a:r>
                      <a:r>
                        <a:rPr lang="ru-RU" sz="1100" baseline="0" dirty="0"/>
                        <a:t> капитал,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798300,0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265000,0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287100,0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302300,0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320500,0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384">
                <a:tc>
                  <a:txBody>
                    <a:bodyPr/>
                    <a:lstStyle/>
                    <a:p>
                      <a:r>
                        <a:rPr lang="ru-RU" sz="1100" dirty="0"/>
                        <a:t>Фонд</a:t>
                      </a:r>
                      <a:r>
                        <a:rPr lang="ru-RU" sz="1100" baseline="0" dirty="0"/>
                        <a:t> начисленной з/п всех работников,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947725,0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782145,5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830107,6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891096,9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950221,9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/>
                        <a:t>Прибыль предприятий (организаций),тыс.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45979,0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49632,0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51965,0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54043,0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56205,0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/>
                        <a:t>Уровень регистрируемой</a:t>
                      </a:r>
                      <a:r>
                        <a:rPr lang="ru-RU" sz="1100" baseline="0" dirty="0"/>
                        <a:t> безработицы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99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90984"/>
              </p:ext>
            </p:extLst>
          </p:nvPr>
        </p:nvGraphicFramePr>
        <p:xfrm>
          <a:off x="304800" y="304800"/>
          <a:ext cx="8305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622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«Обеспечение качественного  нового уровня развития инфраструктуры культуры»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(«Культурная среда»)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(Муниципальное управление культуры муниципального образования «Шовгеновский район»)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сети учреждений культурно – досугового типа (Капитальный ремонт Чернышевского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41629,4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5894"/>
              </p:ext>
            </p:extLst>
          </p:nvPr>
        </p:nvGraphicFramePr>
        <p:xfrm>
          <a:off x="304800" y="3810000"/>
          <a:ext cx="8305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01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содерджание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автомобильных дорог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а.Хакури-нохабль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1758,7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1758,7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37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54292"/>
              </p:ext>
            </p:extLst>
          </p:nvPr>
        </p:nvGraphicFramePr>
        <p:xfrm>
          <a:off x="674688" y="350520"/>
          <a:ext cx="8305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0039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комфортной  городской среды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(благоустройство дворовых и общедоступных территорий МКЖД- «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Хакуринохабльское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поселение»-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а.Хакуринохабль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ул.Шовгенова,23;ул.Тургенева,37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5050,5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93418"/>
              </p:ext>
            </p:extLst>
          </p:nvPr>
        </p:nvGraphicFramePr>
        <p:xfrm>
          <a:off x="685800" y="38100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762000"/>
                <a:gridCol w="990600"/>
                <a:gridCol w="1143000"/>
                <a:gridCol w="1066800"/>
                <a:gridCol w="762000"/>
                <a:gridCol w="914400"/>
              </a:tblGrid>
              <a:tr h="1301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водоснабжения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х.Чернышев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19592,5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176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110" y="304800"/>
            <a:ext cx="7273290" cy="67005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381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ru-RU" sz="2000" b="1" spc="-45" dirty="0">
                <a:latin typeface="Times New Roman"/>
                <a:cs typeface="Times New Roman"/>
              </a:rPr>
              <a:t>Муниципальный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долг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lang="ru-RU" sz="2000" b="1" spc="-5" dirty="0"/>
              <a:t>муниципального образования</a:t>
            </a:r>
            <a:r>
              <a:rPr lang="ru-RU" sz="2000" b="1" spc="-5" dirty="0">
                <a:latin typeface="Times New Roman"/>
                <a:cs typeface="Times New Roman"/>
              </a:rPr>
              <a:t> «Шовгеновский район»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686181"/>
            <a:ext cx="9682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i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тыс</a:t>
            </a:r>
            <a:r>
              <a:rPr sz="1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sz="1400" i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руб.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1066800" y="990600"/>
            <a:ext cx="2514600" cy="1600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Бюджетные кредиты на 01.01.2025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1066800" y="2819400"/>
            <a:ext cx="2514600" cy="1524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Бюджетные кредиты на 01.01.2026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1143000" y="4724400"/>
            <a:ext cx="2438400" cy="1524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Бюджетные кредиты на 01.01.2027</a:t>
            </a:r>
          </a:p>
        </p:txBody>
      </p:sp>
      <p:sp>
        <p:nvSpPr>
          <p:cNvPr id="41" name="Овал 40"/>
          <p:cNvSpPr/>
          <p:nvPr/>
        </p:nvSpPr>
        <p:spPr>
          <a:xfrm>
            <a:off x="4457700" y="1219200"/>
            <a:ext cx="27432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450,1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4457700" y="3124200"/>
            <a:ext cx="2819400" cy="990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0,0</a:t>
            </a:r>
          </a:p>
        </p:txBody>
      </p:sp>
      <p:sp>
        <p:nvSpPr>
          <p:cNvPr id="43" name="Овал 42"/>
          <p:cNvSpPr/>
          <p:nvPr/>
        </p:nvSpPr>
        <p:spPr>
          <a:xfrm>
            <a:off x="4617578" y="4953000"/>
            <a:ext cx="2628900" cy="1066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366" y="118110"/>
            <a:ext cx="6192520" cy="50292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3810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705"/>
              </a:spcBef>
            </a:pPr>
            <a:r>
              <a:rPr sz="2000" spc="-20" dirty="0"/>
              <a:t>ЧАСТО</a:t>
            </a:r>
            <a:r>
              <a:rPr sz="2000" spc="-30" dirty="0"/>
              <a:t> </a:t>
            </a:r>
            <a:r>
              <a:rPr sz="2000" spc="-10" dirty="0"/>
              <a:t>ЗАДАВАЕМЫЕ</a:t>
            </a:r>
            <a:r>
              <a:rPr sz="2000" spc="-35" dirty="0"/>
              <a:t> </a:t>
            </a:r>
            <a:r>
              <a:rPr sz="2000" spc="10" dirty="0"/>
              <a:t>ВОПРОСЫ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395541" y="692696"/>
            <a:ext cx="2539365" cy="835660"/>
          </a:xfrm>
          <a:custGeom>
            <a:avLst/>
            <a:gdLst/>
            <a:ahLst/>
            <a:cxnLst/>
            <a:rect l="l" t="t" r="r" b="b"/>
            <a:pathLst>
              <a:path w="2539365" h="835660">
                <a:moveTo>
                  <a:pt x="2539238" y="0"/>
                </a:moveTo>
                <a:lnTo>
                  <a:pt x="0" y="0"/>
                </a:lnTo>
                <a:lnTo>
                  <a:pt x="0" y="835113"/>
                </a:lnTo>
                <a:lnTo>
                  <a:pt x="2539238" y="835113"/>
                </a:lnTo>
                <a:lnTo>
                  <a:pt x="253923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41898"/>
              </p:ext>
            </p:extLst>
          </p:nvPr>
        </p:nvGraphicFramePr>
        <p:xfrm>
          <a:off x="381001" y="687069"/>
          <a:ext cx="8289225" cy="4861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2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4390">
                <a:tc>
                  <a:txBody>
                    <a:bodyPr/>
                    <a:lstStyle/>
                    <a:p>
                      <a:pPr marL="9525" marR="9461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КАКОЙ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СРОК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УТВЕРЖДАЕТСЯ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lang="ru-RU"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АЙОННЫЙ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85597">
                      <a:solidFill>
                        <a:srgbClr val="497DB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61390" marR="866775" indent="-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Районный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lang="ru-RU" sz="1200" spc="10" baseline="0" dirty="0">
                          <a:latin typeface="Times New Roman"/>
                          <a:cs typeface="Times New Roman"/>
                        </a:rPr>
                        <a:t> образования</a:t>
                      </a:r>
                      <a:r>
                        <a:rPr lang="ru-RU" sz="1200" spc="10" dirty="0">
                          <a:latin typeface="Times New Roman"/>
                          <a:cs typeface="Times New Roman"/>
                        </a:rPr>
                        <a:t> «Шовгеновский район»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утверждается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(очередной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финансовый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плановый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период)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85597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5">
                <a:tc>
                  <a:txBody>
                    <a:bodyPr/>
                    <a:lstStyle/>
                    <a:p>
                      <a:pPr marL="9525" marR="8318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ГДЕ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 МОГУ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УЗНАТЬ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ТЕКУЩЕМ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ИСПОЛНЕНИИ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текущем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исполнении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3815" marR="812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муниципального района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размещается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сайте </a:t>
                      </a:r>
                      <a:r>
                        <a:rPr lang="en-US" sz="1200" dirty="0" err="1">
                          <a:latin typeface="Times New Roman"/>
                          <a:cs typeface="Times New Roman"/>
                        </a:rPr>
                        <a:t>finshov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latin typeface="Times New Roman"/>
                          <a:cs typeface="Times New Roman"/>
                        </a:rPr>
                        <a:t>ru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456">
                <a:tc>
                  <a:txBody>
                    <a:bodyPr/>
                    <a:lstStyle/>
                    <a:p>
                      <a:pPr marL="9525" marR="922655" indent="31750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ТАКОЕ</a:t>
                      </a:r>
                      <a:r>
                        <a:rPr sz="1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ДЕФИЦИТ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096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превышение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доходами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2430">
                <a:tc>
                  <a:txBody>
                    <a:bodyPr/>
                    <a:lstStyle/>
                    <a:p>
                      <a:pPr marL="9525" marR="196215" indent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СОСТАВЛЯЮТ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БОЛЬШУЮ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28575" indent="3365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направленные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сферу,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составляют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большую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районного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бюджета.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относятся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кинематографию,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социальную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политику,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средства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(расходы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сферу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составят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70,5</a:t>
                      </a:r>
                      <a:r>
                        <a:rPr sz="12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общей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сумме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районного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79676" y="1124711"/>
            <a:ext cx="935990" cy="413384"/>
          </a:xfrm>
          <a:custGeom>
            <a:avLst/>
            <a:gdLst/>
            <a:ahLst/>
            <a:cxnLst/>
            <a:rect l="l" t="t" r="r" b="b"/>
            <a:pathLst>
              <a:path w="935989" h="413384">
                <a:moveTo>
                  <a:pt x="729234" y="0"/>
                </a:moveTo>
                <a:lnTo>
                  <a:pt x="729234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729234" y="309752"/>
                </a:lnTo>
                <a:lnTo>
                  <a:pt x="729234" y="413003"/>
                </a:lnTo>
                <a:lnTo>
                  <a:pt x="935736" y="206501"/>
                </a:lnTo>
                <a:lnTo>
                  <a:pt x="729234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2060448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69">
                <a:moveTo>
                  <a:pt x="719328" y="0"/>
                </a:moveTo>
                <a:lnTo>
                  <a:pt x="719328" y="108203"/>
                </a:lnTo>
                <a:lnTo>
                  <a:pt x="0" y="108203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5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4572000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70">
                <a:moveTo>
                  <a:pt x="719328" y="0"/>
                </a:moveTo>
                <a:lnTo>
                  <a:pt x="719328" y="108204"/>
                </a:lnTo>
                <a:lnTo>
                  <a:pt x="0" y="108204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6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1052" y="2851812"/>
            <a:ext cx="935990" cy="431800"/>
          </a:xfrm>
          <a:custGeom>
            <a:avLst/>
            <a:gdLst/>
            <a:ahLst/>
            <a:cxnLst/>
            <a:rect l="l" t="t" r="r" b="b"/>
            <a:pathLst>
              <a:path w="935989" h="431800">
                <a:moveTo>
                  <a:pt x="720090" y="0"/>
                </a:moveTo>
                <a:lnTo>
                  <a:pt x="720090" y="107822"/>
                </a:lnTo>
                <a:lnTo>
                  <a:pt x="0" y="107822"/>
                </a:lnTo>
                <a:lnTo>
                  <a:pt x="0" y="323468"/>
                </a:lnTo>
                <a:lnTo>
                  <a:pt x="720090" y="323468"/>
                </a:lnTo>
                <a:lnTo>
                  <a:pt x="720090" y="431291"/>
                </a:lnTo>
                <a:lnTo>
                  <a:pt x="935736" y="215645"/>
                </a:lnTo>
                <a:lnTo>
                  <a:pt x="720090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420" y="44196"/>
            <a:ext cx="5183505" cy="50482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57150">
            <a:solidFill>
              <a:srgbClr val="FFFFFF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800" b="1" spc="-70" dirty="0">
                <a:latin typeface="Times New Roman"/>
                <a:cs typeface="Times New Roman"/>
              </a:rPr>
              <a:t>ГЛОССАРИЙ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694385"/>
            <a:ext cx="8339455" cy="5849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поступающие,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денежные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средства  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основе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федерального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Times New Roman"/>
                <a:cs typeface="Times New Roman"/>
              </a:rPr>
              <a:t>(межбюджетные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дотаций,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субсидий,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субвенций),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перечисления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физических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юридических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лиц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sz="10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sz="10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sz="10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sz="10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sz="10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sz="10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sz="10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программа </a:t>
            </a:r>
            <a:r>
              <a:rPr sz="10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планирования, </a:t>
            </a:r>
            <a:r>
              <a:rPr sz="1000" dirty="0">
                <a:latin typeface="Times New Roman"/>
                <a:cs typeface="Times New Roman"/>
              </a:rPr>
              <a:t>содержащий комплекс </a:t>
            </a:r>
            <a:r>
              <a:rPr sz="10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sz="1000" dirty="0">
                <a:latin typeface="Times New Roman"/>
                <a:cs typeface="Times New Roman"/>
              </a:rPr>
              <a:t> взаимоувязанных </a:t>
            </a:r>
            <a:r>
              <a:rPr sz="1000" spc="-10" dirty="0">
                <a:latin typeface="Times New Roman"/>
                <a:cs typeface="Times New Roman"/>
              </a:rPr>
              <a:t>по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задачам,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срокам</a:t>
            </a:r>
            <a:r>
              <a:rPr sz="1000" dirty="0">
                <a:latin typeface="Times New Roman"/>
                <a:cs typeface="Times New Roman"/>
              </a:rPr>
              <a:t> осуществления,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исполнителям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ресурсам,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инструментов</a:t>
            </a:r>
            <a:r>
              <a:rPr sz="1000" dirty="0">
                <a:latin typeface="Times New Roman"/>
                <a:cs typeface="Times New Roman"/>
              </a:rPr>
              <a:t> государственной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политики,</a:t>
            </a:r>
            <a:r>
              <a:rPr sz="1000" dirty="0">
                <a:latin typeface="Times New Roman"/>
                <a:cs typeface="Times New Roman"/>
              </a:rPr>
              <a:t> обеспечивающих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рамках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реализации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ключевых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функций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достижение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приоритетов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целей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политики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доходами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sz="10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межбюджетные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основе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без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установления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направлений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условий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использования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поступающие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бюджет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Российской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свод</a:t>
            </a:r>
            <a:r>
              <a:rPr sz="1000" dirty="0">
                <a:latin typeface="Times New Roman"/>
                <a:cs typeface="Times New Roman"/>
              </a:rPr>
              <a:t> бюджетов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образований,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входящих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состав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субъекта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(без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учета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трансфертов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между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этими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бюджетами)</a:t>
            </a:r>
            <a:endParaRPr sz="10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средства,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одним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бюджетом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dirty="0">
                <a:latin typeface="Times New Roman"/>
                <a:cs typeface="Times New Roman"/>
              </a:rPr>
              <a:t> системы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другому</a:t>
            </a:r>
            <a:r>
              <a:rPr sz="1000" dirty="0">
                <a:latin typeface="Times New Roman"/>
                <a:cs typeface="Times New Roman"/>
              </a:rPr>
              <a:t> бюджету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системы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доходы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sz="10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сборов, в том </a:t>
            </a:r>
            <a:r>
              <a:rPr sz="1000" dirty="0">
                <a:latin typeface="Times New Roman"/>
                <a:cs typeface="Times New Roman"/>
              </a:rPr>
              <a:t>числе от </a:t>
            </a:r>
            <a:r>
              <a:rPr sz="1000" spc="-5" dirty="0">
                <a:latin typeface="Times New Roman"/>
                <a:cs typeface="Times New Roman"/>
              </a:rPr>
              <a:t>налогов,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специальными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режимами,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законодательством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Республики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Адыгея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-5" dirty="0">
                <a:latin typeface="Times New Roman"/>
                <a:cs typeface="Times New Roman"/>
              </a:rPr>
              <a:t> региональных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dirty="0">
                <a:latin typeface="Times New Roman"/>
                <a:cs typeface="Times New Roman"/>
              </a:rPr>
              <a:t>себя возмездные операции от </a:t>
            </a:r>
            <a:r>
              <a:rPr sz="1000" spc="-5" dirty="0">
                <a:latin typeface="Times New Roman"/>
                <a:cs typeface="Times New Roman"/>
              </a:rPr>
              <a:t>прямого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предоставления </a:t>
            </a:r>
            <a:r>
              <a:rPr sz="1000" spc="-5" dirty="0">
                <a:latin typeface="Times New Roman"/>
                <a:cs typeface="Times New Roman"/>
              </a:rPr>
              <a:t>государством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пользование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имущества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природных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ресурсов,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различного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вида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услуг,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платежи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штрафов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или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иных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санкций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нарушение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законодательства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sz="10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расходами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выплачиваемые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из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dirty="0">
                <a:latin typeface="Times New Roman"/>
                <a:cs typeface="Times New Roman"/>
              </a:rPr>
              <a:t> софинансирования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расходных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обязательств,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выполнении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 органов </a:t>
            </a:r>
            <a:r>
              <a:rPr sz="1000" dirty="0">
                <a:latin typeface="Times New Roman"/>
                <a:cs typeface="Times New Roman"/>
              </a:rPr>
              <a:t>государственной власти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по </a:t>
            </a:r>
            <a:r>
              <a:rPr sz="1000" dirty="0">
                <a:latin typeface="Times New Roman"/>
                <a:cs typeface="Times New Roman"/>
              </a:rPr>
              <a:t>предметам ведения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и предметам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совместного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ведения РФ </a:t>
            </a:r>
            <a:r>
              <a:rPr sz="1000" spc="-5" dirty="0">
                <a:latin typeface="Times New Roman"/>
                <a:cs typeface="Times New Roman"/>
              </a:rPr>
              <a:t>и субъектов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обязательств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выполнению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органов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вопросам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значения</a:t>
            </a: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финансового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обеспечения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dirty="0">
                <a:latin typeface="Times New Roman"/>
                <a:cs typeface="Times New Roman"/>
              </a:rPr>
              <a:t> обязательств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</a:t>
            </a:r>
            <a:r>
              <a:rPr sz="1000" dirty="0">
                <a:latin typeface="Times New Roman"/>
                <a:cs typeface="Times New Roman"/>
              </a:rPr>
              <a:t> образований,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выполнении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dirty="0">
                <a:latin typeface="Times New Roman"/>
                <a:cs typeface="Times New Roman"/>
              </a:rPr>
              <a:t> переданных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для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осуществления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власти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(или)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3707" y="1075436"/>
            <a:ext cx="55530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Финансовое управление администрации</a:t>
            </a:r>
            <a:br>
              <a:rPr lang="ru-RU" b="1" spc="-10" dirty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b="1" spc="-5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1010" y="1656080"/>
            <a:ext cx="5897880" cy="3001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i="1" dirty="0">
                <a:latin typeface="Times New Roman"/>
                <a:cs typeface="Times New Roman"/>
              </a:rPr>
              <a:t>а</a:t>
            </a:r>
            <a:r>
              <a:rPr sz="1400" b="1" i="1" dirty="0">
                <a:latin typeface="Times New Roman"/>
                <a:cs typeface="Times New Roman"/>
              </a:rPr>
              <a:t>.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lang="ru-RU" sz="1400" b="1" i="1" spc="-15" dirty="0" err="1">
                <a:latin typeface="Times New Roman"/>
                <a:cs typeface="Times New Roman"/>
              </a:rPr>
              <a:t>Хакуринохабль</a:t>
            </a:r>
            <a:r>
              <a:rPr sz="1400" b="1" i="1" spc="-15" dirty="0">
                <a:latin typeface="Times New Roman"/>
                <a:cs typeface="Times New Roman"/>
              </a:rPr>
              <a:t>,</a:t>
            </a:r>
            <a:r>
              <a:rPr sz="1400" b="1" i="1" spc="320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ул.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lang="ru-RU" sz="1400" b="1" i="1" spc="-5" dirty="0" err="1">
                <a:latin typeface="Times New Roman"/>
                <a:cs typeface="Times New Roman"/>
              </a:rPr>
              <a:t>Шовгенова</a:t>
            </a:r>
            <a:r>
              <a:rPr sz="1400" b="1" i="1" spc="-5" dirty="0">
                <a:latin typeface="Times New Roman"/>
                <a:cs typeface="Times New Roman"/>
              </a:rPr>
              <a:t>,</a:t>
            </a:r>
            <a:r>
              <a:rPr lang="ru-RU"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9,</a:t>
            </a:r>
            <a:r>
              <a:rPr sz="1400" b="1" i="1" spc="3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385</a:t>
            </a:r>
            <a:r>
              <a:rPr lang="ru-RU" sz="1400" b="1" i="1" dirty="0">
                <a:latin typeface="Times New Roman"/>
                <a:cs typeface="Times New Roman"/>
              </a:rPr>
              <a:t>44</a:t>
            </a:r>
            <a:r>
              <a:rPr sz="1400" b="1" i="1" dirty="0"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sz="12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sz="12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</a:t>
            </a:r>
            <a:r>
              <a:rPr lang="ru-RU"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73</a:t>
            </a: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)</a:t>
            </a:r>
            <a:r>
              <a:rPr sz="12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Е-mail</a:t>
            </a:r>
            <a:r>
              <a:rPr sz="1200" i="1" spc="-5" dirty="0">
                <a:latin typeface="Times New Roman"/>
                <a:cs typeface="Times New Roman"/>
              </a:rPr>
              <a:t>: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lang="en-US" sz="1200" i="1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finshov@rambler</a:t>
            </a:r>
            <a:r>
              <a:rPr sz="1200" i="1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.ru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1270"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8000"/>
            <a:chOff x="0" y="0"/>
            <a:chExt cx="91420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460" y="866521"/>
              <a:ext cx="6839204" cy="5991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451" y="2869692"/>
              <a:ext cx="2212086" cy="2343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8447" y="2962655"/>
              <a:ext cx="933450" cy="16390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4844" y="3285744"/>
              <a:ext cx="1172730" cy="13784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2342388"/>
              <a:ext cx="1733550" cy="8282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6567" y="307848"/>
              <a:ext cx="6631685" cy="654786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17170"/>
            <a:ext cx="914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0000"/>
                </a:solidFill>
              </a:rPr>
              <a:t>БЮДЖЕТНЫЙ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ПРОЦЕСС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ru-RU" sz="2000" spc="-10" dirty="0">
                <a:solidFill>
                  <a:srgbClr val="000000"/>
                </a:solidFill>
              </a:rPr>
              <a:t>ШОВГЕНОВСКОМ РАЙОНЕ</a:t>
            </a:r>
            <a:endParaRPr sz="20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99160" y="2487676"/>
            <a:ext cx="5018405" cy="3590290"/>
            <a:chOff x="899160" y="2487676"/>
            <a:chExt cx="5018405" cy="359029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4802" y="3464052"/>
              <a:ext cx="877697" cy="1088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7152" y="2487676"/>
              <a:ext cx="1157097" cy="454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0977" y="3273476"/>
              <a:ext cx="526587" cy="10260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160" y="5373624"/>
              <a:ext cx="2805684" cy="7040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88211" y="5435295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Составление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проекта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6240" y="3357371"/>
            <a:ext cx="2112264" cy="7315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1472" y="3432175"/>
            <a:ext cx="15170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Рассмотрение</a:t>
            </a:r>
            <a:r>
              <a:rPr sz="1000" dirty="0">
                <a:latin typeface="Times New Roman"/>
                <a:cs typeface="Times New Roman"/>
              </a:rPr>
              <a:t> проекта </a:t>
            </a:r>
            <a:r>
              <a:rPr sz="1000" spc="-2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очередного </a:t>
            </a:r>
            <a:r>
              <a:rPr sz="1000" spc="-20" dirty="0" err="1">
                <a:latin typeface="Times New Roman"/>
                <a:cs typeface="Times New Roman"/>
              </a:rPr>
              <a:t>года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lang="ru-RU" sz="1000" spc="-20" dirty="0">
                <a:latin typeface="Times New Roman"/>
                <a:cs typeface="Times New Roman"/>
              </a:rPr>
              <a:t>Советом народных депутатов МО «Шовгеновский район»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4276" y="2205227"/>
            <a:ext cx="1943100" cy="8214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15746" y="2416555"/>
            <a:ext cx="151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Утверждение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3603" y="836675"/>
            <a:ext cx="2232660" cy="79247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75002" y="1032459"/>
            <a:ext cx="1530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Исполнение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R="2730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текущем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году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47916" y="1988820"/>
            <a:ext cx="1944624" cy="9052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332091" y="2058670"/>
            <a:ext cx="1404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Формирование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годового </a:t>
            </a:r>
            <a:r>
              <a:rPr sz="1200" spc="-5" dirty="0">
                <a:latin typeface="Times New Roman"/>
                <a:cs typeface="Times New Roman"/>
              </a:rPr>
              <a:t>отчета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нии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5" dirty="0">
                <a:latin typeface="Times New Roman"/>
                <a:cs typeface="Times New Roman"/>
              </a:rPr>
              <a:t>ю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предыдущего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9543" y="3429000"/>
            <a:ext cx="2124455" cy="85191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30185" y="3472942"/>
            <a:ext cx="1717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отчёту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5" dirty="0">
                <a:latin typeface="Times New Roman"/>
                <a:cs typeface="Times New Roman"/>
              </a:rPr>
              <a:t> исполнении</a:t>
            </a:r>
            <a:endParaRPr sz="1200">
              <a:latin typeface="Times New Roman"/>
              <a:cs typeface="Times New Roman"/>
            </a:endParaRPr>
          </a:p>
          <a:p>
            <a:pPr marL="117475" marR="110489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предыдущего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59880" y="4940808"/>
            <a:ext cx="2016252" cy="6477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992873" y="4974412"/>
            <a:ext cx="15151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Рассмотрение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утверждение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отчета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исполнении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6283" y="3240786"/>
            <a:ext cx="1128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ый 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29000" y="775716"/>
            <a:ext cx="3971290" cy="4672330"/>
            <a:chOff x="3429000" y="775716"/>
            <a:chExt cx="3971290" cy="467233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29000" y="775716"/>
              <a:ext cx="2870454" cy="28826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80" y="2953511"/>
              <a:ext cx="2568702" cy="24940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1940" y="4777739"/>
              <a:ext cx="526554" cy="58293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285869" y="485711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71088" y="2328659"/>
            <a:ext cx="528091" cy="58446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565652" y="240804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79820" y="2904731"/>
            <a:ext cx="526567" cy="58446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374384" y="298437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7868" y="4364735"/>
            <a:ext cx="2232660" cy="82905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20064" y="4488560"/>
            <a:ext cx="1717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проекту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17409" cy="1477328"/>
          </a:xfrm>
          <a:solidFill>
            <a:schemeClr val="accent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err="1"/>
              <a:t>Бюдже́т</a:t>
            </a:r>
            <a:r>
              <a:rPr lang="ru-RU" i="1" u="sng" dirty="0"/>
              <a:t> </a:t>
            </a:r>
            <a:r>
              <a:rPr lang="ru-RU" i="1" dirty="0"/>
              <a:t>(от </a:t>
            </a:r>
            <a:r>
              <a:rPr lang="ru-RU" i="1" dirty="0" err="1"/>
              <a:t>старонормандского</a:t>
            </a:r>
            <a:r>
              <a:rPr lang="ru-RU" i="1" dirty="0"/>
              <a:t> </a:t>
            </a:r>
            <a:r>
              <a:rPr lang="ru-RU" i="1" dirty="0" err="1"/>
              <a:t>bougette</a:t>
            </a:r>
            <a:r>
              <a:rPr lang="ru-RU" i="1" dirty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7048500" cy="4154984"/>
          </a:xfrm>
        </p:spPr>
        <p:txBody>
          <a:bodyPr/>
          <a:lstStyle/>
          <a:p>
            <a:pPr algn="l"/>
            <a:r>
              <a:rPr lang="ru-RU" b="1" i="1" u="sng" dirty="0"/>
              <a:t>Доходы бюджетов </a:t>
            </a:r>
            <a:r>
              <a:rPr lang="ru-RU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муниципальных образований (ст. 6 БК РФ).</a:t>
            </a:r>
            <a:endParaRPr lang="en-US" b="1" i="1" dirty="0"/>
          </a:p>
          <a:p>
            <a:pPr algn="l"/>
            <a:endParaRPr lang="ru-RU" b="1" i="1" u="sng" dirty="0"/>
          </a:p>
          <a:p>
            <a:pPr algn="l"/>
            <a:r>
              <a:rPr lang="ru-RU" b="1" i="1" u="sng" dirty="0"/>
              <a:t>Расходы бюджета </a:t>
            </a:r>
            <a:r>
              <a:rPr lang="ru-RU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  <a:endParaRPr lang="en-US" b="1" i="1" dirty="0"/>
          </a:p>
          <a:p>
            <a:pPr algn="l"/>
            <a:endParaRPr lang="ru-RU" b="1" i="1" dirty="0"/>
          </a:p>
          <a:p>
            <a:pPr algn="ctr"/>
            <a:r>
              <a:rPr lang="ru-RU" b="1" i="1" dirty="0"/>
              <a:t>Доходы-расходы=дефицит/профицит</a:t>
            </a:r>
          </a:p>
          <a:p>
            <a:pPr algn="ctr"/>
            <a:r>
              <a:rPr lang="ru-RU" b="1" i="1" dirty="0"/>
              <a:t>Дефицит – расходы больше доходов</a:t>
            </a:r>
          </a:p>
          <a:p>
            <a:pPr algn="ctr"/>
            <a:r>
              <a:rPr lang="ru-RU" b="1" i="1" dirty="0"/>
              <a:t>Профицит – доходы больше расходов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6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17409" cy="49244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Показатели консолидированного бюджета </a:t>
            </a:r>
            <a:br>
              <a:rPr lang="ru-RU" dirty="0"/>
            </a:br>
            <a:r>
              <a:rPr lang="ru-RU" dirty="0"/>
              <a:t>муниципального образования «Шовгеновский район»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63253"/>
              </p:ext>
            </p:extLst>
          </p:nvPr>
        </p:nvGraphicFramePr>
        <p:xfrm>
          <a:off x="457200" y="1143000"/>
          <a:ext cx="8077200" cy="175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0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1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9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год (план первонач.)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 год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 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1393533,0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642010,4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999437,3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739277,8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700620,8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891">
                <a:tc>
                  <a:txBody>
                    <a:bodyPr/>
                    <a:lstStyle/>
                    <a:p>
                      <a:r>
                        <a:rPr lang="ru-RU" sz="1200" i="1" dirty="0"/>
                        <a:t>В том числе: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101528,4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126889,5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144952,9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194772,6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217543,0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1381973,8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648025,9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1006652,3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747914,8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711490,8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58484196"/>
              </p:ext>
            </p:extLst>
          </p:nvPr>
        </p:nvGraphicFramePr>
        <p:xfrm>
          <a:off x="457200" y="304800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69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209800"/>
              <a:ext cx="8641842" cy="426948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1563" y="76200"/>
            <a:ext cx="8498205" cy="505267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ОСНОВНЫЕ</a:t>
            </a:r>
            <a:r>
              <a:rPr b="1" spc="-25" dirty="0"/>
              <a:t> </a:t>
            </a:r>
            <a:r>
              <a:rPr b="1" spc="-35" dirty="0"/>
              <a:t>НАПРАВЛЕНИЯ</a:t>
            </a:r>
            <a:r>
              <a:rPr b="1" spc="-5" dirty="0"/>
              <a:t> </a:t>
            </a:r>
            <a:r>
              <a:rPr b="1" spc="-20" dirty="0"/>
              <a:t>БЮДЖЕТНОЙ</a:t>
            </a:r>
            <a:r>
              <a:rPr b="1" spc="-15" dirty="0"/>
              <a:t> </a:t>
            </a:r>
            <a:r>
              <a:rPr b="1" spc="-10" dirty="0"/>
              <a:t>ПОЛИТИКИ</a:t>
            </a:r>
            <a:r>
              <a:rPr b="1" spc="-40" dirty="0"/>
              <a:t> </a:t>
            </a:r>
            <a:r>
              <a:rPr lang="ru-RU" b="1" spc="-10" dirty="0"/>
              <a:t>ШОВГЕНОВСКОГО РАЙОНА</a:t>
            </a:r>
            <a:r>
              <a:rPr b="1" dirty="0"/>
              <a:t> НА</a:t>
            </a:r>
            <a:r>
              <a:rPr b="1" spc="-10" dirty="0"/>
              <a:t> </a:t>
            </a:r>
            <a:r>
              <a:rPr b="1" dirty="0"/>
              <a:t>202</a:t>
            </a:r>
            <a:r>
              <a:rPr lang="ru-RU" b="1" dirty="0"/>
              <a:t>5</a:t>
            </a:r>
            <a:r>
              <a:rPr b="1" spc="-5" dirty="0"/>
              <a:t> </a:t>
            </a:r>
            <a:r>
              <a:rPr b="1" spc="-45" dirty="0"/>
              <a:t>ГОД</a:t>
            </a:r>
            <a:r>
              <a:rPr b="1" dirty="0"/>
              <a:t> И ПЛАНОВЫЙ</a:t>
            </a:r>
            <a:r>
              <a:rPr b="1" spc="-30" dirty="0"/>
              <a:t> </a:t>
            </a:r>
            <a:r>
              <a:rPr b="1" spc="-15" dirty="0"/>
              <a:t>ПЕРИОД</a:t>
            </a:r>
            <a:r>
              <a:rPr b="1" spc="-25" dirty="0"/>
              <a:t> </a:t>
            </a:r>
            <a:r>
              <a:rPr b="1" dirty="0"/>
              <a:t>202</a:t>
            </a:r>
            <a:r>
              <a:rPr lang="ru-RU" b="1" dirty="0"/>
              <a:t>6</a:t>
            </a:r>
            <a:r>
              <a:rPr b="1" spc="-15" dirty="0"/>
              <a:t> </a:t>
            </a:r>
            <a:r>
              <a:rPr b="1" dirty="0"/>
              <a:t>И </a:t>
            </a:r>
            <a:r>
              <a:rPr b="1" spc="-5" dirty="0"/>
              <a:t>202</a:t>
            </a:r>
            <a:r>
              <a:rPr lang="ru-RU" b="1" spc="-5" dirty="0"/>
              <a:t>7</a:t>
            </a:r>
            <a:r>
              <a:rPr b="1" spc="-5" dirty="0"/>
              <a:t> </a:t>
            </a:r>
            <a:r>
              <a:rPr b="1" spc="-30" dirty="0"/>
              <a:t>ГОДОВ</a:t>
            </a:r>
            <a:endParaRPr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67400" y="577342"/>
            <a:ext cx="1425595" cy="1327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Основные направления налоговой политики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1600200" y="577342"/>
            <a:ext cx="1447800" cy="1327658"/>
          </a:xfrm>
          <a:prstGeom prst="leftArrow">
            <a:avLst>
              <a:gd name="adj1" fmla="val 50000"/>
              <a:gd name="adj2" fmla="val 49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Основные направления бюджетной политики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1" y="1981200"/>
            <a:ext cx="4261484" cy="464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ответственной бюджетной политики, способствующей обеспечению долгосрочной сбалансированности и устойчивости бюджетной системы муниципального образования «Шовгеновский район» и формированию условий для ускорения темпов экономического роста, укреплению финансовой стабильности в муниципальном образовании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-достижение целевых показателей, предусмотренных муниципальными программами муниципального образования «Шовгеновский район», Указом Президента Российской Федерации от 7 мая 2018 года № 204, Стратегией социально-экономического развития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ежегодного повышения оплаты труда работникам бюджетного сектора экономики;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-сохранение социальной направленности консолидированного бюджета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государственной социальной поддержки граждан на основе применения принципа нуждаемости и адресности;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качества государственных и муниципальных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справедливой конкуренции на рынке государственных (муниципальных)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-принятие мер по недопущению кредиторской задолженности по заработной плате и социальным выплатам;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-содействие расширению производственного потенциала экономики муниципального образования «Шовгеновский район», принятие мер по повышению инвестиционной привлекательности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механизма предоставления межбюджетных трансфертов местным бюджетам в форме субсидий, субвенций и иных межбюджетных трансфертов, имеющих целевое назначение, предоставление которых осуществляется в пределах суммы, необходимой для оплаты денежных обязательств по расходам получателей средств местных бюджетов, источником финансового обеспечения которых являются данные межбюджетные трансферты.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4399" y="1981200"/>
            <a:ext cx="4239005" cy="464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-мониторинг налогового администрирования в целях выработки предложений по совершенствованию налогового законодательства;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 по эффективному межведомственному взаимодействию, целями которого являются повышение уровня собираемости налогов, снижение недоимки, достижение высокой степени достоверности информации об объектах налогообложения;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практики перехода на новые принципы налогообложения от кадастровой стоимости по налогу на имущество организаций и налогу на имущество физических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-создание правовой основы для проведения оценки эффективности применения льгот по местным налогам в целях их ежегодного мониторинга и актуализации в рамках планируемого на федеральном уровне перехода к их учету в составе налоговых расходов государственных (муниципальных) программ;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-активизация работы, направленной на эффективное использование инструментов, противодействующих уклонению от исполнения обязанностей по уплате налогов, с целью повышения налоговой дисциплины и мотивации налогоплательщика самостоятельно уточнять свои налоговые обязательства по уплате налогов и сборов;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обеспечение предсказуемости управленческих решений в налоговой сфере, стабильности при принятии решений по установлению ставок местных налогов;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оптимизации структуры имущества, находящегося в муниципальной собственности муниципальной собственности, с целью получения дополнительных доходов от его использования или реализации;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полноценного и достоверного учета муниципального имущества, а также земельных участков, государственная собственность на которые не разграничена, предоставленных в аренду;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эффективности реализации мер, направленных на расширение налоговой базы по имущественным налогам,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-поддержание справедливого уровня налоговой нагрузки для физических и юридических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-поддержка малого и среднего предпринимательства, стимулирование </a:t>
            </a:r>
            <a:r>
              <a:rPr lang="ru-RU" sz="800" b="1" dirty="0" err="1">
                <a:solidFill>
                  <a:schemeClr val="tx1"/>
                </a:solidFill>
                <a:latin typeface="Times New Roman"/>
              </a:rPr>
              <a:t>самозанятости</a:t>
            </a:r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 и предпринимательской инициативы;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законодательной базы по местным налогам и единому налогу на вмененный доход на основе единых методологических принципов;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работы, направленной на легализацию трудовых отношений и снижение неформальной занятости.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2" y="0"/>
            <a:ext cx="9118859" cy="6855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6666" y="189737"/>
            <a:ext cx="7703820" cy="85343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728980" marR="724535" algn="ctr">
              <a:lnSpc>
                <a:spcPts val="2160"/>
              </a:lnSpc>
              <a:spcBef>
                <a:spcPts val="5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ОСНОВНЫЕ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НАЛОГОВОЙ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ПОЛИТИКИ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РАЙОНА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ПЛАНОВЫЙ</a:t>
            </a:r>
            <a:r>
              <a:rPr lang="ru-RU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ГОДОВ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4983479"/>
            <a:ext cx="1631442" cy="18722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540" y="1225118"/>
            <a:ext cx="7766050" cy="3715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imes New Roman"/>
                <a:cs typeface="Times New Roman"/>
              </a:rPr>
              <a:t>Основными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направлениями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налоговой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политики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 err="1">
                <a:latin typeface="Times New Roman"/>
                <a:cs typeface="Times New Roman"/>
              </a:rPr>
              <a:t>на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5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на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плановый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cs typeface="Times New Roman"/>
              </a:rPr>
              <a:t>период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6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7</a:t>
            </a: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годов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являются: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совершенствование механизмов взаимодействия исполнительных органов государственной власти Республики Адыгея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территориальных органов федеральных </a:t>
            </a:r>
            <a:r>
              <a:rPr sz="1100" dirty="0">
                <a:latin typeface="Times New Roman"/>
                <a:cs typeface="Times New Roman"/>
              </a:rPr>
              <a:t>органов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власти в части </a:t>
            </a:r>
            <a:r>
              <a:rPr sz="1100" spc="-5" dirty="0">
                <a:latin typeface="Times New Roman"/>
                <a:cs typeface="Times New Roman"/>
              </a:rPr>
              <a:t>качественного администрирования доходов </a:t>
            </a:r>
            <a:r>
              <a:rPr sz="1100" dirty="0">
                <a:latin typeface="Times New Roman"/>
                <a:cs typeface="Times New Roman"/>
              </a:rPr>
              <a:t> республиканского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бюджета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повышения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собираемости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неналоговых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доходов;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усиление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претензионно-исковой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работы</a:t>
            </a:r>
            <a:r>
              <a:rPr sz="1100" dirty="0">
                <a:latin typeface="Times New Roman"/>
                <a:cs typeface="Times New Roman"/>
              </a:rPr>
              <a:t> с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неплательщиками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осуществление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мер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принудительного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взыскания </a:t>
            </a:r>
            <a:r>
              <a:rPr sz="1100" dirty="0">
                <a:latin typeface="Times New Roman"/>
                <a:cs typeface="Times New Roman"/>
              </a:rPr>
              <a:t> задолженности </a:t>
            </a:r>
            <a:r>
              <a:rPr sz="1100" spc="-5" dirty="0">
                <a:latin typeface="Times New Roman"/>
                <a:cs typeface="Times New Roman"/>
              </a:rPr>
              <a:t>по платежам </a:t>
            </a:r>
            <a:r>
              <a:rPr sz="1100" dirty="0">
                <a:latin typeface="Times New Roman"/>
                <a:cs typeface="Times New Roman"/>
              </a:rPr>
              <a:t>в бюджеты </a:t>
            </a:r>
            <a:r>
              <a:rPr sz="1100" spc="-5" dirty="0">
                <a:latin typeface="Times New Roman"/>
                <a:cs typeface="Times New Roman"/>
              </a:rPr>
              <a:t>всех уровней во взаимодействии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-5" dirty="0">
                <a:latin typeface="Times New Roman"/>
                <a:cs typeface="Times New Roman"/>
              </a:rPr>
              <a:t>территориальными органами федеральных органов </a:t>
            </a:r>
            <a:r>
              <a:rPr sz="1100" dirty="0">
                <a:latin typeface="Times New Roman"/>
                <a:cs typeface="Times New Roman"/>
              </a:rPr>
              <a:t> исполнительной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власти;</a:t>
            </a:r>
          </a:p>
          <a:p>
            <a:pPr marL="12700" marR="6985" indent="449580" algn="just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Times New Roman"/>
                <a:cs typeface="Times New Roman"/>
              </a:rPr>
              <a:t>повышение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ответственности</a:t>
            </a:r>
            <a:r>
              <a:rPr sz="1100" dirty="0">
                <a:latin typeface="Times New Roman"/>
                <a:cs typeface="Times New Roman"/>
              </a:rPr>
              <a:t> главных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администраторов</a:t>
            </a:r>
            <a:r>
              <a:rPr sz="1100" dirty="0">
                <a:latin typeface="Times New Roman"/>
                <a:cs typeface="Times New Roman"/>
              </a:rPr>
              <a:t> доходов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прогнозирование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поступления</a:t>
            </a:r>
            <a:r>
              <a:rPr sz="1100" dirty="0">
                <a:latin typeface="Times New Roman"/>
                <a:cs typeface="Times New Roman"/>
              </a:rPr>
              <a:t> доходов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консолидированного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Адыгея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выполнение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полном</a:t>
            </a:r>
            <a:r>
              <a:rPr sz="1100" dirty="0">
                <a:latin typeface="Times New Roman"/>
                <a:cs typeface="Times New Roman"/>
              </a:rPr>
              <a:t> объеме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утвержденных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годовых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бюджетных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назначений;</a:t>
            </a:r>
            <a:endParaRPr sz="11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содействие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вовлечению</a:t>
            </a:r>
            <a:r>
              <a:rPr sz="1100" dirty="0">
                <a:latin typeface="Times New Roman"/>
                <a:cs typeface="Times New Roman"/>
              </a:rPr>
              <a:t> граждан в </a:t>
            </a:r>
            <a:r>
              <a:rPr sz="1100" spc="-5" dirty="0">
                <a:latin typeface="Times New Roman"/>
                <a:cs typeface="Times New Roman"/>
              </a:rPr>
              <a:t>предпринимательскую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деятельность</a:t>
            </a:r>
            <a:r>
              <a:rPr sz="1100" dirty="0">
                <a:latin typeface="Times New Roman"/>
                <a:cs typeface="Times New Roman"/>
              </a:rPr>
              <a:t> и сокращение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неформальной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занятости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том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числе путем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перехода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граждан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применение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специального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налогового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режима</a:t>
            </a:r>
            <a:r>
              <a:rPr sz="1100" spc="-5" dirty="0">
                <a:latin typeface="Times New Roman"/>
                <a:cs typeface="Times New Roman"/>
              </a:rPr>
              <a:t> «Налог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профессиональный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доход»;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</a:t>
            </a:r>
            <a:r>
              <a:rPr sz="1100" dirty="0">
                <a:latin typeface="Times New Roman"/>
                <a:cs typeface="Times New Roman"/>
              </a:rPr>
              <a:t> ежегодной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оценки </a:t>
            </a:r>
            <a:r>
              <a:rPr sz="1100" spc="-5" dirty="0">
                <a:latin typeface="Times New Roman"/>
                <a:cs typeface="Times New Roman"/>
              </a:rPr>
              <a:t>эффективности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расходов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продолжение </a:t>
            </a:r>
            <a:r>
              <a:rPr sz="1100" dirty="0">
                <a:latin typeface="Times New Roman"/>
                <a:cs typeface="Times New Roman"/>
              </a:rPr>
              <a:t>работы </a:t>
            </a:r>
            <a:r>
              <a:rPr sz="1100" spc="-5" dirty="0">
                <a:latin typeface="Times New Roman"/>
                <a:cs typeface="Times New Roman"/>
              </a:rPr>
              <a:t>по обеспечению полноценного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достоверного </a:t>
            </a:r>
            <a:r>
              <a:rPr sz="1100" spc="-10" dirty="0">
                <a:latin typeface="Times New Roman"/>
                <a:cs typeface="Times New Roman"/>
              </a:rPr>
              <a:t>учета </a:t>
            </a:r>
            <a:r>
              <a:rPr sz="1100" spc="-5" dirty="0">
                <a:latin typeface="Times New Roman"/>
                <a:cs typeface="Times New Roman"/>
              </a:rPr>
              <a:t>имущества, находящегося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собственности Республики Адыгея, </a:t>
            </a:r>
            <a:r>
              <a:rPr sz="1100" dirty="0">
                <a:latin typeface="Times New Roman"/>
                <a:cs typeface="Times New Roman"/>
              </a:rPr>
              <a:t>а также </a:t>
            </a:r>
            <a:r>
              <a:rPr sz="1100" spc="-5" dirty="0">
                <a:latin typeface="Times New Roman"/>
                <a:cs typeface="Times New Roman"/>
              </a:rPr>
              <a:t>земельных участков, предоставленных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аренду, государственная собственность на </a:t>
            </a:r>
            <a:r>
              <a:rPr sz="1100" dirty="0">
                <a:latin typeface="Times New Roman"/>
                <a:cs typeface="Times New Roman"/>
              </a:rPr>
              <a:t> 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разграничена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расположены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 мероприятий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сокращению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задолженности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 </a:t>
            </a:r>
            <a:r>
              <a:rPr sz="1100" dirty="0">
                <a:latin typeface="Times New Roman"/>
                <a:cs typeface="Times New Roman"/>
              </a:rPr>
              <a:t>доходам:</a:t>
            </a:r>
          </a:p>
          <a:p>
            <a:pPr marL="462280" marR="833755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 сдачи в аренду земельных </a:t>
            </a:r>
            <a:r>
              <a:rPr sz="1100" spc="-5" dirty="0">
                <a:latin typeface="Times New Roman"/>
                <a:cs typeface="Times New Roman"/>
              </a:rPr>
              <a:t>участков, находящихся </a:t>
            </a:r>
            <a:r>
              <a:rPr sz="1100" dirty="0">
                <a:latin typeface="Times New Roman"/>
                <a:cs typeface="Times New Roman"/>
              </a:rPr>
              <a:t>в государственной собственности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использования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имущества,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находящегося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государственной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собственности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715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сдачи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аренду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земельных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участков,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государственная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собственность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разграничена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 </a:t>
            </a:r>
            <a:r>
              <a:rPr sz="1100" dirty="0">
                <a:latin typeface="Times New Roman"/>
                <a:cs typeface="Times New Roman"/>
              </a:rPr>
              <a:t> расположены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округов.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5687</TotalTime>
  <Words>5280</Words>
  <Application>Microsoft Office PowerPoint</Application>
  <PresentationFormat>Экран (4:3)</PresentationFormat>
  <Paragraphs>1756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 В ШОВГЕНОВСКОМ РАЙОНЕ</vt:lpstr>
      <vt:lpstr> 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 </vt:lpstr>
      <vt:lpstr>Показатели консолидированного бюджета  муниципального образования «Шовгеновский район»</vt:lpstr>
      <vt:lpstr>ОСНОВНЫЕ НАПРАВЛЕНИЯ БЮДЖЕТНОЙ ПОЛИТИКИ ШОВГЕНОВСКОГО РАЙОНА НА 2025 ГОД И ПЛАНОВЫЙ ПЕРИОД 2026 И 2027 ГОДОВ</vt:lpstr>
      <vt:lpstr>Презентация PowerPoint</vt:lpstr>
      <vt:lpstr>Консолидированный бюджет муниципальный образования «Шовгеновский район»</vt:lpstr>
      <vt:lpstr>Консолидированный муниципальный бюджет Шовгеновского района   (тыс. руб.)</vt:lpstr>
      <vt:lpstr>ОСНОВНЫЕ ПАРАМЕТРЫ МУНИЦИПАЛЬНОГО БЮДЖЕТА ШОВГЕНОВСКОГО РАЙОНА</vt:lpstr>
      <vt:lpstr>Налоговые и неналоговые доходы бюджета  муниципального образования «Шовгеновский район», тыс. руб.</vt:lpstr>
      <vt:lpstr>Объем и структура доходов муниципального бюджета  Шовгеновского района</vt:lpstr>
      <vt:lpstr>Основные характеристики бюджета  муниципального образования «Шовгеновский район»</vt:lpstr>
      <vt:lpstr>Презентация PowerPoint</vt:lpstr>
      <vt:lpstr>Объем и структура безвозмездных поступлений муниципального бюджета Шовгеновского района</vt:lpstr>
      <vt:lpstr>СТРУКТУРА РАСХОДОВ МУНИЦИПАЛЬНОГО БЮДЖЕТА ШОВГЕНОВСКОГО РАЙОНА В 2025 ГОДУ</vt:lpstr>
      <vt:lpstr>Бюджет Шовгеновского района сохранит социальную направленность</vt:lpstr>
      <vt:lpstr>Распределение бюджетных ассигнований бюджета  муниципального образования "Шовгеновский район» по разделам и подразделам классификации расходов  в  2023-2027 г.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расходы муниципального бюджета Шовгеновского района в 2025 году составят 1006652,3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муниципального образования «Шовгеновский район»</vt:lpstr>
      <vt:lpstr>ЧАСТО ЗАДАВАЕМЫЕ ВОПРОСЫ</vt:lpstr>
      <vt:lpstr>ГЛОССАРИЙ</vt:lpstr>
      <vt:lpstr>Финансовое управление администрации муниципального образования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sheudzhen</dc:creator>
  <cp:lastModifiedBy>фотя</cp:lastModifiedBy>
  <cp:revision>988</cp:revision>
  <cp:lastPrinted>2024-12-28T10:38:53Z</cp:lastPrinted>
  <dcterms:created xsi:type="dcterms:W3CDTF">2022-01-24T08:18:39Z</dcterms:created>
  <dcterms:modified xsi:type="dcterms:W3CDTF">2025-01-27T14:00:23Z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2022-01-24T00:00:00Z</vt:filetime>
  </property>
</Properties>
</file>