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20" r:id="rId1"/>
    <p:sldMasterId id="2147485232" r:id="rId2"/>
  </p:sldMasterIdLst>
  <p:sldIdLst>
    <p:sldId id="291" r:id="rId3"/>
    <p:sldId id="292" r:id="rId4"/>
    <p:sldId id="300" r:id="rId5"/>
    <p:sldId id="304" r:id="rId6"/>
    <p:sldId id="305" r:id="rId7"/>
    <p:sldId id="306" r:id="rId8"/>
    <p:sldId id="307" r:id="rId9"/>
    <p:sldId id="340" r:id="rId10"/>
    <p:sldId id="308" r:id="rId11"/>
    <p:sldId id="326" r:id="rId12"/>
    <p:sldId id="310" r:id="rId13"/>
    <p:sldId id="311" r:id="rId14"/>
    <p:sldId id="261" r:id="rId15"/>
    <p:sldId id="262" r:id="rId16"/>
    <p:sldId id="263" r:id="rId17"/>
    <p:sldId id="264" r:id="rId18"/>
    <p:sldId id="265" r:id="rId19"/>
    <p:sldId id="266" r:id="rId20"/>
    <p:sldId id="268" r:id="rId21"/>
    <p:sldId id="333" r:id="rId22"/>
    <p:sldId id="334" r:id="rId23"/>
    <p:sldId id="335" r:id="rId24"/>
    <p:sldId id="336" r:id="rId25"/>
    <p:sldId id="337" r:id="rId26"/>
    <p:sldId id="338" r:id="rId27"/>
    <p:sldId id="312" r:id="rId28"/>
    <p:sldId id="327" r:id="rId29"/>
    <p:sldId id="316" r:id="rId30"/>
    <p:sldId id="302" r:id="rId31"/>
    <p:sldId id="332" r:id="rId32"/>
    <p:sldId id="331" r:id="rId33"/>
    <p:sldId id="287" r:id="rId34"/>
    <p:sldId id="330" r:id="rId35"/>
    <p:sldId id="328" r:id="rId36"/>
    <p:sldId id="329" r:id="rId3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5B09C0C-ADA4-4108-8278-5210B41FA543}">
          <p14:sldIdLst>
            <p14:sldId id="291"/>
            <p14:sldId id="292"/>
            <p14:sldId id="300"/>
            <p14:sldId id="304"/>
            <p14:sldId id="305"/>
            <p14:sldId id="306"/>
            <p14:sldId id="307"/>
            <p14:sldId id="340"/>
            <p14:sldId id="308"/>
            <p14:sldId id="326"/>
            <p14:sldId id="310"/>
            <p14:sldId id="311"/>
            <p14:sldId id="261"/>
            <p14:sldId id="262"/>
            <p14:sldId id="263"/>
            <p14:sldId id="264"/>
            <p14:sldId id="265"/>
            <p14:sldId id="266"/>
            <p14:sldId id="268"/>
            <p14:sldId id="333"/>
            <p14:sldId id="334"/>
            <p14:sldId id="335"/>
            <p14:sldId id="336"/>
            <p14:sldId id="337"/>
            <p14:sldId id="338"/>
            <p14:sldId id="312"/>
            <p14:sldId id="327"/>
            <p14:sldId id="316"/>
            <p14:sldId id="302"/>
            <p14:sldId id="332"/>
            <p14:sldId id="331"/>
            <p14:sldId id="287"/>
            <p14:sldId id="330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2" autoAdjust="0"/>
    <p:restoredTop sz="86455" autoAdjust="0"/>
  </p:normalViewPr>
  <p:slideViewPr>
    <p:cSldViewPr>
      <p:cViewPr varScale="1">
        <p:scale>
          <a:sx n="111" d="100"/>
          <a:sy n="111" d="100"/>
        </p:scale>
        <p:origin x="15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2020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529746281714779E-2"/>
          <c:y val="0.20729556496204812"/>
          <c:w val="0.66258448162729655"/>
          <c:h val="0.7927044350379518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2023 год</a:t>
            </a:r>
          </a:p>
        </c:rich>
      </c:tx>
      <c:layout>
        <c:manualLayout>
          <c:xMode val="edge"/>
          <c:yMode val="edge"/>
          <c:x val="0.34075648791548413"/>
          <c:y val="1.9130529965891419E-2"/>
        </c:manualLayout>
      </c:layout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529746281714779E-2"/>
          <c:y val="0.20729556496204812"/>
          <c:w val="0.6452233705161855"/>
          <c:h val="0.791325404060058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1393533</c:v>
                </c:pt>
                <c:pt idx="1">
                  <c:v>1381973.7</c:v>
                </c:pt>
                <c:pt idx="2">
                  <c:v>11559.300000000047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7A-493A-8B20-E4F82636B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65072439583686E-3"/>
          <c:y val="4.3642571460313931E-2"/>
          <c:w val="0.51485845828466215"/>
          <c:h val="0.951318305902518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4E3-40C3-A5A4-3B08D4D8790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B4E3-40C3-A5A4-3B08D4D8790F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B4E3-40C3-A5A4-3B08D4D8790F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B4E3-40C3-A5A4-3B08D4D8790F}"/>
              </c:ext>
            </c:extLst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B4E3-40C3-A5A4-3B08D4D8790F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B4E3-40C3-A5A4-3B08D4D8790F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D-B4E3-40C3-A5A4-3B08D4D8790F}"/>
              </c:ext>
            </c:extLst>
          </c:dPt>
          <c:dPt>
            <c:idx val="7"/>
            <c:bubble3D val="0"/>
            <c:spPr>
              <a:solidFill>
                <a:srgbClr val="FF3399"/>
              </a:solidFill>
            </c:spPr>
            <c:extLst>
              <c:ext xmlns:c16="http://schemas.microsoft.com/office/drawing/2014/chart" uri="{C3380CC4-5D6E-409C-BE32-E72D297353CC}">
                <c16:uniqueId val="{0000000F-B4E3-40C3-A5A4-3B08D4D8790F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1-B4E3-40C3-A5A4-3B08D4D8790F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13-B4E3-40C3-A5A4-3B08D4D8790F}"/>
              </c:ext>
            </c:extLst>
          </c:dPt>
          <c:dLbls>
            <c:dLbl>
              <c:idx val="0"/>
              <c:layout>
                <c:manualLayout>
                  <c:x val="-1.3826754365405998E-3"/>
                  <c:y val="-0.114318845525100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E3-40C3-A5A4-3B08D4D8790F}"/>
                </c:ext>
              </c:extLst>
            </c:dLbl>
            <c:dLbl>
              <c:idx val="1"/>
              <c:layout>
                <c:manualLayout>
                  <c:x val="-6.2606521906247601E-3"/>
                  <c:y val="-5.9898609938862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E3-40C3-A5A4-3B08D4D8790F}"/>
                </c:ext>
              </c:extLst>
            </c:dLbl>
            <c:dLbl>
              <c:idx val="2"/>
              <c:layout>
                <c:manualLayout>
                  <c:x val="4.0573292217757198E-2"/>
                  <c:y val="-4.827577401794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E3-40C3-A5A4-3B08D4D8790F}"/>
                </c:ext>
              </c:extLst>
            </c:dLbl>
            <c:dLbl>
              <c:idx val="3"/>
              <c:layout>
                <c:manualLayout>
                  <c:x val="5.1225225200813282E-2"/>
                  <c:y val="-1.385397142253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E3-40C3-A5A4-3B08D4D8790F}"/>
                </c:ext>
              </c:extLst>
            </c:dLbl>
            <c:dLbl>
              <c:idx val="4"/>
              <c:layout>
                <c:manualLayout>
                  <c:x val="-1.2782342160717464E-2"/>
                  <c:y val="-0.3083122932577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E3-40C3-A5A4-3B08D4D8790F}"/>
                </c:ext>
              </c:extLst>
            </c:dLbl>
            <c:dLbl>
              <c:idx val="5"/>
              <c:layout>
                <c:manualLayout>
                  <c:x val="-4.2152046339927907E-3"/>
                  <c:y val="-2.9607149384835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E3-40C3-A5A4-3B08D4D8790F}"/>
                </c:ext>
              </c:extLst>
            </c:dLbl>
            <c:dLbl>
              <c:idx val="6"/>
              <c:layout>
                <c:manualLayout>
                  <c:x val="-6.188427121467082E-2"/>
                  <c:y val="-2.4377443724890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E3-40C3-A5A4-3B08D4D8790F}"/>
                </c:ext>
              </c:extLst>
            </c:dLbl>
            <c:dLbl>
              <c:idx val="7"/>
              <c:layout>
                <c:manualLayout>
                  <c:x val="-4.1941026426151384E-2"/>
                  <c:y val="-2.3379346739251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E3-40C3-A5A4-3B08D4D8790F}"/>
                </c:ext>
              </c:extLst>
            </c:dLbl>
            <c:dLbl>
              <c:idx val="8"/>
              <c:layout>
                <c:manualLayout>
                  <c:x val="-3.8512545579849754E-2"/>
                  <c:y val="-9.9737125982417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E3-40C3-A5A4-3B08D4D8790F}"/>
                </c:ext>
              </c:extLst>
            </c:dLbl>
            <c:dLbl>
              <c:idx val="9"/>
              <c:layout>
                <c:manualLayout>
                  <c:x val="2.8449187669301424E-2"/>
                  <c:y val="-5.4933636405990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E3-40C3-A5A4-3B08D4D879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 </c:v>
                </c:pt>
                <c:pt idx="9">
                  <c:v>Межбюджетные трансферты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61197.599999999999</c:v>
                </c:pt>
                <c:pt idx="1">
                  <c:v>2447.8000000000002</c:v>
                </c:pt>
                <c:pt idx="2">
                  <c:v>276190</c:v>
                </c:pt>
                <c:pt idx="3">
                  <c:v>77047.5</c:v>
                </c:pt>
                <c:pt idx="4">
                  <c:v>623970.6</c:v>
                </c:pt>
                <c:pt idx="5">
                  <c:v>174597.2</c:v>
                </c:pt>
                <c:pt idx="6">
                  <c:v>137294.79999999999</c:v>
                </c:pt>
                <c:pt idx="7">
                  <c:v>170</c:v>
                </c:pt>
                <c:pt idx="8">
                  <c:v>9099.2999999999993</c:v>
                </c:pt>
                <c:pt idx="9">
                  <c:v>19957.7</c:v>
                </c:pt>
                <c:pt idx="1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4E3-40C3-A5A4-3B08D4D87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0622905889477841"/>
          <c:y val="1.3161887485138466E-2"/>
          <c:w val="0.3373242915883084"/>
          <c:h val="0.9868381125148615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092976544731976"/>
          <c:y val="0.1228386455865762"/>
          <c:w val="0.57380822443699653"/>
          <c:h val="0.72348996869960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Хакуринохабльское с/п</c:v>
                </c:pt>
                <c:pt idx="1">
                  <c:v>Хатажукайское с/п</c:v>
                </c:pt>
                <c:pt idx="2">
                  <c:v>Дукмасовское с/п</c:v>
                </c:pt>
                <c:pt idx="3">
                  <c:v>Заревское с/п</c:v>
                </c:pt>
                <c:pt idx="4">
                  <c:v>Мамхегское с/п</c:v>
                </c:pt>
                <c:pt idx="5">
                  <c:v>Джерокайское с/п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635</c:v>
                </c:pt>
                <c:pt idx="1">
                  <c:v>2756</c:v>
                </c:pt>
                <c:pt idx="2" formatCode="0.0">
                  <c:v>2742</c:v>
                </c:pt>
                <c:pt idx="3" formatCode="0.0">
                  <c:v>2831</c:v>
                </c:pt>
                <c:pt idx="4">
                  <c:v>2783</c:v>
                </c:pt>
                <c:pt idx="5">
                  <c:v>2816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5-420A-A357-72E5E01FA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224384"/>
        <c:axId val="116225920"/>
        <c:axId val="0"/>
      </c:bar3DChart>
      <c:catAx>
        <c:axId val="116224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6225920"/>
        <c:crosses val="autoZero"/>
        <c:auto val="1"/>
        <c:lblAlgn val="ctr"/>
        <c:lblOffset val="100"/>
        <c:noMultiLvlLbl val="0"/>
      </c:catAx>
      <c:valAx>
        <c:axId val="1162259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62243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10633271795798663"/>
          <c:y val="0.92759119029622894"/>
          <c:w val="0.24992603661698479"/>
          <c:h val="5.43484784934700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20"/>
      <c:rotY val="1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42754491754106"/>
          <c:y val="0.15650481642224917"/>
          <c:w val="0.57695574938378602"/>
          <c:h val="0.70503236733464159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435584"/>
        <c:axId val="116449664"/>
        <c:axId val="0"/>
      </c:bar3DChart>
      <c:catAx>
        <c:axId val="1164355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16449664"/>
        <c:crosses val="autoZero"/>
        <c:auto val="1"/>
        <c:lblAlgn val="ctr"/>
        <c:lblOffset val="100"/>
        <c:noMultiLvlLbl val="0"/>
      </c:catAx>
      <c:valAx>
        <c:axId val="1164496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64355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26560937266258"/>
          <c:y val="0.13691461846706454"/>
          <c:w val="0.57380822443699653"/>
          <c:h val="0.72348996869960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Хакуринохабльское с/п</c:v>
                </c:pt>
                <c:pt idx="1">
                  <c:v>Хатажукайское с/п</c:v>
                </c:pt>
                <c:pt idx="2">
                  <c:v>Заревское с/п</c:v>
                </c:pt>
                <c:pt idx="3">
                  <c:v>Дукмасовское с/п</c:v>
                </c:pt>
                <c:pt idx="4">
                  <c:v>Мамхегское с/п</c:v>
                </c:pt>
                <c:pt idx="5">
                  <c:v>Джерокайское с/п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635</c:v>
                </c:pt>
                <c:pt idx="1">
                  <c:v>2756</c:v>
                </c:pt>
                <c:pt idx="2" formatCode="0.0">
                  <c:v>2831</c:v>
                </c:pt>
                <c:pt idx="3" formatCode="0.0">
                  <c:v>2742</c:v>
                </c:pt>
                <c:pt idx="4">
                  <c:v>2783</c:v>
                </c:pt>
                <c:pt idx="5">
                  <c:v>2816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3-4C06-B30A-8941D57A6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158528"/>
        <c:axId val="123563008"/>
        <c:axId val="0"/>
      </c:bar3DChart>
      <c:catAx>
        <c:axId val="123158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3563008"/>
        <c:crosses val="autoZero"/>
        <c:auto val="1"/>
        <c:lblAlgn val="ctr"/>
        <c:lblOffset val="100"/>
        <c:noMultiLvlLbl val="0"/>
      </c:catAx>
      <c:valAx>
        <c:axId val="1235630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31585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6.5926631446735051E-2"/>
          <c:y val="0.90011891527720023"/>
          <c:w val="0.24696616185020712"/>
          <c:h val="8.23419114920565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35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19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14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4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41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29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45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81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49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29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8787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7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8376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54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54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9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5D352-2C68-4B00-B705-51ADF9DE0B7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3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3" r:id="rId1"/>
    <p:sldLayoutId id="2147485234" r:id="rId2"/>
    <p:sldLayoutId id="2147485235" r:id="rId3"/>
    <p:sldLayoutId id="2147485236" r:id="rId4"/>
    <p:sldLayoutId id="2147485237" r:id="rId5"/>
    <p:sldLayoutId id="2147485238" r:id="rId6"/>
    <p:sldLayoutId id="2147485239" r:id="rId7"/>
    <p:sldLayoutId id="2147485240" r:id="rId8"/>
    <p:sldLayoutId id="2147485241" r:id="rId9"/>
    <p:sldLayoutId id="2147485242" r:id="rId10"/>
    <p:sldLayoutId id="2147485243" r:id="rId11"/>
    <p:sldLayoutId id="2147485244" r:id="rId12"/>
    <p:sldLayoutId id="2147485245" r:id="rId13"/>
    <p:sldLayoutId id="2147485246" r:id="rId14"/>
    <p:sldLayoutId id="2147485247" r:id="rId15"/>
    <p:sldLayoutId id="21474852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finshov@adygheya.gov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bg1">
                <a:tint val="78000"/>
                <a:satMod val="220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272808" cy="9486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CC00"/>
                </a:solidFill>
              </a:rPr>
              <a:t>Путеводитель </a:t>
            </a:r>
            <a:br>
              <a:rPr lang="ru-RU" sz="4000" b="1" dirty="0">
                <a:solidFill>
                  <a:schemeClr val="accent3"/>
                </a:solidFill>
              </a:rPr>
            </a:b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59024" y="2852936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к решению Совета народных депутатов </a:t>
            </a:r>
            <a:br>
              <a:rPr lang="ru-RU" sz="1800" dirty="0"/>
            </a:br>
            <a:r>
              <a:rPr lang="ru-RU" sz="1800" dirty="0"/>
              <a:t>муниципального образования «Шовгеновский район» </a:t>
            </a:r>
            <a:br>
              <a:rPr lang="ru-RU" sz="1800" dirty="0"/>
            </a:br>
            <a:r>
              <a:rPr lang="ru-RU" sz="1800" dirty="0"/>
              <a:t>«О годовом отчете об исполнении бюджета</a:t>
            </a:r>
            <a:br>
              <a:rPr lang="ru-RU" sz="1800" dirty="0"/>
            </a:br>
            <a:r>
              <a:rPr lang="ru-RU" sz="1800" dirty="0"/>
              <a:t>муниципального образования  «Шовгеновский район» </a:t>
            </a:r>
          </a:p>
          <a:p>
            <a:pPr algn="ctr"/>
            <a:r>
              <a:rPr lang="ru-RU" sz="1800" dirty="0"/>
              <a:t> за 2023 год</a:t>
            </a:r>
          </a:p>
        </p:txBody>
      </p:sp>
    </p:spTree>
    <p:extLst>
      <p:ext uri="{BB962C8B-B14F-4D97-AF65-F5344CB8AC3E}">
        <p14:creationId xmlns:p14="http://schemas.microsoft.com/office/powerpoint/2010/main" val="148871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6864" cy="116815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Объем  и  структура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налоговых  доходов  бюджета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муниципального  образования </a:t>
            </a:r>
            <a:br>
              <a:rPr lang="en-US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548741"/>
              </p:ext>
            </p:extLst>
          </p:nvPr>
        </p:nvGraphicFramePr>
        <p:xfrm>
          <a:off x="107505" y="1772817"/>
          <a:ext cx="7992886" cy="3677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2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2023 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2023 год</a:t>
                      </a:r>
                    </a:p>
                    <a:p>
                      <a:pPr algn="ctr"/>
                      <a:r>
                        <a:rPr lang="ru-RU" sz="1200" baseline="0" dirty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41">
                <a:tc>
                  <a:txBody>
                    <a:bodyPr/>
                    <a:lstStyle/>
                    <a:p>
                      <a:r>
                        <a:rPr lang="ru-RU" sz="1200" dirty="0"/>
                        <a:t>Налог на доходы физических лиц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23560,8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22963,4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97,5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242">
                <a:tc>
                  <a:txBody>
                    <a:bodyPr/>
                    <a:lstStyle/>
                    <a:p>
                      <a:r>
                        <a:rPr lang="ru-RU" sz="1200" dirty="0"/>
                        <a:t>Акцизы по подакцизным товарам (продукции), производимым на территории РФ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1678,0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1555,5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92,7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541">
                <a:tc>
                  <a:txBody>
                    <a:bodyPr/>
                    <a:lstStyle/>
                    <a:p>
                      <a:r>
                        <a:rPr lang="ru-RU" sz="1200" dirty="0"/>
                        <a:t>Налоги</a:t>
                      </a:r>
                      <a:r>
                        <a:rPr lang="ru-RU" sz="1200" baseline="0" dirty="0"/>
                        <a:t> на совокупный доход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36111,9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30823,2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85,4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541">
                <a:tc>
                  <a:txBody>
                    <a:bodyPr/>
                    <a:lstStyle/>
                    <a:p>
                      <a:r>
                        <a:rPr lang="ru-RU" sz="1200" dirty="0"/>
                        <a:t>Налог на имущество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10637,0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2908,0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541">
                <a:tc>
                  <a:txBody>
                    <a:bodyPr/>
                    <a:lstStyle/>
                    <a:p>
                      <a:r>
                        <a:rPr lang="ru-RU" sz="1200" dirty="0"/>
                        <a:t>Государственная пошлина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2242,0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2246,1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541">
                <a:tc>
                  <a:txBody>
                    <a:bodyPr/>
                    <a:lstStyle/>
                    <a:p>
                      <a:r>
                        <a:rPr lang="ru-RU" sz="1200" dirty="0"/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74229,7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60496,2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54" y="5517232"/>
            <a:ext cx="2421513" cy="129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4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980728"/>
            <a:ext cx="8064896" cy="54864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Объем  и  структура</a:t>
            </a:r>
            <a:b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неналоговых  доходов  бюджета </a:t>
            </a:r>
            <a:b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                              «</a:t>
            </a:r>
            <a:r>
              <a:rPr lang="ru-RU" sz="22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2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район»</a:t>
            </a:r>
            <a:b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за 2023 год,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896803"/>
              </p:ext>
            </p:extLst>
          </p:nvPr>
        </p:nvGraphicFramePr>
        <p:xfrm>
          <a:off x="179512" y="1988840"/>
          <a:ext cx="7920880" cy="406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9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2023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год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2023</a:t>
                      </a:r>
                      <a:r>
                        <a:rPr lang="ru-RU" sz="1400" baseline="0" dirty="0"/>
                        <a:t> год</a:t>
                      </a:r>
                    </a:p>
                    <a:p>
                      <a:pPr algn="ctr"/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570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38717,3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38995,2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365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Платежи при пользовании природными ресурсами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447,2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Доходы</a:t>
                      </a:r>
                      <a:r>
                        <a:rPr lang="ru-RU" sz="1200" baseline="0" dirty="0"/>
                        <a:t> от оказания платных услуг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192,7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17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Доходы от продажи материальных и нематериальных активов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954,1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Штрафы, санкции, возмещение ущерба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413,2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1163,9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Прочие неналоговые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329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Всего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49200,0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40855,4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655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82068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Безвозмездные  поступления  в  бюджет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за 202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год,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394375"/>
              </p:ext>
            </p:extLst>
          </p:nvPr>
        </p:nvGraphicFramePr>
        <p:xfrm>
          <a:off x="107504" y="1700808"/>
          <a:ext cx="7992888" cy="3806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3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202</a:t>
                      </a:r>
                      <a:r>
                        <a:rPr lang="en-US" sz="1400" dirty="0"/>
                        <a:t>3</a:t>
                      </a:r>
                      <a:r>
                        <a:rPr lang="en-US" sz="1400" baseline="0" dirty="0"/>
                        <a:t> </a:t>
                      </a:r>
                      <a:r>
                        <a:rPr lang="ru-RU" sz="1400" dirty="0"/>
                        <a:t>год</a:t>
                      </a:r>
                      <a:r>
                        <a:rPr lang="ru-RU" sz="1400" baseline="0" dirty="0"/>
                        <a:t>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</a:t>
                      </a:r>
                      <a:r>
                        <a:rPr lang="en-US" sz="1400" dirty="0"/>
                        <a:t>3</a:t>
                      </a:r>
                      <a:r>
                        <a:rPr lang="ru-RU" sz="1400" baseline="0" dirty="0"/>
                        <a:t> год </a:t>
                      </a:r>
                    </a:p>
                    <a:p>
                      <a:pPr algn="ctr"/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01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Дотации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159404,0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159404,0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81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Субсидии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719358,7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718266,2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674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Субвенции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293399,2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291970,5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522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РФ от возврата остатков субсидий,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субвенций и иных межбюджетных трансфертов, имеющих целевое назначение, прошлых лет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739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 и субвенций и иных межбюджетных трансфертов,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меющих целевое назначение , прошлых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-1756,2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Иные межбюджетные трансферты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12963,3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12963,3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177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1185125,2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1181468,9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25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04856" cy="14401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Исполнение  бюджета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по  разделам  классификации  расходов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в 202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году, тыс. руб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361107"/>
              </p:ext>
            </p:extLst>
          </p:nvPr>
        </p:nvGraphicFramePr>
        <p:xfrm>
          <a:off x="0" y="1772816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33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024" y="476672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Расходы  бюджета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муниципального  образования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район», 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067828"/>
              </p:ext>
            </p:extLst>
          </p:nvPr>
        </p:nvGraphicFramePr>
        <p:xfrm>
          <a:off x="123666" y="1596977"/>
          <a:ext cx="792088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</a:t>
                      </a:r>
                      <a:r>
                        <a:rPr lang="en-US" sz="1400" dirty="0"/>
                        <a:t>3</a:t>
                      </a:r>
                      <a:r>
                        <a:rPr lang="ru-RU" sz="1400" dirty="0"/>
                        <a:t> год</a:t>
                      </a:r>
                    </a:p>
                    <a:p>
                      <a:pPr algn="ctr"/>
                      <a:r>
                        <a:rPr lang="ru-RU" sz="1400" dirty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</a:t>
                      </a:r>
                      <a:r>
                        <a:rPr lang="en-US" sz="1400" dirty="0"/>
                        <a:t>3</a:t>
                      </a:r>
                      <a:r>
                        <a:rPr lang="ru-RU" sz="1400" dirty="0"/>
                        <a:t> год</a:t>
                      </a:r>
                    </a:p>
                    <a:p>
                      <a:pPr algn="ctr"/>
                      <a:r>
                        <a:rPr lang="ru-RU" sz="1400" dirty="0"/>
                        <a:t>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84354,1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61197,6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2595,5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2447,8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276931,1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276190,0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90830,5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77047,5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626739,0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623970,6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175496,3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174597,2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138531,0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137294,8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9099,3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9099,3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19957,7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19957,7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1424705,8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1381973,7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309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6" y="404664"/>
            <a:ext cx="8784976" cy="714343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Расходы   бюджета МО «Шовгеновский район»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064896" cy="1296144"/>
          </a:xfrm>
        </p:spPr>
        <p:txBody>
          <a:bodyPr>
            <a:normAutofit lnSpcReduction="10000"/>
          </a:bodyPr>
          <a:lstStyle/>
          <a:p>
            <a:r>
              <a:rPr lang="ru-RU" sz="1600" i="1" dirty="0"/>
              <a:t>В рамках раздела «Общегосударственные вопросы» исполнялись обязательства на функционирование Главы муниципального образования  «Шовгеновский район» и его аппарата, функционирование Совета народных депутатов, обеспечение референдумов , финансирование резервных фондов и другие общегосударственные вопросы</a:t>
            </a:r>
            <a:r>
              <a:rPr lang="ru-RU" sz="1600" dirty="0"/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077553"/>
              </p:ext>
            </p:extLst>
          </p:nvPr>
        </p:nvGraphicFramePr>
        <p:xfrm>
          <a:off x="1835696" y="2564904"/>
          <a:ext cx="6192688" cy="4073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2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Структура расходов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</a:t>
                      </a:r>
                      <a:r>
                        <a:rPr lang="en-US" sz="1200" dirty="0"/>
                        <a:t>3</a:t>
                      </a:r>
                      <a:r>
                        <a:rPr lang="ru-RU" sz="1200" dirty="0"/>
                        <a:t> </a:t>
                      </a:r>
                      <a:r>
                        <a:rPr lang="ru-RU" sz="1200" baseline="0" dirty="0"/>
                        <a:t>год</a:t>
                      </a:r>
                    </a:p>
                    <a:p>
                      <a:pPr algn="ctr"/>
                      <a:r>
                        <a:rPr lang="ru-RU" sz="1200" baseline="0" dirty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</a:t>
                      </a:r>
                      <a:r>
                        <a:rPr lang="en-US" sz="1200" dirty="0"/>
                        <a:t>3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dirty="0"/>
                        <a:t>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465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2537,5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2537,5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884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4258,7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4219,8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99,1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465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Функционирование Правительства</a:t>
                      </a:r>
                      <a:r>
                        <a:rPr lang="ru-RU" sz="1200" baseline="0" dirty="0"/>
                        <a:t> РФ, высших исполнительных органов государственной власти субъектов РФ,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38385,3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37914,2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98,8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465">
                <a:tc>
                  <a:txBody>
                    <a:bodyPr/>
                    <a:lstStyle/>
                    <a:p>
                      <a:r>
                        <a:rPr lang="ru-RU" sz="1200" dirty="0"/>
                        <a:t>Обеспечение деятельности финансовых, налоговых и таможенных</a:t>
                      </a:r>
                      <a:r>
                        <a:rPr lang="ru-RU" sz="1200" baseline="0" dirty="0"/>
                        <a:t>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12502,1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12475,8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99,8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628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26670,5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4050,3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15,2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r>
                        <a:rPr lang="ru-RU" sz="1200" dirty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84354,1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61197,6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72,5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3068959"/>
            <a:ext cx="1512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Расходы по разделу </a:t>
            </a:r>
          </a:p>
          <a:p>
            <a:pPr lvl="0"/>
            <a:r>
              <a:rPr lang="ru-RU" sz="1200" dirty="0"/>
              <a:t>«Общегосударственные вопросы», </a:t>
            </a:r>
          </a:p>
          <a:p>
            <a:pPr lvl="0"/>
            <a:r>
              <a:rPr lang="ru-RU" sz="1200" dirty="0"/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76556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5449" y="620688"/>
            <a:ext cx="22211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ea typeface="+mj-ea"/>
                <a:cs typeface="+mj-cs"/>
              </a:rPr>
              <a:t>Расходы по разделу «Национальная </a:t>
            </a:r>
            <a:endParaRPr lang="en-US" sz="1200" dirty="0">
              <a:latin typeface="+mj-lt"/>
              <a:ea typeface="+mj-ea"/>
              <a:cs typeface="+mj-cs"/>
            </a:endParaRPr>
          </a:p>
          <a:p>
            <a:r>
              <a:rPr lang="ru-RU" sz="1200" dirty="0">
                <a:latin typeface="+mj-lt"/>
                <a:ea typeface="+mj-ea"/>
                <a:cs typeface="+mj-cs"/>
              </a:rPr>
              <a:t>безопасность</a:t>
            </a:r>
          </a:p>
          <a:p>
            <a:r>
              <a:rPr lang="ru-RU" sz="1200" dirty="0">
                <a:latin typeface="+mj-lt"/>
                <a:ea typeface="+mj-ea"/>
                <a:cs typeface="+mj-cs"/>
              </a:rPr>
              <a:t> и правоохранительная деятельность», тыс. руб.</a:t>
            </a:r>
            <a:endParaRPr lang="ru-RU" sz="1200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711766"/>
              </p:ext>
            </p:extLst>
          </p:nvPr>
        </p:nvGraphicFramePr>
        <p:xfrm>
          <a:off x="1835697" y="260648"/>
          <a:ext cx="6264696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08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Структура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202</a:t>
                      </a:r>
                      <a:r>
                        <a:rPr lang="en-US" sz="1100" b="1" dirty="0"/>
                        <a:t>3</a:t>
                      </a:r>
                      <a:r>
                        <a:rPr lang="ru-RU" sz="1100" b="1" dirty="0"/>
                        <a:t> год</a:t>
                      </a:r>
                    </a:p>
                    <a:p>
                      <a:pPr algn="ctr"/>
                      <a:r>
                        <a:rPr lang="ru-RU" sz="1100" b="1" baseline="0" dirty="0"/>
                        <a:t>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202</a:t>
                      </a:r>
                      <a:r>
                        <a:rPr lang="en-US" sz="1100" b="1" dirty="0"/>
                        <a:t>3</a:t>
                      </a:r>
                      <a:r>
                        <a:rPr lang="ru-RU" sz="1100" b="1" dirty="0"/>
                        <a:t> 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% </a:t>
                      </a:r>
                    </a:p>
                    <a:p>
                      <a:pPr algn="ctr"/>
                      <a:r>
                        <a:rPr lang="ru-RU" sz="1100" b="1" dirty="0"/>
                        <a:t>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943">
                <a:tc>
                  <a:txBody>
                    <a:bodyPr/>
                    <a:lstStyle/>
                    <a:p>
                      <a:r>
                        <a:rPr lang="ru-RU" sz="1200" dirty="0"/>
                        <a:t>Защита населения  и территории от чрезвычайных ситуаций природного и техногенного</a:t>
                      </a:r>
                      <a:r>
                        <a:rPr lang="ru-RU" sz="1200" baseline="0" dirty="0"/>
                        <a:t>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2595,5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2447,8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94,3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r>
                        <a:rPr lang="ru-RU" sz="1200" dirty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2595,5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2447,8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94,3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1679" y="2924944"/>
            <a:ext cx="1929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+mj-lt"/>
              </a:rPr>
              <a:t>Расходы по разделу </a:t>
            </a:r>
          </a:p>
          <a:p>
            <a:pPr lvl="0"/>
            <a:r>
              <a:rPr lang="ru-RU" sz="1200" dirty="0">
                <a:latin typeface="+mj-lt"/>
              </a:rPr>
              <a:t>«Национальная экономика», </a:t>
            </a:r>
          </a:p>
          <a:p>
            <a:pPr lvl="0"/>
            <a:r>
              <a:rPr lang="ru-RU" sz="1200" dirty="0">
                <a:latin typeface="+mj-lt"/>
              </a:rPr>
              <a:t>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615197"/>
              </p:ext>
            </p:extLst>
          </p:nvPr>
        </p:nvGraphicFramePr>
        <p:xfrm>
          <a:off x="1763688" y="2060848"/>
          <a:ext cx="6336704" cy="2335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год </a:t>
                      </a:r>
                    </a:p>
                    <a:p>
                      <a:pPr algn="ctr"/>
                      <a:r>
                        <a:rPr lang="ru-RU" sz="1100" dirty="0"/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</a:t>
                      </a:r>
                      <a:r>
                        <a:rPr lang="ru-RU" sz="1100" baseline="0" dirty="0"/>
                        <a:t> </a:t>
                      </a:r>
                    </a:p>
                    <a:p>
                      <a:pPr algn="ctr"/>
                      <a:r>
                        <a:rPr lang="ru-RU" sz="1100" baseline="0" dirty="0"/>
                        <a:t>исполнения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549">
                <a:tc>
                  <a:txBody>
                    <a:bodyPr/>
                    <a:lstStyle/>
                    <a:p>
                      <a:r>
                        <a:rPr lang="ru-RU" sz="1200" dirty="0"/>
                        <a:t>Сельское хозяйство</a:t>
                      </a:r>
                      <a:r>
                        <a:rPr lang="ru-RU" sz="1200" baseline="0" dirty="0"/>
                        <a:t> и рыболовства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819,6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49">
                <a:tc>
                  <a:txBody>
                    <a:bodyPr/>
                    <a:lstStyle/>
                    <a:p>
                      <a:r>
                        <a:rPr lang="ru-RU" sz="1200" dirty="0"/>
                        <a:t>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560">
                <a:tc>
                  <a:txBody>
                    <a:bodyPr/>
                    <a:lstStyle/>
                    <a:p>
                      <a:r>
                        <a:rPr lang="ru-RU" sz="1200" dirty="0"/>
                        <a:t>Дорожное хозяйство </a:t>
                      </a:r>
                    </a:p>
                    <a:p>
                      <a:r>
                        <a:rPr lang="ru-RU" sz="1200" dirty="0"/>
                        <a:t>(дорожные фонды)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276111,5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276111,5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560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вопросы в области национальной экономики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136">
                <a:tc>
                  <a:txBody>
                    <a:bodyPr/>
                    <a:lstStyle/>
                    <a:p>
                      <a:r>
                        <a:rPr lang="ru-RU" sz="1200" dirty="0"/>
                        <a:t>Всего</a:t>
                      </a:r>
                      <a:r>
                        <a:rPr lang="ru-RU" sz="1200" baseline="0" dirty="0"/>
                        <a:t>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276931,1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276190,0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6004" y="53012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+mj-lt"/>
              </a:rPr>
              <a:t>Расходы по разделу </a:t>
            </a:r>
            <a:br>
              <a:rPr lang="ru-RU" sz="1200" dirty="0">
                <a:latin typeface="+mj-lt"/>
              </a:rPr>
            </a:br>
            <a:r>
              <a:rPr lang="ru-RU" sz="1200" dirty="0">
                <a:latin typeface="+mj-lt"/>
              </a:rPr>
              <a:t>«Жилищно-</a:t>
            </a:r>
          </a:p>
          <a:p>
            <a:r>
              <a:rPr lang="ru-RU" sz="1200" dirty="0">
                <a:latin typeface="+mj-lt"/>
              </a:rPr>
              <a:t>коммунальное </a:t>
            </a:r>
          </a:p>
          <a:p>
            <a:r>
              <a:rPr lang="ru-RU" sz="1200" dirty="0">
                <a:latin typeface="+mj-lt"/>
              </a:rPr>
              <a:t>хозяйство», тыс. руб.</a:t>
            </a: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84197"/>
              </p:ext>
            </p:extLst>
          </p:nvPr>
        </p:nvGraphicFramePr>
        <p:xfrm>
          <a:off x="1691681" y="4437112"/>
          <a:ext cx="6408712" cy="2078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100" dirty="0"/>
                        <a:t>Структура расходов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год</a:t>
                      </a:r>
                    </a:p>
                    <a:p>
                      <a:pPr algn="ctr"/>
                      <a:r>
                        <a:rPr lang="ru-RU" sz="1100" dirty="0"/>
                        <a:t> (план)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год</a:t>
                      </a:r>
                      <a:r>
                        <a:rPr lang="ru-RU" sz="1100" baseline="0" dirty="0"/>
                        <a:t> (факт)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 </a:t>
                      </a:r>
                    </a:p>
                    <a:p>
                      <a:pPr algn="ctr"/>
                      <a:r>
                        <a:rPr lang="ru-RU" sz="1100" dirty="0"/>
                        <a:t>исполнения</a:t>
                      </a:r>
                    </a:p>
                  </a:txBody>
                  <a:tcPr marL="116916" marR="1169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81">
                <a:tc>
                  <a:txBody>
                    <a:bodyPr/>
                    <a:lstStyle/>
                    <a:p>
                      <a:r>
                        <a:rPr lang="ru-RU" sz="1200" dirty="0"/>
                        <a:t>Жилищное хозяйство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44877,5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31516,0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70,2</a:t>
                      </a:r>
                    </a:p>
                  </a:txBody>
                  <a:tcPr marL="116916" marR="1169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81">
                <a:tc>
                  <a:txBody>
                    <a:bodyPr/>
                    <a:lstStyle/>
                    <a:p>
                      <a:r>
                        <a:rPr lang="ru-RU" sz="1200" dirty="0"/>
                        <a:t>Благоустройство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Коммунальное хозяйство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10609,8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35343,2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10609,8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34921,7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98,8</a:t>
                      </a:r>
                    </a:p>
                  </a:txBody>
                  <a:tcPr marL="116916" marR="1169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81">
                <a:tc>
                  <a:txBody>
                    <a:bodyPr/>
                    <a:lstStyle/>
                    <a:p>
                      <a:r>
                        <a:rPr lang="ru-RU" sz="1200" dirty="0"/>
                        <a:t>Всего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90830,5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77047,5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84,8</a:t>
                      </a:r>
                    </a:p>
                  </a:txBody>
                  <a:tcPr marL="116916" marR="1169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43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871" y="507782"/>
            <a:ext cx="2987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ea typeface="+mj-ea"/>
                <a:cs typeface="+mj-cs"/>
              </a:rPr>
              <a:t>Расходы по разделу </a:t>
            </a:r>
          </a:p>
          <a:p>
            <a:r>
              <a:rPr lang="ru-RU" sz="1200" dirty="0">
                <a:latin typeface="+mj-lt"/>
                <a:ea typeface="+mj-ea"/>
                <a:cs typeface="+mj-cs"/>
              </a:rPr>
              <a:t>«Образование», </a:t>
            </a:r>
          </a:p>
          <a:p>
            <a:r>
              <a:rPr lang="ru-RU" sz="1200" dirty="0">
                <a:latin typeface="+mj-lt"/>
                <a:ea typeface="+mj-ea"/>
                <a:cs typeface="+mj-cs"/>
              </a:rPr>
              <a:t>тыс. руб.</a:t>
            </a:r>
            <a:endParaRPr lang="ru-RU" sz="1200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76964"/>
              </p:ext>
            </p:extLst>
          </p:nvPr>
        </p:nvGraphicFramePr>
        <p:xfrm>
          <a:off x="1619672" y="188640"/>
          <a:ext cx="6480719" cy="2808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12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год </a:t>
                      </a:r>
                      <a:r>
                        <a:rPr lang="en-US" sz="1100" dirty="0"/>
                        <a:t> </a:t>
                      </a:r>
                    </a:p>
                    <a:p>
                      <a:pPr algn="ctr"/>
                      <a:r>
                        <a:rPr lang="ru-RU" sz="1100" dirty="0"/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год</a:t>
                      </a:r>
                    </a:p>
                    <a:p>
                      <a:pPr algn="ctr"/>
                      <a:r>
                        <a:rPr lang="ru-RU" sz="1100" baseline="0" dirty="0"/>
                        <a:t>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</a:t>
                      </a:r>
                    </a:p>
                    <a:p>
                      <a:pPr algn="ctr"/>
                      <a:r>
                        <a:rPr lang="ru-RU" sz="1100" dirty="0"/>
                        <a:t>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417">
                <a:tc>
                  <a:txBody>
                    <a:bodyPr/>
                    <a:lstStyle/>
                    <a:p>
                      <a:r>
                        <a:rPr lang="ru-RU" sz="1200" dirty="0"/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274557,1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273847,9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594">
                <a:tc>
                  <a:txBody>
                    <a:bodyPr/>
                    <a:lstStyle/>
                    <a:p>
                      <a:r>
                        <a:rPr lang="ru-RU" sz="1200" dirty="0"/>
                        <a:t>Общее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299350,6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297483,0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09">
                <a:tc>
                  <a:txBody>
                    <a:bodyPr/>
                    <a:lstStyle/>
                    <a:p>
                      <a:r>
                        <a:rPr lang="ru-RU" sz="1200" dirty="0"/>
                        <a:t>Дополнительное образование</a:t>
                      </a:r>
                      <a:r>
                        <a:rPr lang="ru-RU" sz="1200" baseline="0" dirty="0"/>
                        <a:t>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32001,3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31969,8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279">
                <a:tc>
                  <a:txBody>
                    <a:bodyPr/>
                    <a:lstStyle/>
                    <a:p>
                      <a:r>
                        <a:rPr lang="ru-RU" sz="1200" dirty="0"/>
                        <a:t>Молодежная политика</a:t>
                      </a:r>
                      <a:r>
                        <a:rPr lang="ru-RU" sz="1200" baseline="0" dirty="0"/>
                        <a:t> и оздоровление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1568,1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1568,1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891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вопросы</a:t>
                      </a:r>
                      <a:r>
                        <a:rPr lang="ru-RU" sz="1200" baseline="0" dirty="0"/>
                        <a:t> в области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19261,8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19101,6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594">
                <a:tc>
                  <a:txBody>
                    <a:bodyPr/>
                    <a:lstStyle/>
                    <a:p>
                      <a:r>
                        <a:rPr lang="ru-RU" sz="1200" dirty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626738,9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623970,4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781" y="3356992"/>
            <a:ext cx="21957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cap="small" dirty="0">
                <a:latin typeface="+mj-lt"/>
                <a:ea typeface="+mj-ea"/>
                <a:cs typeface="+mj-cs"/>
              </a:rPr>
              <a:t>Расходы по разделу</a:t>
            </a:r>
          </a:p>
          <a:p>
            <a:r>
              <a:rPr lang="ru-RU" sz="1200" cap="small" dirty="0">
                <a:latin typeface="+mj-lt"/>
                <a:ea typeface="+mj-ea"/>
                <a:cs typeface="+mj-cs"/>
              </a:rPr>
              <a:t> «Культура, кинематография», </a:t>
            </a:r>
            <a:br>
              <a:rPr lang="ru-RU" sz="1200" cap="small" dirty="0">
                <a:latin typeface="+mj-lt"/>
                <a:ea typeface="+mj-ea"/>
                <a:cs typeface="+mj-cs"/>
              </a:rPr>
            </a:br>
            <a:r>
              <a:rPr lang="ru-RU" sz="1200" cap="small" dirty="0">
                <a:latin typeface="+mj-lt"/>
                <a:ea typeface="+mj-ea"/>
                <a:cs typeface="+mj-cs"/>
              </a:rPr>
              <a:t>тыс. руб</a:t>
            </a:r>
            <a:r>
              <a:rPr lang="ru-RU" sz="1600" cap="small" dirty="0">
                <a:latin typeface="+mj-lt"/>
                <a:ea typeface="+mj-ea"/>
                <a:cs typeface="+mj-cs"/>
              </a:rPr>
              <a:t>.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948656"/>
              </p:ext>
            </p:extLst>
          </p:nvPr>
        </p:nvGraphicFramePr>
        <p:xfrm>
          <a:off x="1691680" y="3068960"/>
          <a:ext cx="6408712" cy="1938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год</a:t>
                      </a:r>
                      <a:endParaRPr lang="en-US" sz="1100" dirty="0"/>
                    </a:p>
                    <a:p>
                      <a:pPr algn="ctr"/>
                      <a:r>
                        <a:rPr lang="ru-RU" sz="1100" dirty="0"/>
                        <a:t>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год </a:t>
                      </a:r>
                      <a:endParaRPr lang="en-US" sz="1100" dirty="0"/>
                    </a:p>
                    <a:p>
                      <a:pPr algn="ctr"/>
                      <a:r>
                        <a:rPr lang="ru-RU" sz="1100" dirty="0"/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</a:t>
                      </a:r>
                    </a:p>
                    <a:p>
                      <a:pPr algn="ctr"/>
                      <a:r>
                        <a:rPr lang="ru-RU" sz="1100" dirty="0"/>
                        <a:t>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39">
                <a:tc>
                  <a:txBody>
                    <a:bodyPr/>
                    <a:lstStyle/>
                    <a:p>
                      <a:r>
                        <a:rPr lang="ru-RU" sz="1200" dirty="0"/>
                        <a:t>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155304,5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154853,4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200">
                <a:tc>
                  <a:txBody>
                    <a:bodyPr/>
                    <a:lstStyle/>
                    <a:p>
                      <a:r>
                        <a:rPr lang="ru-RU" sz="1200" dirty="0"/>
                        <a:t>Кинематография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Другие вопросы в области</a:t>
                      </a:r>
                      <a:r>
                        <a:rPr lang="ru-RU" sz="1200" baseline="0" dirty="0"/>
                        <a:t> </a:t>
                      </a:r>
                    </a:p>
                    <a:p>
                      <a:r>
                        <a:rPr lang="ru-RU" sz="1200" baseline="0" dirty="0"/>
                        <a:t>культуры, кинематографии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1750,0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18441,8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1750,0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17993,9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97,6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639">
                <a:tc>
                  <a:txBody>
                    <a:bodyPr/>
                    <a:lstStyle/>
                    <a:p>
                      <a:r>
                        <a:rPr lang="ru-RU" sz="1100" dirty="0"/>
                        <a:t>Всего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175496,3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174597,3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0871" y="5373216"/>
            <a:ext cx="2615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cap="small" dirty="0">
                <a:latin typeface="+mj-lt"/>
              </a:rPr>
              <a:t>Расходы по разделу</a:t>
            </a:r>
          </a:p>
          <a:p>
            <a:r>
              <a:rPr lang="ru-RU" sz="1200" cap="small" dirty="0">
                <a:latin typeface="+mj-lt"/>
              </a:rPr>
              <a:t> «Средства массовой </a:t>
            </a:r>
          </a:p>
          <a:p>
            <a:r>
              <a:rPr lang="ru-RU" sz="1200" cap="small" dirty="0">
                <a:latin typeface="+mj-lt"/>
              </a:rPr>
              <a:t>информации»,</a:t>
            </a:r>
            <a:endParaRPr lang="en-US" sz="1200" cap="small" dirty="0">
              <a:latin typeface="+mj-lt"/>
            </a:endParaRPr>
          </a:p>
          <a:p>
            <a:r>
              <a:rPr lang="ru-RU" sz="1200" cap="small" dirty="0">
                <a:latin typeface="+mj-lt"/>
              </a:rPr>
              <a:t> тыс. руб</a:t>
            </a:r>
            <a:r>
              <a:rPr lang="ru-RU" sz="1200" b="1" cap="small" dirty="0">
                <a:solidFill>
                  <a:srgbClr val="575F6D"/>
                </a:solidFill>
                <a:latin typeface="+mj-lt"/>
              </a:rPr>
              <a:t>.</a:t>
            </a:r>
            <a:endParaRPr lang="ru-RU" sz="1200" dirty="0">
              <a:latin typeface="+mj-lt"/>
            </a:endParaRP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685003"/>
              </p:ext>
            </p:extLst>
          </p:nvPr>
        </p:nvGraphicFramePr>
        <p:xfrm>
          <a:off x="1691680" y="5229200"/>
          <a:ext cx="6408713" cy="133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5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год </a:t>
                      </a:r>
                      <a:endParaRPr lang="en-US" sz="1100" dirty="0"/>
                    </a:p>
                    <a:p>
                      <a:pPr algn="ctr"/>
                      <a:r>
                        <a:rPr lang="ru-RU" sz="1100" dirty="0"/>
                        <a:t>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год </a:t>
                      </a:r>
                      <a:endParaRPr lang="en-US" sz="1100" dirty="0"/>
                    </a:p>
                    <a:p>
                      <a:pPr algn="ctr"/>
                      <a:r>
                        <a:rPr lang="ru-RU" sz="1100" dirty="0"/>
                        <a:t>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</a:t>
                      </a:r>
                    </a:p>
                    <a:p>
                      <a:pPr algn="ctr"/>
                      <a:r>
                        <a:rPr lang="ru-RU" sz="1100" dirty="0"/>
                        <a:t> исполнения</a:t>
                      </a:r>
                      <a:endParaRPr lang="ru-RU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288">
                <a:tc>
                  <a:txBody>
                    <a:bodyPr/>
                    <a:lstStyle/>
                    <a:p>
                      <a:r>
                        <a:rPr lang="ru-RU" sz="1200" dirty="0"/>
                        <a:t>Периодическая печать и издательства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9099,3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9099,3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288">
                <a:tc>
                  <a:txBody>
                    <a:bodyPr/>
                    <a:lstStyle/>
                    <a:p>
                      <a:r>
                        <a:rPr lang="ru-RU" sz="1200" dirty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9099,3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9099,3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106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46355" y="931286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ea typeface="+mj-ea"/>
                <a:cs typeface="+mj-cs"/>
              </a:rPr>
              <a:t>Расходы по разделу</a:t>
            </a:r>
          </a:p>
          <a:p>
            <a:r>
              <a:rPr lang="ru-RU" sz="1200" dirty="0">
                <a:latin typeface="+mj-lt"/>
                <a:ea typeface="+mj-ea"/>
                <a:cs typeface="+mj-cs"/>
              </a:rPr>
              <a:t> «Социальная политика», </a:t>
            </a:r>
          </a:p>
          <a:p>
            <a:r>
              <a:rPr lang="ru-RU" sz="1200" dirty="0">
                <a:latin typeface="+mj-lt"/>
                <a:ea typeface="+mj-ea"/>
                <a:cs typeface="+mj-cs"/>
              </a:rPr>
              <a:t>тыс. руб.</a:t>
            </a:r>
            <a:endParaRPr lang="ru-RU" sz="1200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171198"/>
              </p:ext>
            </p:extLst>
          </p:nvPr>
        </p:nvGraphicFramePr>
        <p:xfrm>
          <a:off x="1907704" y="188641"/>
          <a:ext cx="6192688" cy="2520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35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 </a:t>
                      </a:r>
                    </a:p>
                    <a:p>
                      <a:pPr algn="ctr"/>
                      <a:r>
                        <a:rPr lang="ru-RU" sz="1100" dirty="0"/>
                        <a:t>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55">
                <a:tc>
                  <a:txBody>
                    <a:bodyPr/>
                    <a:lstStyle/>
                    <a:p>
                      <a:r>
                        <a:rPr lang="ru-RU" sz="1200" dirty="0"/>
                        <a:t>Пенсионное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3225,6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3225,6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771">
                <a:tc>
                  <a:txBody>
                    <a:bodyPr/>
                    <a:lstStyle/>
                    <a:p>
                      <a:r>
                        <a:rPr lang="ru-RU" sz="1200" dirty="0"/>
                        <a:t>Социальное</a:t>
                      </a:r>
                      <a:r>
                        <a:rPr lang="ru-RU" sz="1200" baseline="0" dirty="0"/>
                        <a:t> обеспечение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3336,0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2923,5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87,6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55">
                <a:tc>
                  <a:txBody>
                    <a:bodyPr/>
                    <a:lstStyle/>
                    <a:p>
                      <a:r>
                        <a:rPr lang="ru-RU" sz="1200" dirty="0"/>
                        <a:t>Охрана семьи и детства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131317,4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130493,7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294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</a:t>
                      </a:r>
                      <a:r>
                        <a:rPr lang="ru-RU" sz="1200" baseline="0" dirty="0"/>
                        <a:t> вопросы в области социальной политики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652,0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652,0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955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138531,0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137294,8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99,1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37624" y="2996952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+mj-lt"/>
              </a:rPr>
              <a:t>Расходы по разделу </a:t>
            </a:r>
          </a:p>
          <a:p>
            <a:pPr lvl="0"/>
            <a:r>
              <a:rPr lang="ru-RU" sz="1200" dirty="0">
                <a:latin typeface="+mj-lt"/>
              </a:rPr>
              <a:t>«Физическая культура</a:t>
            </a:r>
          </a:p>
          <a:p>
            <a:pPr lvl="0"/>
            <a:r>
              <a:rPr lang="ru-RU" sz="1200" dirty="0">
                <a:latin typeface="+mj-lt"/>
              </a:rPr>
              <a:t> и спорт», тыс.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546453"/>
              </p:ext>
            </p:extLst>
          </p:nvPr>
        </p:nvGraphicFramePr>
        <p:xfrm>
          <a:off x="1907704" y="2780928"/>
          <a:ext cx="6192687" cy="136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88">
                <a:tc>
                  <a:txBody>
                    <a:bodyPr/>
                    <a:lstStyle/>
                    <a:p>
                      <a:r>
                        <a:rPr lang="ru-RU" sz="1200" dirty="0"/>
                        <a:t>Физическая культура 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Массовый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188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379908"/>
              </p:ext>
            </p:extLst>
          </p:nvPr>
        </p:nvGraphicFramePr>
        <p:xfrm>
          <a:off x="1979712" y="4221088"/>
          <a:ext cx="6120679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28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год</a:t>
                      </a:r>
                    </a:p>
                    <a:p>
                      <a:pPr algn="ctr"/>
                      <a:r>
                        <a:rPr lang="ru-RU" sz="1100" dirty="0"/>
                        <a:t>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 исполнения</a:t>
                      </a:r>
                      <a:endParaRPr lang="ru-RU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430">
                <a:tc>
                  <a:txBody>
                    <a:bodyPr/>
                    <a:lstStyle/>
                    <a:p>
                      <a:r>
                        <a:rPr lang="ru-RU" sz="1200" dirty="0"/>
                        <a:t>Обслуживание государственного и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12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450">
                <a:tc>
                  <a:txBody>
                    <a:bodyPr/>
                    <a:lstStyle/>
                    <a:p>
                      <a:r>
                        <a:rPr lang="ru-RU" sz="1200" dirty="0"/>
                        <a:t>Межбюджетные трансферты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19957,7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19957,7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470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19957,7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19957,7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653136"/>
            <a:ext cx="455565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+mj-lt"/>
              </a:rPr>
              <a:t>Расходы по разделу </a:t>
            </a:r>
          </a:p>
          <a:p>
            <a:pPr lvl="0"/>
            <a:r>
              <a:rPr lang="ru-RU" sz="1200" dirty="0">
                <a:latin typeface="+mj-lt"/>
              </a:rPr>
              <a:t>«Обслуживание </a:t>
            </a:r>
          </a:p>
          <a:p>
            <a:pPr lvl="0"/>
            <a:r>
              <a:rPr lang="ru-RU" sz="1200" dirty="0">
                <a:latin typeface="+mj-lt"/>
              </a:rPr>
              <a:t>государственного</a:t>
            </a:r>
          </a:p>
          <a:p>
            <a:pPr lvl="0"/>
            <a:r>
              <a:rPr lang="ru-RU" sz="1200" dirty="0">
                <a:latin typeface="+mj-lt"/>
              </a:rPr>
              <a:t>муниципального долга»,</a:t>
            </a:r>
          </a:p>
          <a:p>
            <a:pPr lvl="0"/>
            <a:r>
              <a:rPr lang="ru-RU" sz="1200" dirty="0">
                <a:latin typeface="+mj-lt"/>
              </a:rPr>
              <a:t> тыс. руб</a:t>
            </a:r>
            <a:r>
              <a:rPr lang="ru-RU" sz="1400" dirty="0">
                <a:latin typeface="+mj-lt"/>
              </a:rPr>
              <a:t>.</a:t>
            </a:r>
          </a:p>
          <a:p>
            <a:pPr lvl="0"/>
            <a:r>
              <a:rPr lang="ru-RU" sz="1200" dirty="0">
                <a:latin typeface="+mj-lt"/>
              </a:rPr>
              <a:t>Расходы по разделу </a:t>
            </a:r>
          </a:p>
          <a:p>
            <a:pPr lvl="0"/>
            <a:r>
              <a:rPr lang="ru-RU" sz="1200" dirty="0">
                <a:latin typeface="+mj-lt"/>
              </a:rPr>
              <a:t>«Межбюджетные </a:t>
            </a:r>
          </a:p>
          <a:p>
            <a:pPr lvl="0"/>
            <a:r>
              <a:rPr lang="ru-RU" sz="1200" dirty="0">
                <a:latin typeface="+mj-lt"/>
              </a:rPr>
              <a:t>трансферты», тыс. руб.</a:t>
            </a:r>
          </a:p>
          <a:p>
            <a:pPr lvl="0"/>
            <a:endParaRPr lang="ru-RU" sz="1200" dirty="0">
              <a:latin typeface="+mj-lt"/>
            </a:endParaRPr>
          </a:p>
          <a:p>
            <a:pPr lvl="0"/>
            <a:endParaRPr lang="ru-RU" sz="1400" dirty="0">
              <a:latin typeface="+mj-lt"/>
            </a:endParaRPr>
          </a:p>
          <a:p>
            <a:pPr lvl="0"/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529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559552" cy="153089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Расходы  бюджета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по  видам  расходов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классификации  расходов,  тыс. руб.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375016"/>
              </p:ext>
            </p:extLst>
          </p:nvPr>
        </p:nvGraphicFramePr>
        <p:xfrm>
          <a:off x="107504" y="1556792"/>
          <a:ext cx="7992889" cy="5040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4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71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Вид расходов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2023 год</a:t>
                      </a:r>
                    </a:p>
                    <a:p>
                      <a:pPr algn="ctr"/>
                      <a:r>
                        <a:rPr lang="ru-RU" sz="1200" dirty="0"/>
                        <a:t>(план)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2023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dirty="0"/>
                        <a:t>год (факт)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исполнения</a:t>
                      </a:r>
                    </a:p>
                  </a:txBody>
                  <a:tcPr marL="86627" marR="866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9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Расходы на выплаты персоналу в целях обеспечения выполнения</a:t>
                      </a:r>
                      <a:r>
                        <a:rPr lang="ru-RU" sz="1200" baseline="0" dirty="0"/>
                        <a:t> функций государственными органами, казенными учреждениями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92080,99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91163,09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99,0</a:t>
                      </a:r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Закупка товаров, работ и услуг для государственных нужд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12918,29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11751,16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90,9</a:t>
                      </a:r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9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Социальное обеспечение</a:t>
                      </a:r>
                      <a:r>
                        <a:rPr lang="ru-RU" sz="1200" baseline="0" dirty="0"/>
                        <a:t> и иные выплаты населению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79139,17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78498,59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99,2</a:t>
                      </a:r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7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Капитальные вложения в объекты недвижимого имущества государственной собственности 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450349,69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435803,42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96,8</a:t>
                      </a:r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7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Межбюджетные трансферты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248723,06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248723,06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Предоставление субсидий бюджетным, автономным</a:t>
                      </a:r>
                      <a:r>
                        <a:rPr lang="ru-RU" sz="1200" baseline="0" dirty="0"/>
                        <a:t> учреждениям и иным некоммерческим организациям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518401,53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515505,42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99,4</a:t>
                      </a:r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Обслуживание государственного</a:t>
                      </a:r>
                      <a:r>
                        <a:rPr lang="ru-RU" sz="1200" baseline="0" dirty="0"/>
                        <a:t> и муниципального долга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1,31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1,31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Иные бюджетные ассигнования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23091,83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527,71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2,3</a:t>
                      </a:r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Итого</a:t>
                      </a:r>
                      <a:endParaRPr lang="ru-RU" sz="1200" b="1" dirty="0"/>
                    </a:p>
                  </a:txBody>
                  <a:tcPr marL="86627" marR="866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1424705,87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1381973,76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97,0</a:t>
                      </a:r>
                    </a:p>
                  </a:txBody>
                  <a:tcPr marL="86627" marR="866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65371" cy="504056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4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96752"/>
            <a:ext cx="7408333" cy="3450696"/>
          </a:xfrm>
        </p:spPr>
        <p:txBody>
          <a:bodyPr/>
          <a:lstStyle/>
          <a:p>
            <a:r>
              <a:rPr lang="ru-RU" sz="1800" dirty="0"/>
              <a:t>Территория составляет 521,4 кв. км.</a:t>
            </a:r>
          </a:p>
          <a:p>
            <a:r>
              <a:rPr lang="ru-RU" sz="1800" dirty="0"/>
              <a:t>В состав Шовгеновского района входят 6 поселений</a:t>
            </a:r>
          </a:p>
          <a:p>
            <a:r>
              <a:rPr lang="ru-RU" sz="1800" dirty="0"/>
              <a:t>Население –16262 чел.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Picture 2" descr="E:\Downloads\Шовгеновский_район_(Shovgenovsky_district).png">
            <a:extLst>
              <a:ext uri="{FF2B5EF4-FFF2-40B4-BE49-F238E27FC236}">
                <a16:creationId xmlns:a16="http://schemas.microsoft.com/office/drawing/2014/main" id="{8110F849-86ED-4D6F-828E-B8BF64F13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6640832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800"/>
            <a:ext cx="1645171" cy="11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32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300664" cy="129614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 бюджета  муниципального образования «Шовгеновский район» за 2023 год по разделам  и  подразделам  классификации расходов  бюджетов  Российской  Федерации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71751"/>
              </p:ext>
            </p:extLst>
          </p:nvPr>
        </p:nvGraphicFramePr>
        <p:xfrm>
          <a:off x="457200" y="1609725"/>
          <a:ext cx="749917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Уточненный</a:t>
                      </a:r>
                      <a:r>
                        <a:rPr lang="ru-RU" sz="1400" baseline="0" dirty="0"/>
                        <a:t> бюджет</a:t>
                      </a:r>
                    </a:p>
                    <a:p>
                      <a:r>
                        <a:rPr lang="ru-RU" sz="1400" baseline="0" dirty="0"/>
                        <a:t>(</a:t>
                      </a:r>
                      <a:r>
                        <a:rPr lang="ru-RU" sz="1400" baseline="0" dirty="0" err="1"/>
                        <a:t>тыс.руб</a:t>
                      </a:r>
                      <a:r>
                        <a:rPr lang="ru-RU" sz="1400" baseline="0" dirty="0"/>
                        <a:t>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Фактическое исполнение (</a:t>
                      </a:r>
                      <a:r>
                        <a:rPr lang="ru-RU" sz="1400" dirty="0" err="1"/>
                        <a:t>тыс.руб</a:t>
                      </a:r>
                      <a:r>
                        <a:rPr lang="ru-RU" sz="140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Процент исполнения к уточненному плану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84354,1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61197,6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72,5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Функционирование</a:t>
                      </a:r>
                      <a:r>
                        <a:rPr lang="ru-RU" sz="1200" baseline="0" dirty="0"/>
                        <a:t> высшего должностного лица субъекта РФ и муниципального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2537,5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2537,5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Функционирование</a:t>
                      </a:r>
                      <a:r>
                        <a:rPr lang="ru-RU" sz="1200" baseline="0" dirty="0"/>
                        <a:t> законодательных(представительных)органов государственной власти и представительных органов муниципальных образований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4258,7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4219,8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302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280734"/>
              </p:ext>
            </p:extLst>
          </p:nvPr>
        </p:nvGraphicFramePr>
        <p:xfrm>
          <a:off x="250825" y="115888"/>
          <a:ext cx="7445376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8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Функционирование</a:t>
                      </a:r>
                      <a:r>
                        <a:rPr lang="ru-RU" sz="1200" baseline="0" dirty="0"/>
                        <a:t> Правительства РФ, высших исполнительных органов государственной власти субъектов </a:t>
                      </a:r>
                      <a:r>
                        <a:rPr lang="ru-RU" sz="1200" baseline="0" dirty="0" err="1"/>
                        <a:t>РФ,местных</a:t>
                      </a:r>
                      <a:r>
                        <a:rPr lang="ru-RU" sz="1200" baseline="0" dirty="0"/>
                        <a:t>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38385,3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37914,2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12502,1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12475,8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общегосударственные</a:t>
                      </a:r>
                      <a:r>
                        <a:rPr lang="ru-RU" sz="1200" baseline="0" dirty="0"/>
                        <a:t>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26670,5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4050,3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Национальная безопасность и правоохранительная</a:t>
                      </a:r>
                      <a:r>
                        <a:rPr lang="ru-RU" sz="1200" b="1" baseline="0" dirty="0"/>
                        <a:t> деятельность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2595,5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2447,8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94,3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854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63863"/>
              </p:ext>
            </p:extLst>
          </p:nvPr>
        </p:nvGraphicFramePr>
        <p:xfrm>
          <a:off x="107505" y="188640"/>
          <a:ext cx="7992888" cy="600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92121">
                <a:tc>
                  <a:txBody>
                    <a:bodyPr/>
                    <a:lstStyle/>
                    <a:p>
                      <a:r>
                        <a:rPr lang="ru-RU" sz="1200" dirty="0"/>
                        <a:t>Защита населения и территории от чрезвычайных ситуаций природного и</a:t>
                      </a:r>
                      <a:r>
                        <a:rPr lang="ru-RU" sz="1200" baseline="0" dirty="0"/>
                        <a:t> техногенного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2595,5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2447,8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32">
                <a:tc>
                  <a:txBody>
                    <a:bodyPr/>
                    <a:lstStyle/>
                    <a:p>
                      <a:r>
                        <a:rPr lang="ru-RU" sz="1200" b="1" dirty="0"/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276931,1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276190,0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dirty="0"/>
                        <a:t>Сельское хозяйство и рыболовство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819,6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1200" dirty="0"/>
                        <a:t>Дорожное хозяйство (дорожные фонды)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276111,5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276111,5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00">
                <a:tc>
                  <a:txBody>
                    <a:bodyPr/>
                    <a:lstStyle/>
                    <a:p>
                      <a:r>
                        <a:rPr lang="ru-RU" sz="1200" b="1" dirty="0"/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90830,5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77047,5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84,8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176">
                <a:tc>
                  <a:txBody>
                    <a:bodyPr/>
                    <a:lstStyle/>
                    <a:p>
                      <a:r>
                        <a:rPr lang="ru-RU" sz="1200" dirty="0"/>
                        <a:t>Жилищное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44877,5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31516,0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176">
                <a:tc>
                  <a:txBody>
                    <a:bodyPr/>
                    <a:lstStyle/>
                    <a:p>
                      <a:r>
                        <a:rPr lang="ru-RU" sz="1200" dirty="0"/>
                        <a:t>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35343,2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34921,7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176">
                <a:tc>
                  <a:txBody>
                    <a:bodyPr/>
                    <a:lstStyle/>
                    <a:p>
                      <a:r>
                        <a:rPr lang="ru-RU" sz="1200" dirty="0"/>
                        <a:t>Благоустройство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10609,8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10609,8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169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390020"/>
              </p:ext>
            </p:extLst>
          </p:nvPr>
        </p:nvGraphicFramePr>
        <p:xfrm>
          <a:off x="251520" y="188639"/>
          <a:ext cx="7776864" cy="618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346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626739,0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623970,6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99,6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274557,1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273847,9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Общее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299350,6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297483,0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Дополнительное образование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32001,3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31969,8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Молодежная политика и оздоровление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1568,1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1568,1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</a:t>
                      </a:r>
                      <a:r>
                        <a:rPr lang="ru-RU" sz="1200" baseline="0" dirty="0"/>
                        <a:t> вопросы в области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19261,8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19101,6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b="1" dirty="0"/>
                        <a:t>Культура,</a:t>
                      </a:r>
                    </a:p>
                    <a:p>
                      <a:r>
                        <a:rPr lang="ru-RU" sz="1200" b="1" dirty="0"/>
                        <a:t>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175496,3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174597,2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99,5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155304,5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154853,4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Кинематография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1750,0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1750,0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вопросы в области культуры, кинематографии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18441,8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17993,9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05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75244"/>
              </p:ext>
            </p:extLst>
          </p:nvPr>
        </p:nvGraphicFramePr>
        <p:xfrm>
          <a:off x="179514" y="116630"/>
          <a:ext cx="7848870" cy="606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8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691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138531,0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137294,8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99,1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Пенсионное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3225,6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3225,6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Социальное обеспечение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3336,0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2923,5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Охрана семьи и</a:t>
                      </a:r>
                      <a:r>
                        <a:rPr lang="ru-RU" sz="1200" baseline="0" dirty="0"/>
                        <a:t> детства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131317,4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130493,7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вопросы в области социальной политики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652,0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652,0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b="1" dirty="0"/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Физическая 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Массовый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b="1" dirty="0"/>
                        <a:t>Средства массовой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9099,3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9099,3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015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451342"/>
              </p:ext>
            </p:extLst>
          </p:nvPr>
        </p:nvGraphicFramePr>
        <p:xfrm>
          <a:off x="179512" y="260651"/>
          <a:ext cx="7776864" cy="4103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7101">
                <a:tc>
                  <a:txBody>
                    <a:bodyPr/>
                    <a:lstStyle/>
                    <a:p>
                      <a:r>
                        <a:rPr lang="ru-RU" sz="1200" dirty="0"/>
                        <a:t>Телевидение</a:t>
                      </a:r>
                      <a:r>
                        <a:rPr lang="ru-RU" sz="1200" baseline="0" dirty="0"/>
                        <a:t> и радиовещание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101">
                <a:tc>
                  <a:txBody>
                    <a:bodyPr/>
                    <a:lstStyle/>
                    <a:p>
                      <a:r>
                        <a:rPr lang="ru-RU" sz="1200" dirty="0"/>
                        <a:t>Периодическая печать и издательства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9099,3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9099,3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101">
                <a:tc>
                  <a:txBody>
                    <a:bodyPr/>
                    <a:lstStyle/>
                    <a:p>
                      <a:r>
                        <a:rPr lang="ru-RU" sz="1200" b="1" dirty="0"/>
                        <a:t>Обслуживание государственного и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Обслуживание государственного и муниципального долга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101">
                <a:tc>
                  <a:txBody>
                    <a:bodyPr/>
                    <a:lstStyle/>
                    <a:p>
                      <a:r>
                        <a:rPr lang="ru-RU" sz="1200" dirty="0"/>
                        <a:t>Межбюджетные трансферты общего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19957,7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19957,7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101">
                <a:tc>
                  <a:txBody>
                    <a:bodyPr/>
                    <a:lstStyle/>
                    <a:p>
                      <a:r>
                        <a:rPr lang="ru-RU" sz="1200" b="1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1424705,8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1381973,7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97,0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376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9289032" cy="102636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Расходы  бюджета  МО 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на реализацию  муниципальных  программ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МО 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535116"/>
              </p:ext>
            </p:extLst>
          </p:nvPr>
        </p:nvGraphicFramePr>
        <p:xfrm>
          <a:off x="179511" y="1340769"/>
          <a:ext cx="7920882" cy="458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4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Наименование программы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2023</a:t>
                      </a:r>
                      <a:r>
                        <a:rPr lang="ru-RU" sz="1000" baseline="0" dirty="0"/>
                        <a:t> </a:t>
                      </a:r>
                      <a:r>
                        <a:rPr lang="ru-RU" sz="1000" dirty="0"/>
                        <a:t>год</a:t>
                      </a:r>
                      <a:r>
                        <a:rPr lang="ru-RU" sz="1000" baseline="0" dirty="0"/>
                        <a:t> </a:t>
                      </a:r>
                      <a:r>
                        <a:rPr lang="ru-RU" sz="1000" dirty="0"/>
                        <a:t>(план)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2023</a:t>
                      </a:r>
                      <a:r>
                        <a:rPr lang="ru-RU" sz="1000" baseline="0" dirty="0"/>
                        <a:t> год (факт)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% исп.</a:t>
                      </a:r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99">
                <a:tc>
                  <a:txBody>
                    <a:bodyPr/>
                    <a:lstStyle/>
                    <a:p>
                      <a:r>
                        <a:rPr lang="ru-RU" sz="1050" dirty="0"/>
                        <a:t>МП МО «Шовгеновский район» «Развитие образования»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460153,0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457330,9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99,4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99">
                <a:tc>
                  <a:txBody>
                    <a:bodyPr/>
                    <a:lstStyle/>
                    <a:p>
                      <a:r>
                        <a:rPr lang="ru-RU" sz="1050" dirty="0"/>
                        <a:t>МП МО «Шовгеновский район» «Развитие культуры и искусства» на 2014-2026 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149286,5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148380,5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99,4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31">
                <a:tc>
                  <a:txBody>
                    <a:bodyPr/>
                    <a:lstStyle/>
                    <a:p>
                      <a:r>
                        <a:rPr lang="ru-RU" sz="1050" dirty="0"/>
                        <a:t>МП МО «Шовгеновский район» «Энергосбережение и повышение энергетической эффективности» на 2022-2024 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5269,4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5269,4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99">
                <a:tc>
                  <a:txBody>
                    <a:bodyPr/>
                    <a:lstStyle/>
                    <a:p>
                      <a:r>
                        <a:rPr lang="ru-RU" sz="1050" dirty="0"/>
                        <a:t>МП МО «Шовгеновский район» «Переселение</a:t>
                      </a:r>
                      <a:r>
                        <a:rPr lang="ru-RU" sz="1050" baseline="0" dirty="0"/>
                        <a:t> граждан из аварийного жилищного фонда» на 2023-2025 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 47284,5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33510,5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70,9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964">
                <a:tc>
                  <a:txBody>
                    <a:bodyPr/>
                    <a:lstStyle/>
                    <a:p>
                      <a:r>
                        <a:rPr lang="ru-RU" sz="1050" dirty="0"/>
                        <a:t>МП МО «Шовгеновский район» «Развитие физической культуры и спорта» на 2014-2025 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324">
                <a:tc>
                  <a:txBody>
                    <a:bodyPr/>
                    <a:lstStyle/>
                    <a:p>
                      <a:r>
                        <a:rPr lang="ru-RU" sz="1050" dirty="0"/>
                        <a:t>МП МО «Шовгеновский район» «Формирование современной городской среды</a:t>
                      </a:r>
                      <a:r>
                        <a:rPr lang="ru-RU" sz="1050" baseline="0" dirty="0"/>
                        <a:t>» на 2018-2024гг.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4040,4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4040,4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6571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«Противодействие злоупотреблению наркотикам и их незаконному обороту» на 2022-2026гг.</a:t>
                      </a:r>
                    </a:p>
                    <a:p>
                      <a:endParaRPr kumimoji="0" lang="ru-RU" sz="1050" i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Franklin Gothic Medium" pitchFamily="34" charset="0"/>
                      </a:endParaRPr>
                    </a:p>
                    <a:p>
                      <a:endParaRPr lang="ru-RU" sz="105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6571">
                <a:tc>
                  <a:txBody>
                    <a:bodyPr/>
                    <a:lstStyle/>
                    <a:p>
                      <a:r>
                        <a:rPr kumimoji="0" lang="ru-RU" sz="1050" i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Franklin Gothic Medium" pitchFamily="34" charset="0"/>
                        </a:rPr>
                        <a:t>МП МО 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</a:t>
                      </a:r>
                      <a:r>
                        <a:rPr kumimoji="0" lang="ru-RU" sz="1050" i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Franklin Gothic Medium" pitchFamily="34" charset="0"/>
                        </a:rPr>
                        <a:t> «Противодействие терроризму и экстремистской деятельности» на 2022-2026гг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152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091856"/>
              </p:ext>
            </p:extLst>
          </p:nvPr>
        </p:nvGraphicFramePr>
        <p:xfrm>
          <a:off x="14486" y="260648"/>
          <a:ext cx="8064896" cy="3956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9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205">
                <a:tc>
                  <a:txBody>
                    <a:bodyPr/>
                    <a:lstStyle/>
                    <a:p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МП МО «Шовгеновский район» «Комплексное развитие сельских территорий»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</a:rPr>
                        <a:t>497901,7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</a:rPr>
                        <a:t>497738,5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</a:rPr>
                        <a:t>100,0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183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район» «Социальная поддержка населения» на 2014-2026гг.</a:t>
                      </a:r>
                      <a:endParaRPr lang="ru-RU" sz="1050" i="1" dirty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3410,6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3410,6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227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«Обеспечение жильем молодых семей» на 2020-2025гг.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9963,6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9963,6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205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«Поддержка и развитие средств массовой информации» на 2014-2026гг.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9099,3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9099,3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07">
                <a:tc>
                  <a:txBody>
                    <a:bodyPr/>
                    <a:lstStyle/>
                    <a:p>
                      <a:r>
                        <a:rPr lang="ru-RU" sz="1050" i="0" dirty="0">
                          <a:latin typeface="+mn-lt"/>
                        </a:rPr>
                        <a:t>МП</a:t>
                      </a:r>
                      <a:r>
                        <a:rPr lang="ru-RU" sz="1050" i="0" baseline="0" dirty="0">
                          <a:latin typeface="+mn-lt"/>
                        </a:rPr>
                        <a:t> МО</a:t>
                      </a:r>
                      <a:r>
                        <a:rPr lang="ru-RU" sz="1050" i="0" dirty="0">
                          <a:latin typeface="+mn-lt"/>
                        </a:rPr>
                        <a:t> 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lang="ru-RU" sz="1050" i="0" dirty="0">
                          <a:latin typeface="+mn-lt"/>
                        </a:rPr>
                        <a:t> район» «Обеспечение безопасности дорожного движения» на 2022-2026гг.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99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«Профилактика правонарушений и преступлений среди несовершеннолетних муниципального образования «Шовгеновский район» на 2016-2026гг «Вместе-ради детей»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81,0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81,0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16">
                <a:tc>
                  <a:txBody>
                    <a:bodyPr/>
                    <a:lstStyle/>
                    <a:p>
                      <a:r>
                        <a:rPr lang="ru-RU" sz="1050" i="0" dirty="0">
                          <a:latin typeface="+mn-lt"/>
                        </a:rPr>
                        <a:t>МП МО 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lang="ru-RU" sz="1050" i="0" dirty="0">
                          <a:latin typeface="+mn-lt"/>
                        </a:rPr>
                        <a:t> район» «Противодействие</a:t>
                      </a:r>
                      <a:r>
                        <a:rPr lang="ru-RU" sz="1050" i="0" baseline="0" dirty="0">
                          <a:latin typeface="+mn-lt"/>
                        </a:rPr>
                        <a:t> коррупции» на 2022-2026гг.</a:t>
                      </a:r>
                      <a:endParaRPr lang="ru-RU" sz="105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807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«Профилактика правонарушений» на 2022-2026гг.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006">
                <a:tc>
                  <a:txBody>
                    <a:bodyPr/>
                    <a:lstStyle/>
                    <a:p>
                      <a:r>
                        <a:rPr lang="ru-RU" sz="1050" b="1" i="1" dirty="0">
                          <a:latin typeface="Franklin Gothic Medium" pitchFamily="34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/>
                        <a:t>1186736,0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/>
                        <a:t>1169070,7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/>
                        <a:t>98,5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597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007" y="260648"/>
            <a:ext cx="7777377" cy="133387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район»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«Развитие культуры и искусства», тыс. руб.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539552" y="1988840"/>
            <a:ext cx="8136904" cy="1271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>
                <a:latin typeface="Century Gothic" pitchFamily="34" charset="0"/>
              </a:rPr>
              <a:t>Срок реализации: 2014-2026 гг.</a:t>
            </a:r>
          </a:p>
          <a:p>
            <a:r>
              <a:rPr lang="ru-RU" sz="1800" dirty="0">
                <a:latin typeface="Monotype Corsiva" pitchFamily="66" charset="0"/>
              </a:rPr>
              <a:t>Цель: Сохранение и развитие культуры и искусства муниципального образования «Шовгеновский район»  </a:t>
            </a:r>
          </a:p>
          <a:p>
            <a:pPr indent="0">
              <a:buNone/>
            </a:pP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943841"/>
              </p:ext>
            </p:extLst>
          </p:nvPr>
        </p:nvGraphicFramePr>
        <p:xfrm>
          <a:off x="1835696" y="3485728"/>
          <a:ext cx="6034130" cy="73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058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Объём</a:t>
                      </a:r>
                      <a:r>
                        <a:rPr lang="ru-RU" sz="1200" baseline="0" dirty="0"/>
                        <a:t>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</a:t>
                      </a:r>
                      <a:r>
                        <a:rPr lang="en-US" sz="1200" dirty="0"/>
                        <a:t>3</a:t>
                      </a:r>
                      <a:r>
                        <a:rPr lang="ru-RU" sz="1200" dirty="0"/>
                        <a:t> 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</a:t>
                      </a:r>
                      <a:r>
                        <a:rPr lang="en-US" sz="1200" dirty="0"/>
                        <a:t>3</a:t>
                      </a:r>
                      <a:r>
                        <a:rPr lang="ru-RU" sz="1200" dirty="0"/>
                        <a:t> 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5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149286,5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148380,5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302973"/>
              </p:ext>
            </p:extLst>
          </p:nvPr>
        </p:nvGraphicFramePr>
        <p:xfrm>
          <a:off x="611559" y="4941168"/>
          <a:ext cx="7272809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9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Целевые 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</a:t>
                      </a:r>
                      <a:r>
                        <a:rPr lang="en-US" sz="1200" dirty="0"/>
                        <a:t>3</a:t>
                      </a:r>
                      <a:r>
                        <a:rPr lang="ru-RU" sz="1200" dirty="0"/>
                        <a:t> 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</a:t>
                      </a:r>
                      <a:r>
                        <a:rPr lang="en-US" sz="1200" dirty="0"/>
                        <a:t>3</a:t>
                      </a:r>
                      <a:r>
                        <a:rPr lang="ru-RU" sz="1200" dirty="0"/>
                        <a:t> 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посетителей</a:t>
                      </a:r>
                      <a:r>
                        <a:rPr lang="ru-RU" sz="1200" baseline="0" dirty="0"/>
                        <a:t> мероприятий 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202531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посетителей библиотек 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101222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102938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посетителей музея (</a:t>
                      </a:r>
                      <a:r>
                        <a:rPr lang="ru-RU" sz="1200" baseline="0" dirty="0"/>
                        <a:t>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7" y="2852936"/>
            <a:ext cx="1656697" cy="16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61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32340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Сведения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реализации  общественно-значимых  проектов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 муниципального  образования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район»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57389"/>
              </p:ext>
            </p:extLst>
          </p:nvPr>
        </p:nvGraphicFramePr>
        <p:xfrm>
          <a:off x="251521" y="1412776"/>
          <a:ext cx="7848870" cy="521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3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62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Наименование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Место</a:t>
                      </a:r>
                      <a:r>
                        <a:rPr lang="ru-RU" sz="1100" baseline="0" dirty="0"/>
                        <a:t> реализации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</a:t>
                      </a:r>
                      <a:r>
                        <a:rPr lang="ru-RU" sz="1100" baseline="0" dirty="0"/>
                        <a:t> год</a:t>
                      </a:r>
                      <a:r>
                        <a:rPr lang="ru-RU" sz="1100" dirty="0"/>
                        <a:t> (факт)</a:t>
                      </a:r>
                    </a:p>
                    <a:p>
                      <a:pPr algn="ctr"/>
                      <a:r>
                        <a:rPr lang="ru-RU" sz="1100" dirty="0" err="1"/>
                        <a:t>тыс.руб</a:t>
                      </a:r>
                      <a:r>
                        <a:rPr lang="ru-RU" sz="11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Срок реализации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576">
                <a:tc>
                  <a:txBody>
                    <a:bodyPr/>
                    <a:lstStyle/>
                    <a:p>
                      <a:r>
                        <a:rPr lang="ru-RU" sz="1200" dirty="0"/>
                        <a:t>Реконструкция</a:t>
                      </a:r>
                      <a:r>
                        <a:rPr lang="ru-RU" sz="1200" baseline="0" dirty="0"/>
                        <a:t> автомобильной дороги- 3,98 км.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х. Свободный труд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92201,2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2023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Улучшение качества транспортной инфраструктуры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х.Свободный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труд Шовгеновского района до СТФ ООО «Премиум», Республика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Адыгея,Шовгеновский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район, обеспечение безопасного дорожного движения.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358">
                <a:tc>
                  <a:txBody>
                    <a:bodyPr/>
                    <a:lstStyle/>
                    <a:p>
                      <a:r>
                        <a:rPr lang="ru-RU" sz="1200" dirty="0"/>
                        <a:t>Реконструкция</a:t>
                      </a:r>
                      <a:r>
                        <a:rPr lang="ru-RU" sz="1200" baseline="0" dirty="0"/>
                        <a:t> подъездной </a:t>
                      </a:r>
                      <a:r>
                        <a:rPr lang="ru-RU" sz="1200" dirty="0"/>
                        <a:t>автомобильной дороги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а. </a:t>
                      </a:r>
                      <a:r>
                        <a:rPr lang="ru-RU" sz="1200" dirty="0" err="1"/>
                        <a:t>Хакуринохабль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56248,2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2023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Улучшение качества транспортной инфраструктуры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а.Хакуринохабль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к ДОУ №1 «Насып» Шовгеновского района Республики Адыгея, уменьшение детского травматизма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89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b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МО «Шовгеновский район» за 2023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828569"/>
              </p:ext>
            </p:extLst>
          </p:nvPr>
        </p:nvGraphicFramePr>
        <p:xfrm>
          <a:off x="251520" y="1484781"/>
          <a:ext cx="7776864" cy="4565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3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Показатели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2023</a:t>
                      </a:r>
                      <a:r>
                        <a:rPr lang="ru-RU" sz="1200" baseline="0" dirty="0"/>
                        <a:t> год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baseline="0" dirty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2023</a:t>
                      </a:r>
                      <a:r>
                        <a:rPr lang="ru-RU" sz="1200" baseline="0" dirty="0"/>
                        <a:t> год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baseline="0" dirty="0"/>
                        <a:t> (факт</a:t>
                      </a:r>
                      <a:r>
                        <a:rPr lang="ru-RU" sz="12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/>
                        <a:t>% исполнения прогноза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Объем отгруженных</a:t>
                      </a:r>
                      <a:r>
                        <a:rPr lang="ru-RU" sz="1200" baseline="0" dirty="0"/>
                        <a:t> товаров собственного производства, выполненных работ и услуг собственными силами по полному кругу, млн. руб.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160,4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263,5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164,3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381">
                <a:tc>
                  <a:txBody>
                    <a:bodyPr/>
                    <a:lstStyle/>
                    <a:p>
                      <a:r>
                        <a:rPr lang="ru-RU" sz="1200" dirty="0"/>
                        <a:t>Объем валовой продукции сельского хозяйства во</a:t>
                      </a:r>
                      <a:r>
                        <a:rPr lang="ru-RU" sz="1200" baseline="0" dirty="0"/>
                        <a:t> всех категориях,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4353,8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3969,8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205">
                <a:tc>
                  <a:txBody>
                    <a:bodyPr/>
                    <a:lstStyle/>
                    <a:p>
                      <a:r>
                        <a:rPr lang="ru-RU" sz="1200" dirty="0"/>
                        <a:t>Объем инвестиций в основной капитал,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515,0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798,3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242">
                <a:tc>
                  <a:txBody>
                    <a:bodyPr/>
                    <a:lstStyle/>
                    <a:p>
                      <a:r>
                        <a:rPr lang="ru-RU" sz="1200" dirty="0"/>
                        <a:t>Оборот розничной торговли,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641,25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701,0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242">
                <a:tc>
                  <a:txBody>
                    <a:bodyPr/>
                    <a:lstStyle/>
                    <a:p>
                      <a:r>
                        <a:rPr lang="ru-RU" sz="1200" dirty="0"/>
                        <a:t>Оборот общественного</a:t>
                      </a:r>
                      <a:r>
                        <a:rPr lang="ru-RU" sz="1200" baseline="0" dirty="0"/>
                        <a:t> питания, млн. руб.</a:t>
                      </a:r>
                    </a:p>
                    <a:p>
                      <a:endParaRPr lang="ru-RU" sz="1200" baseline="0" dirty="0"/>
                    </a:p>
                    <a:p>
                      <a:r>
                        <a:rPr lang="ru-RU" sz="1200" baseline="0" dirty="0"/>
                        <a:t>Объем платных услуг, млн. руб.</a:t>
                      </a:r>
                    </a:p>
                    <a:p>
                      <a:endParaRPr lang="ru-RU" sz="1200" baseline="0" dirty="0"/>
                    </a:p>
                    <a:p>
                      <a:r>
                        <a:rPr lang="ru-RU" sz="1200" baseline="0" dirty="0"/>
                        <a:t>Среднемесячная номинальная заработная плата, руб.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11,44</a:t>
                      </a:r>
                    </a:p>
                    <a:p>
                      <a:pPr algn="ctr"/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76,46</a:t>
                      </a:r>
                    </a:p>
                    <a:p>
                      <a:pPr algn="ctr"/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31257,9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13,3</a:t>
                      </a:r>
                    </a:p>
                    <a:p>
                      <a:pPr algn="ctr"/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90,6</a:t>
                      </a:r>
                    </a:p>
                    <a:p>
                      <a:pPr algn="ctr"/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35935,9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111,4</a:t>
                      </a:r>
                    </a:p>
                    <a:p>
                      <a:pPr algn="ctr"/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118,5</a:t>
                      </a:r>
                    </a:p>
                    <a:p>
                      <a:pPr algn="ctr"/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114,9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695">
                <a:tc>
                  <a:txBody>
                    <a:bodyPr/>
                    <a:lstStyle/>
                    <a:p>
                      <a:r>
                        <a:rPr lang="ru-RU" sz="1200" dirty="0"/>
                        <a:t>Уровень регистрируемой безработицы,%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803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00664" cy="14401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Сведения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реализации общественно-значимых               проектов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муниципального образования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район»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481738"/>
              </p:ext>
            </p:extLst>
          </p:nvPr>
        </p:nvGraphicFramePr>
        <p:xfrm>
          <a:off x="539551" y="1700809"/>
          <a:ext cx="7488831" cy="492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9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5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Наименование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Место</a:t>
                      </a:r>
                      <a:r>
                        <a:rPr lang="ru-RU" sz="1100" baseline="0" dirty="0"/>
                        <a:t> реализации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</a:t>
                      </a:r>
                      <a:r>
                        <a:rPr lang="ru-RU" sz="1100" baseline="0" dirty="0"/>
                        <a:t> год</a:t>
                      </a:r>
                      <a:r>
                        <a:rPr lang="ru-RU" sz="1100" dirty="0"/>
                        <a:t> (факт)</a:t>
                      </a:r>
                    </a:p>
                    <a:p>
                      <a:pPr algn="ctr"/>
                      <a:r>
                        <a:rPr lang="ru-RU" sz="1100" dirty="0" err="1"/>
                        <a:t>тыс.руб</a:t>
                      </a:r>
                      <a:r>
                        <a:rPr lang="ru-RU" sz="11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Срок реализации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291">
                <a:tc>
                  <a:txBody>
                    <a:bodyPr/>
                    <a:lstStyle/>
                    <a:p>
                      <a:r>
                        <a:rPr lang="ru-RU" sz="1200" dirty="0"/>
                        <a:t>Реконструкция</a:t>
                      </a:r>
                      <a:r>
                        <a:rPr lang="ru-RU" sz="1200" baseline="0" dirty="0"/>
                        <a:t> подъездной </a:t>
                      </a:r>
                      <a:r>
                        <a:rPr lang="ru-RU" sz="1200" dirty="0"/>
                        <a:t>автомобильной дороги -1,4 км.</a:t>
                      </a:r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Благоустройство дворовых и общественных территорий МКЖД</a:t>
                      </a:r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а. </a:t>
                      </a:r>
                      <a:r>
                        <a:rPr lang="ru-RU" sz="1200" dirty="0" err="1"/>
                        <a:t>Хакуринохабль</a:t>
                      </a:r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а. </a:t>
                      </a:r>
                      <a:r>
                        <a:rPr lang="ru-RU" sz="1200" dirty="0" err="1"/>
                        <a:t>Хакуринохабль</a:t>
                      </a:r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95941,3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4488,9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2023 год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2023 год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Улучшение качества транспортной инфраструктуры а.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Хакуринохабль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по     ул. Гагарина Шовгеновского района Республики Адыгея,  (подъезд к строящемуся СББЖ «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Шовгеновская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Благоустройство дворовых и общественных территорий МКЖД по ул. </a:t>
                      </a:r>
                      <a:r>
                        <a:rPr lang="ru-RU" sz="1200" dirty="0" err="1"/>
                        <a:t>Шовгенова</a:t>
                      </a:r>
                      <a:r>
                        <a:rPr lang="ru-RU" sz="1200" dirty="0"/>
                        <a:t>, Тургенева</a:t>
                      </a:r>
                      <a:r>
                        <a:rPr lang="ru-RU" sz="1200" baseline="0" dirty="0"/>
                        <a:t>                  а. </a:t>
                      </a:r>
                      <a:r>
                        <a:rPr lang="ru-RU" sz="1200" baseline="0" dirty="0" err="1"/>
                        <a:t>Хакуринохабль</a:t>
                      </a:r>
                      <a:r>
                        <a:rPr lang="ru-RU" sz="1200" baseline="0" dirty="0"/>
                        <a:t> Шовгеновского района.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967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28656" cy="122413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Сведения расходах бюджета муниципального образования «Шовгеновский район» по целевым  группам в сфере образования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2023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947018"/>
              </p:ext>
            </p:extLst>
          </p:nvPr>
        </p:nvGraphicFramePr>
        <p:xfrm>
          <a:off x="457200" y="1609725"/>
          <a:ext cx="72390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Направление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Численность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Объем расходов за 2023 год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факт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Дошкольное образование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</a:t>
                      </a:r>
                      <a:r>
                        <a:rPr lang="ru-RU" sz="1200" baseline="0" dirty="0"/>
                        <a:t> детей, посещающих детские дошкольные учреждения(чел.)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274557,1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273847,9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Общее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образование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учащихся общеобразовательных школ(чел)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299350,6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297483,0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Дополнительное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учащихся Центра дополнительного образования и детско-юношеской спортивной школы(чел)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32001,3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31969,8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613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6864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бюджетной обеспеченности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сельских  поселений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7504" y="1916832"/>
            <a:ext cx="3657600" cy="639762"/>
          </a:xfrm>
        </p:spPr>
        <p:txBody>
          <a:bodyPr/>
          <a:lstStyle/>
          <a:p>
            <a:pPr algn="ctr"/>
            <a:r>
              <a:rPr lang="ru-RU" sz="2400" b="1" u="sng" dirty="0"/>
              <a:t>2023  год  план: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450218" y="1916832"/>
            <a:ext cx="3657600" cy="658368"/>
          </a:xfrm>
        </p:spPr>
        <p:txBody>
          <a:bodyPr/>
          <a:lstStyle/>
          <a:p>
            <a:pPr algn="ctr"/>
            <a:r>
              <a:rPr lang="ru-RU" sz="2400" b="1" u="sng" dirty="0"/>
              <a:t>2023  год  факт</a:t>
            </a:r>
            <a:r>
              <a:rPr lang="ru-RU" sz="2400" u="sng" dirty="0"/>
              <a:t>: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84779643"/>
              </p:ext>
            </p:extLst>
          </p:nvPr>
        </p:nvGraphicFramePr>
        <p:xfrm>
          <a:off x="1" y="2708920"/>
          <a:ext cx="3718056" cy="278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06539530"/>
              </p:ext>
            </p:extLst>
          </p:nvPr>
        </p:nvGraphicFramePr>
        <p:xfrm>
          <a:off x="4681538" y="3382963"/>
          <a:ext cx="4067175" cy="30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56" y="2420888"/>
            <a:ext cx="1462886" cy="1462886"/>
          </a:xfrm>
          <a:prstGeom prst="rect">
            <a:avLst/>
          </a:prstGeom>
        </p:spPr>
      </p:pic>
      <p:graphicFrame>
        <p:nvGraphicFramePr>
          <p:cNvPr id="9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700133"/>
              </p:ext>
            </p:extLst>
          </p:nvPr>
        </p:nvGraphicFramePr>
        <p:xfrm>
          <a:off x="4700313" y="2780928"/>
          <a:ext cx="3472087" cy="271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388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Муниципальный  долг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 «Шовгеновский район»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7156648" cy="540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Учет и регистрация муниципальных долговых обязательств в МО «Шовгеновский район» осуществляется в муниципальной долговой книге.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долговых обязательств составил: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на 01.01.2023 года  - 1,3 тыс.  рублей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на 01. 01.2024 года  - 0,9 тыс. рублей.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97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012632" cy="504056"/>
          </a:xfrm>
        </p:spPr>
        <p:txBody>
          <a:bodyPr>
            <a:normAutofit/>
          </a:bodyPr>
          <a:lstStyle/>
          <a:p>
            <a:pPr algn="ctr"/>
            <a:r>
              <a:rPr lang="ru-RU" sz="2000" spc="-70" dirty="0"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084640" cy="6120680"/>
          </a:xfrm>
          <a:gradFill>
            <a:gsLst>
              <a:gs pos="22000">
                <a:schemeClr val="accent1">
                  <a:lumMod val="25000"/>
                  <a:lumOff val="75000"/>
                </a:schemeClr>
              </a:gs>
              <a:gs pos="100000">
                <a:schemeClr val="bg1">
                  <a:shade val="35000"/>
                  <a:satMod val="15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Безвозмездные</a:t>
            </a:r>
            <a:r>
              <a:rPr lang="ru-RU" sz="900" b="1" i="1" spc="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поступления</a:t>
            </a:r>
            <a:r>
              <a:rPr lang="ru-RU" sz="900" b="1" i="1" spc="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spc="204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поступающие,</a:t>
            </a:r>
            <a:r>
              <a:rPr lang="ru-RU" sz="900" spc="2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spc="2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</a:t>
            </a:r>
            <a:r>
              <a:rPr lang="ru-RU" sz="900" spc="22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денежные</a:t>
            </a:r>
            <a:r>
              <a:rPr lang="ru-RU" sz="900" spc="204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средства  </a:t>
            </a:r>
            <a:r>
              <a:rPr lang="ru-RU" sz="900" spc="17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на</a:t>
            </a:r>
            <a:r>
              <a:rPr lang="ru-RU" sz="900" spc="20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безвозвратной</a:t>
            </a:r>
            <a:r>
              <a:rPr lang="ru-RU" sz="900" spc="21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21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безвозмездной</a:t>
            </a:r>
            <a:r>
              <a:rPr lang="ru-RU" sz="900" spc="20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основе</a:t>
            </a:r>
            <a:r>
              <a:rPr lang="ru-RU" sz="900" spc="22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из</a:t>
            </a:r>
            <a:r>
              <a:rPr lang="ru-RU" sz="900" spc="204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федерального</a:t>
            </a:r>
            <a:r>
              <a:rPr lang="ru-RU" sz="900" spc="21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бюджета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900" spc="-5" dirty="0">
                <a:latin typeface="Times New Roman"/>
                <a:cs typeface="Times New Roman"/>
              </a:rPr>
              <a:t>(межбюджетные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трансферты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виде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дотаций,</a:t>
            </a:r>
            <a:r>
              <a:rPr lang="ru-RU" sz="900" spc="5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субсидий,</a:t>
            </a:r>
            <a:r>
              <a:rPr lang="ru-RU" sz="900" spc="7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субвенций),</a:t>
            </a:r>
            <a:r>
              <a:rPr lang="ru-RU" sz="900" spc="7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а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также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перечисления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от </a:t>
            </a:r>
            <a:r>
              <a:rPr lang="ru-RU" sz="900" spc="-5" dirty="0">
                <a:latin typeface="Times New Roman"/>
                <a:cs typeface="Times New Roman"/>
              </a:rPr>
              <a:t>физических</a:t>
            </a:r>
            <a:r>
              <a:rPr lang="ru-RU" sz="900" spc="3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юридических</a:t>
            </a:r>
            <a:r>
              <a:rPr lang="ru-RU" sz="900" spc="6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лиц</a:t>
            </a:r>
            <a:endParaRPr lang="ru-RU"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ru-RU" sz="9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Бюджет</a:t>
            </a:r>
            <a:r>
              <a:rPr lang="ru-RU" sz="900" b="1" i="1" spc="2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-</a:t>
            </a:r>
            <a:r>
              <a:rPr lang="ru-RU" sz="900" spc="20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это</a:t>
            </a:r>
            <a:r>
              <a:rPr lang="ru-RU" sz="9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план</a:t>
            </a:r>
            <a:r>
              <a:rPr lang="ru-RU" sz="9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расходов</a:t>
            </a:r>
            <a:r>
              <a:rPr lang="ru-RU" sz="9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и</a:t>
            </a:r>
            <a:r>
              <a:rPr lang="ru-RU" sz="900" spc="20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предполагаемых</a:t>
            </a:r>
            <a:r>
              <a:rPr lang="ru-RU" sz="900" spc="229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источников</a:t>
            </a:r>
            <a:r>
              <a:rPr lang="ru-RU" sz="9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доходов</a:t>
            </a:r>
            <a:r>
              <a:rPr lang="ru-RU" sz="9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для</a:t>
            </a:r>
            <a:r>
              <a:rPr lang="ru-RU" sz="9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их</a:t>
            </a:r>
            <a:r>
              <a:rPr lang="ru-RU" sz="900" spc="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финансирования</a:t>
            </a:r>
            <a:r>
              <a:rPr lang="ru-RU" sz="9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10" dirty="0">
                <a:solidFill>
                  <a:srgbClr val="0D0D0D"/>
                </a:solidFill>
                <a:latin typeface="Times New Roman"/>
                <a:cs typeface="Times New Roman"/>
              </a:rPr>
              <a:t>Это</a:t>
            </a:r>
            <a:r>
              <a:rPr lang="ru-RU" sz="9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важнейший</a:t>
            </a:r>
            <a:r>
              <a:rPr lang="ru-RU" sz="9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финансовый</a:t>
            </a:r>
            <a:r>
              <a:rPr lang="ru-RU" sz="9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документ,</a:t>
            </a:r>
            <a:r>
              <a:rPr lang="ru-RU" sz="9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lang="ru-RU" sz="900" spc="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котором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определяются</a:t>
            </a:r>
            <a:r>
              <a:rPr lang="ru-RU" sz="900" spc="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те</a:t>
            </a:r>
            <a:r>
              <a:rPr lang="ru-RU" sz="9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потребности,</a:t>
            </a:r>
            <a:r>
              <a:rPr lang="ru-RU" sz="900" spc="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которые</a:t>
            </a:r>
            <a:r>
              <a:rPr lang="ru-RU" sz="900" spc="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подлежат</a:t>
            </a:r>
            <a:r>
              <a:rPr lang="ru-RU" sz="900" spc="3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удовлетворению</a:t>
            </a:r>
            <a:r>
              <a:rPr lang="ru-RU" sz="900" spc="6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за</a:t>
            </a:r>
            <a:r>
              <a:rPr lang="ru-RU" sz="9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счет</a:t>
            </a:r>
            <a:r>
              <a:rPr lang="ru-RU" sz="9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денежных</a:t>
            </a:r>
            <a:r>
              <a:rPr lang="ru-RU" sz="900" spc="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средств</a:t>
            </a:r>
            <a:r>
              <a:rPr lang="ru-RU" sz="900" spc="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государственной</a:t>
            </a:r>
            <a:r>
              <a:rPr lang="ru-RU" sz="900" spc="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казны</a:t>
            </a:r>
            <a:endParaRPr lang="ru-RU" sz="900" dirty="0">
              <a:latin typeface="Times New Roman"/>
              <a:cs typeface="Times New Roman"/>
            </a:endParaRPr>
          </a:p>
          <a:p>
            <a:pPr marL="12700" marR="78740" algn="just">
              <a:lnSpc>
                <a:spcPct val="100000"/>
              </a:lnSpc>
              <a:spcBef>
                <a:spcPts val="869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Муниципальная программа </a:t>
            </a:r>
            <a:r>
              <a:rPr lang="ru-RU" sz="900" spc="-5" dirty="0">
                <a:latin typeface="Times New Roman"/>
                <a:cs typeface="Times New Roman"/>
              </a:rPr>
              <a:t>– документ стратегического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планирования, </a:t>
            </a:r>
            <a:r>
              <a:rPr lang="ru-RU" sz="900" dirty="0">
                <a:latin typeface="Times New Roman"/>
                <a:cs typeface="Times New Roman"/>
              </a:rPr>
              <a:t>содержащий комплекс </a:t>
            </a:r>
            <a:r>
              <a:rPr lang="ru-RU" sz="900" spc="-5" dirty="0">
                <a:latin typeface="Times New Roman"/>
                <a:cs typeface="Times New Roman"/>
              </a:rPr>
              <a:t>планируемых мероприятий,</a:t>
            </a:r>
            <a:r>
              <a:rPr lang="ru-RU" sz="900" dirty="0">
                <a:latin typeface="Times New Roman"/>
                <a:cs typeface="Times New Roman"/>
              </a:rPr>
              <a:t> взаимоувязанных </a:t>
            </a:r>
            <a:r>
              <a:rPr lang="ru-RU" sz="900" spc="-10" dirty="0">
                <a:latin typeface="Times New Roman"/>
                <a:cs typeface="Times New Roman"/>
              </a:rPr>
              <a:t>по </a:t>
            </a:r>
            <a:r>
              <a:rPr lang="ru-RU" sz="900" spc="-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задачам,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срокам</a:t>
            </a:r>
            <a:r>
              <a:rPr lang="ru-RU" sz="900" dirty="0">
                <a:latin typeface="Times New Roman"/>
                <a:cs typeface="Times New Roman"/>
              </a:rPr>
              <a:t> осуществления,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исполнителям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dirty="0">
                <a:latin typeface="Times New Roman"/>
                <a:cs typeface="Times New Roman"/>
              </a:rPr>
              <a:t> ресурсам,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инструментов</a:t>
            </a:r>
            <a:r>
              <a:rPr lang="ru-RU" sz="900" dirty="0">
                <a:latin typeface="Times New Roman"/>
                <a:cs typeface="Times New Roman"/>
              </a:rPr>
              <a:t> государственной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политики,</a:t>
            </a:r>
            <a:r>
              <a:rPr lang="ru-RU" sz="900" dirty="0">
                <a:latin typeface="Times New Roman"/>
                <a:cs typeface="Times New Roman"/>
              </a:rPr>
              <a:t> обеспечивающих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dirty="0">
                <a:latin typeface="Times New Roman"/>
                <a:cs typeface="Times New Roman"/>
              </a:rPr>
              <a:t> рамках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реализации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ключевых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государственных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функций</a:t>
            </a:r>
            <a:r>
              <a:rPr lang="ru-RU" sz="900" spc="5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достижение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приоритетов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целей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государственной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политики</a:t>
            </a:r>
            <a:endParaRPr lang="ru-RU" sz="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09"/>
              </a:spcBef>
            </a:pPr>
            <a:r>
              <a:rPr lang="ru-RU" sz="9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Дефицит</a:t>
            </a:r>
            <a:r>
              <a:rPr lang="ru-RU" sz="9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–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превышение</a:t>
            </a:r>
            <a:r>
              <a:rPr lang="ru-RU" sz="900" spc="3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расходов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бюджета</a:t>
            </a:r>
            <a:r>
              <a:rPr lang="ru-RU" sz="900" spc="5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над</a:t>
            </a:r>
            <a:r>
              <a:rPr lang="ru-RU" sz="900" spc="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его</a:t>
            </a:r>
            <a:r>
              <a:rPr lang="ru-RU" sz="900" spc="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доходами</a:t>
            </a:r>
            <a:endParaRPr lang="ru-RU"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900" dirty="0">
              <a:latin typeface="Times New Roman"/>
              <a:cs typeface="Times New Roman"/>
            </a:endParaRPr>
          </a:p>
          <a:p>
            <a:pPr marL="12700" marR="76835" algn="just">
              <a:lnSpc>
                <a:spcPct val="100000"/>
              </a:lnSpc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Дотации</a:t>
            </a:r>
            <a:r>
              <a:rPr lang="ru-RU" sz="900" b="1" i="1" spc="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spc="15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межбюджетные</a:t>
            </a:r>
            <a:r>
              <a:rPr lang="ru-RU" sz="900" spc="9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трансферты,</a:t>
            </a:r>
            <a:r>
              <a:rPr lang="ru-RU" sz="900" spc="9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предоставляемые</a:t>
            </a:r>
            <a:r>
              <a:rPr lang="ru-RU" sz="900" spc="8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на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безвозмездной</a:t>
            </a:r>
            <a:r>
              <a:rPr lang="ru-RU" sz="900" spc="7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8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безвозвратной</a:t>
            </a:r>
            <a:r>
              <a:rPr lang="ru-RU" sz="900" spc="7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основе</a:t>
            </a:r>
            <a:r>
              <a:rPr lang="ru-RU" sz="900" spc="9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без</a:t>
            </a:r>
            <a:r>
              <a:rPr lang="ru-RU" sz="900" spc="8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установления</a:t>
            </a:r>
            <a:r>
              <a:rPr lang="ru-RU" sz="900" spc="9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направлений</a:t>
            </a:r>
            <a:r>
              <a:rPr lang="ru-RU" sz="900" spc="9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6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(или)</a:t>
            </a:r>
            <a:r>
              <a:rPr lang="ru-RU" sz="900" spc="9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условий </a:t>
            </a:r>
            <a:r>
              <a:rPr lang="ru-RU" sz="900" spc="-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их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использования</a:t>
            </a:r>
            <a:endParaRPr lang="ru-RU" sz="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Доходы</a:t>
            </a:r>
            <a:r>
              <a:rPr lang="ru-RU" sz="9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–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поступающие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spc="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средства</a:t>
            </a:r>
            <a:endParaRPr lang="ru-RU" sz="900" dirty="0">
              <a:latin typeface="Times New Roman"/>
              <a:cs typeface="Times New Roman"/>
            </a:endParaRPr>
          </a:p>
          <a:p>
            <a:pPr marL="12700" marR="78105" algn="just">
              <a:lnSpc>
                <a:spcPts val="1190"/>
              </a:lnSpc>
              <a:spcBef>
                <a:spcPts val="915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Консолидированный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бюджет</a:t>
            </a: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муниципального района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dirty="0">
                <a:latin typeface="Times New Roman"/>
                <a:cs typeface="Times New Roman"/>
              </a:rPr>
              <a:t> бюджет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субъекта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Российской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Федерации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свод</a:t>
            </a:r>
            <a:r>
              <a:rPr lang="ru-RU" sz="900" dirty="0">
                <a:latin typeface="Times New Roman"/>
                <a:cs typeface="Times New Roman"/>
              </a:rPr>
              <a:t> бюджетов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муниципальных 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образований,</a:t>
            </a:r>
            <a:r>
              <a:rPr lang="ru-RU" sz="900" spc="5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входящих</a:t>
            </a:r>
            <a:r>
              <a:rPr lang="ru-RU" sz="900" spc="5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 состав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субъекта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Российской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Федерации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(без</a:t>
            </a:r>
            <a:r>
              <a:rPr lang="ru-RU" sz="900" spc="2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учета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межбюджетных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трансфертов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между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этими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бюджетами)</a:t>
            </a:r>
            <a:endParaRPr lang="ru-RU" sz="900" dirty="0">
              <a:latin typeface="Times New Roman"/>
              <a:cs typeface="Times New Roman"/>
            </a:endParaRPr>
          </a:p>
          <a:p>
            <a:pPr marL="12700" marR="76200" algn="just">
              <a:lnSpc>
                <a:spcPct val="100000"/>
              </a:lnSpc>
              <a:spcBef>
                <a:spcPts val="705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Межбюджетные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трансферты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dirty="0">
                <a:latin typeface="Times New Roman"/>
                <a:cs typeface="Times New Roman"/>
              </a:rPr>
              <a:t> средства,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предоставляемые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одним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бюджетом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бюджетной</a:t>
            </a:r>
            <a:r>
              <a:rPr lang="ru-RU" sz="900" dirty="0">
                <a:latin typeface="Times New Roman"/>
                <a:cs typeface="Times New Roman"/>
              </a:rPr>
              <a:t> системы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Российской</a:t>
            </a:r>
            <a:r>
              <a:rPr lang="ru-RU" sz="900" dirty="0">
                <a:latin typeface="Times New Roman"/>
                <a:cs typeface="Times New Roman"/>
              </a:rPr>
              <a:t> Федерации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другому</a:t>
            </a:r>
            <a:r>
              <a:rPr lang="ru-RU" sz="900" dirty="0">
                <a:latin typeface="Times New Roman"/>
                <a:cs typeface="Times New Roman"/>
              </a:rPr>
              <a:t> бюджету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бюджетной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системы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Российской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Федерации</a:t>
            </a:r>
            <a:endParaRPr lang="ru-RU"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ru-RU" sz="900" dirty="0">
              <a:latin typeface="Times New Roman"/>
              <a:cs typeface="Times New Roman"/>
            </a:endParaRPr>
          </a:p>
          <a:p>
            <a:pPr marL="12700" marR="78740" algn="just">
              <a:lnSpc>
                <a:spcPct val="100000"/>
              </a:lnSpc>
              <a:spcBef>
                <a:spcPts val="5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Налоговые доходы </a:t>
            </a:r>
            <a:r>
              <a:rPr lang="ru-RU" sz="900" b="1" spc="-5" dirty="0">
                <a:latin typeface="Times New Roman"/>
                <a:cs typeface="Times New Roman"/>
              </a:rPr>
              <a:t>- </a:t>
            </a:r>
            <a:r>
              <a:rPr lang="ru-RU" sz="900" spc="-5" dirty="0">
                <a:latin typeface="Times New Roman"/>
                <a:cs typeface="Times New Roman"/>
              </a:rPr>
              <a:t>доходы </a:t>
            </a:r>
            <a:r>
              <a:rPr lang="ru-RU" sz="900" dirty="0">
                <a:latin typeface="Times New Roman"/>
                <a:cs typeface="Times New Roman"/>
              </a:rPr>
              <a:t>от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предусмотренных законодательством </a:t>
            </a:r>
            <a:r>
              <a:rPr lang="ru-RU" sz="900" dirty="0">
                <a:latin typeface="Times New Roman"/>
                <a:cs typeface="Times New Roman"/>
              </a:rPr>
              <a:t>Российской Федерации федеральных </a:t>
            </a:r>
            <a:r>
              <a:rPr lang="ru-RU" sz="900" spc="-5" dirty="0">
                <a:latin typeface="Times New Roman"/>
                <a:cs typeface="Times New Roman"/>
              </a:rPr>
              <a:t>налогов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 сборов, в том </a:t>
            </a:r>
            <a:r>
              <a:rPr lang="ru-RU" sz="900" dirty="0">
                <a:latin typeface="Times New Roman"/>
                <a:cs typeface="Times New Roman"/>
              </a:rPr>
              <a:t>числе от </a:t>
            </a:r>
            <a:r>
              <a:rPr lang="ru-RU" sz="900" spc="-5" dirty="0">
                <a:latin typeface="Times New Roman"/>
                <a:cs typeface="Times New Roman"/>
              </a:rPr>
              <a:t>налогов, 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предусмотренных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специальными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налоговыми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режимами,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законодательством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Республики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Адыгея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от</a:t>
            </a:r>
            <a:r>
              <a:rPr lang="ru-RU" sz="900" spc="-5" dirty="0">
                <a:latin typeface="Times New Roman"/>
                <a:cs typeface="Times New Roman"/>
              </a:rPr>
              <a:t> региональных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налогов</a:t>
            </a:r>
            <a:endParaRPr lang="ru-RU"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900" dirty="0">
              <a:latin typeface="Times New Roman"/>
              <a:cs typeface="Times New Roman"/>
            </a:endParaRPr>
          </a:p>
          <a:p>
            <a:pPr marL="12700" marR="77470" algn="just">
              <a:lnSpc>
                <a:spcPct val="100000"/>
              </a:lnSpc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Неналоговые доходы </a:t>
            </a:r>
            <a:r>
              <a:rPr lang="ru-RU" sz="900" b="1" spc="-5" dirty="0">
                <a:latin typeface="Times New Roman"/>
                <a:cs typeface="Times New Roman"/>
              </a:rPr>
              <a:t>- </a:t>
            </a:r>
            <a:r>
              <a:rPr lang="ru-RU" sz="900" spc="-5" dirty="0">
                <a:latin typeface="Times New Roman"/>
                <a:cs typeface="Times New Roman"/>
              </a:rPr>
              <a:t>платежи, которые включают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 </a:t>
            </a:r>
            <a:r>
              <a:rPr lang="ru-RU" sz="900" dirty="0">
                <a:latin typeface="Times New Roman"/>
                <a:cs typeface="Times New Roman"/>
              </a:rPr>
              <a:t>себя возмездные операции от </a:t>
            </a:r>
            <a:r>
              <a:rPr lang="ru-RU" sz="900" spc="-5" dirty="0">
                <a:latin typeface="Times New Roman"/>
                <a:cs typeface="Times New Roman"/>
              </a:rPr>
              <a:t>прямого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предоставления </a:t>
            </a:r>
            <a:r>
              <a:rPr lang="ru-RU" sz="900" spc="-5" dirty="0">
                <a:latin typeface="Times New Roman"/>
                <a:cs typeface="Times New Roman"/>
              </a:rPr>
              <a:t>государством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 пользование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имущества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природных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ресурсов,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от </a:t>
            </a:r>
            <a:r>
              <a:rPr lang="ru-RU" sz="900" spc="-5" dirty="0">
                <a:latin typeface="Times New Roman"/>
                <a:cs typeface="Times New Roman"/>
              </a:rPr>
              <a:t>различного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вида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15" dirty="0">
                <a:latin typeface="Times New Roman"/>
                <a:cs typeface="Times New Roman"/>
              </a:rPr>
              <a:t>услуг,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а</a:t>
            </a:r>
            <a:r>
              <a:rPr lang="ru-RU" sz="900" spc="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также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платежи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spc="1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виде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штрафов</a:t>
            </a:r>
            <a:r>
              <a:rPr lang="ru-RU" sz="900" spc="1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или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иных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санкций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за</a:t>
            </a:r>
            <a:r>
              <a:rPr lang="ru-RU" sz="900" spc="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нарушение</a:t>
            </a:r>
            <a:r>
              <a:rPr lang="ru-RU" sz="900" spc="6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законодательства</a:t>
            </a:r>
            <a:endParaRPr lang="ru-RU"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Профицит</a:t>
            </a:r>
            <a:r>
              <a:rPr lang="ru-RU" sz="900" b="1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–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превышение</a:t>
            </a:r>
            <a:r>
              <a:rPr lang="ru-RU" sz="900" spc="30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доходов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бюджета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над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его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расходами</a:t>
            </a:r>
            <a:endParaRPr lang="ru-RU" sz="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30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Расходы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–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выплачиваемые</a:t>
            </a:r>
            <a:r>
              <a:rPr lang="ru-RU" sz="900" spc="3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из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бюджета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средства</a:t>
            </a:r>
            <a:endParaRPr lang="ru-RU" sz="900" dirty="0">
              <a:latin typeface="Times New Roman"/>
              <a:cs typeface="Times New Roman"/>
            </a:endParaRPr>
          </a:p>
          <a:p>
            <a:pPr marL="12700" marR="78105" algn="just">
              <a:lnSpc>
                <a:spcPct val="99600"/>
              </a:lnSpc>
              <a:spcBef>
                <a:spcPts val="819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Субсидии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dirty="0">
                <a:latin typeface="Times New Roman"/>
                <a:cs typeface="Times New Roman"/>
              </a:rPr>
              <a:t> межбюджетные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трансферты,</a:t>
            </a:r>
            <a:r>
              <a:rPr lang="ru-RU" sz="900" dirty="0">
                <a:latin typeface="Times New Roman"/>
                <a:cs typeface="Times New Roman"/>
              </a:rPr>
              <a:t> предоставляемые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целях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dirty="0" err="1">
                <a:latin typeface="Times New Roman"/>
                <a:cs typeface="Times New Roman"/>
              </a:rPr>
              <a:t>софинансирования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расходных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обязательств,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возникающих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при</a:t>
            </a:r>
            <a:r>
              <a:rPr lang="ru-RU" sz="900" dirty="0">
                <a:latin typeface="Times New Roman"/>
                <a:cs typeface="Times New Roman"/>
              </a:rPr>
              <a:t> выполнении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полномочий органов </a:t>
            </a:r>
            <a:r>
              <a:rPr lang="ru-RU" sz="900" dirty="0">
                <a:latin typeface="Times New Roman"/>
                <a:cs typeface="Times New Roman"/>
              </a:rPr>
              <a:t>государственной власти </a:t>
            </a:r>
            <a:r>
              <a:rPr lang="ru-RU" sz="900" spc="-5" dirty="0">
                <a:latin typeface="Times New Roman"/>
                <a:cs typeface="Times New Roman"/>
              </a:rPr>
              <a:t>субъектов </a:t>
            </a:r>
            <a:r>
              <a:rPr lang="ru-RU" sz="900" dirty="0">
                <a:latin typeface="Times New Roman"/>
                <a:cs typeface="Times New Roman"/>
              </a:rPr>
              <a:t>РФ </a:t>
            </a:r>
            <a:r>
              <a:rPr lang="ru-RU" sz="900" spc="-5" dirty="0">
                <a:latin typeface="Times New Roman"/>
                <a:cs typeface="Times New Roman"/>
              </a:rPr>
              <a:t>по </a:t>
            </a:r>
            <a:r>
              <a:rPr lang="ru-RU" sz="900" dirty="0">
                <a:latin typeface="Times New Roman"/>
                <a:cs typeface="Times New Roman"/>
              </a:rPr>
              <a:t>предметам ведения </a:t>
            </a:r>
            <a:r>
              <a:rPr lang="ru-RU" sz="900" spc="-5" dirty="0">
                <a:latin typeface="Times New Roman"/>
                <a:cs typeface="Times New Roman"/>
              </a:rPr>
              <a:t>субъектов </a:t>
            </a:r>
            <a:r>
              <a:rPr lang="ru-RU" sz="900" dirty="0">
                <a:latin typeface="Times New Roman"/>
                <a:cs typeface="Times New Roman"/>
              </a:rPr>
              <a:t>РФ </a:t>
            </a:r>
            <a:r>
              <a:rPr lang="ru-RU" sz="900" spc="-5" dirty="0">
                <a:latin typeface="Times New Roman"/>
                <a:cs typeface="Times New Roman"/>
              </a:rPr>
              <a:t>и предметам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совместного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ведения РФ </a:t>
            </a:r>
            <a:r>
              <a:rPr lang="ru-RU" sz="900" spc="-5" dirty="0">
                <a:latin typeface="Times New Roman"/>
                <a:cs typeface="Times New Roman"/>
              </a:rPr>
              <a:t>и субъектов 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РФ,</a:t>
            </a:r>
            <a:r>
              <a:rPr lang="ru-RU" sz="900" spc="-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расходных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обязательств</a:t>
            </a:r>
            <a:r>
              <a:rPr lang="ru-RU" sz="900" spc="5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выполнению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полномочий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органов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местного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самоуправления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</a:t>
            </a:r>
            <a:r>
              <a:rPr lang="ru-RU" sz="900" spc="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вопросам</a:t>
            </a:r>
            <a:r>
              <a:rPr lang="ru-RU" sz="900" spc="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местного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значения</a:t>
            </a:r>
            <a:endParaRPr lang="ru-RU" sz="900" dirty="0">
              <a:latin typeface="Times New Roman"/>
              <a:cs typeface="Times New Roman"/>
            </a:endParaRPr>
          </a:p>
          <a:p>
            <a:pPr marL="12700" marR="76835" algn="just">
              <a:lnSpc>
                <a:spcPct val="100000"/>
              </a:lnSpc>
              <a:spcBef>
                <a:spcPts val="665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Субвенции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dirty="0">
                <a:latin typeface="Times New Roman"/>
                <a:cs typeface="Times New Roman"/>
              </a:rPr>
              <a:t> межбюджетные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трансферты,</a:t>
            </a:r>
            <a:r>
              <a:rPr lang="ru-RU" sz="900" dirty="0">
                <a:latin typeface="Times New Roman"/>
                <a:cs typeface="Times New Roman"/>
              </a:rPr>
              <a:t> предоставляемые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бюджетам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субъектов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Российской</a:t>
            </a:r>
            <a:r>
              <a:rPr lang="ru-RU" sz="900" dirty="0">
                <a:latin typeface="Times New Roman"/>
                <a:cs typeface="Times New Roman"/>
              </a:rPr>
              <a:t> Федерации</a:t>
            </a:r>
            <a:r>
              <a:rPr lang="ru-RU" sz="900" spc="25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целях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финансового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обеспечения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расходных</a:t>
            </a:r>
            <a:r>
              <a:rPr lang="ru-RU" sz="900" dirty="0">
                <a:latin typeface="Times New Roman"/>
                <a:cs typeface="Times New Roman"/>
              </a:rPr>
              <a:t> обязательств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субъектов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РФ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(или)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муниципальных</a:t>
            </a:r>
            <a:r>
              <a:rPr lang="ru-RU" sz="900" dirty="0">
                <a:latin typeface="Times New Roman"/>
                <a:cs typeface="Times New Roman"/>
              </a:rPr>
              <a:t> образований,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возникающих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при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выполнении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полномочий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РФ,</a:t>
            </a:r>
            <a:r>
              <a:rPr lang="ru-RU" sz="900" dirty="0">
                <a:latin typeface="Times New Roman"/>
                <a:cs typeface="Times New Roman"/>
              </a:rPr>
              <a:t> переданных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для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осуществления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органам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государственной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власти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субъектов</a:t>
            </a:r>
            <a:r>
              <a:rPr lang="ru-RU" sz="900" spc="6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РФ</a:t>
            </a:r>
            <a:r>
              <a:rPr lang="ru-RU" sz="900" spc="-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(или)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органам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местного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самоуправления</a:t>
            </a:r>
            <a:endParaRPr lang="ru-RU" sz="900" dirty="0">
              <a:latin typeface="Times New Roman"/>
              <a:cs typeface="Times New Roman"/>
            </a:endParaRP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114722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876712"/>
          </a:xfrm>
        </p:spPr>
        <p:txBody>
          <a:bodyPr>
            <a:noAutofit/>
          </a:bodyPr>
          <a:lstStyle/>
          <a:p>
            <a:pPr algn="ctr"/>
            <a:r>
              <a:rPr lang="ru-RU" sz="2000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</a:t>
            </a:r>
            <a:br>
              <a:rPr lang="ru-RU" sz="2000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spc="-1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br>
              <a:rPr lang="ru-RU" sz="2000" spc="-1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pc="-1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Шовгеновский район»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R="245745" algn="ctr">
              <a:lnSpc>
                <a:spcPct val="100000"/>
              </a:lnSpc>
              <a:spcBef>
                <a:spcPts val="105"/>
              </a:spcBef>
            </a:pPr>
            <a:r>
              <a:rPr lang="ru-RU" sz="2800" b="1" i="1" dirty="0">
                <a:latin typeface="Times New Roman"/>
                <a:cs typeface="Times New Roman"/>
              </a:rPr>
              <a:t>а.</a:t>
            </a:r>
            <a:r>
              <a:rPr lang="ru-RU" sz="2800" b="1" i="1" spc="-10" dirty="0">
                <a:latin typeface="Times New Roman"/>
                <a:cs typeface="Times New Roman"/>
              </a:rPr>
              <a:t> </a:t>
            </a:r>
            <a:r>
              <a:rPr lang="ru-RU" sz="2800" b="1" i="1" spc="-15" dirty="0" err="1">
                <a:latin typeface="Times New Roman"/>
                <a:cs typeface="Times New Roman"/>
              </a:rPr>
              <a:t>Хакуринохабль</a:t>
            </a:r>
            <a:r>
              <a:rPr lang="ru-RU" sz="2800" b="1" i="1" spc="-15" dirty="0">
                <a:latin typeface="Times New Roman"/>
                <a:cs typeface="Times New Roman"/>
              </a:rPr>
              <a:t>,</a:t>
            </a:r>
            <a:r>
              <a:rPr lang="ru-RU" sz="2800" b="1" i="1" spc="320" dirty="0">
                <a:latin typeface="Times New Roman"/>
                <a:cs typeface="Times New Roman"/>
              </a:rPr>
              <a:t> </a:t>
            </a:r>
            <a:r>
              <a:rPr lang="ru-RU" sz="2800" b="1" i="1" spc="-15" dirty="0">
                <a:latin typeface="Times New Roman"/>
                <a:cs typeface="Times New Roman"/>
              </a:rPr>
              <a:t>ул.</a:t>
            </a:r>
            <a:r>
              <a:rPr lang="ru-RU" sz="2800" b="1" i="1" spc="-20" dirty="0">
                <a:latin typeface="Times New Roman"/>
                <a:cs typeface="Times New Roman"/>
              </a:rPr>
              <a:t> </a:t>
            </a:r>
            <a:r>
              <a:rPr lang="ru-RU" sz="2800" b="1" i="1" spc="-5" dirty="0" err="1">
                <a:latin typeface="Times New Roman"/>
                <a:cs typeface="Times New Roman"/>
              </a:rPr>
              <a:t>Шовгенова</a:t>
            </a:r>
            <a:r>
              <a:rPr lang="ru-RU" sz="2800" b="1" i="1" spc="-5" dirty="0">
                <a:latin typeface="Times New Roman"/>
                <a:cs typeface="Times New Roman"/>
              </a:rPr>
              <a:t>, 9,</a:t>
            </a:r>
            <a:r>
              <a:rPr lang="ru-RU" sz="2800" b="1" i="1" spc="315" dirty="0">
                <a:latin typeface="Times New Roman"/>
                <a:cs typeface="Times New Roman"/>
              </a:rPr>
              <a:t> </a:t>
            </a:r>
            <a:r>
              <a:rPr lang="ru-RU" sz="2800" b="1" i="1" dirty="0">
                <a:latin typeface="Times New Roman"/>
                <a:cs typeface="Times New Roman"/>
              </a:rPr>
              <a:t>385440</a:t>
            </a:r>
            <a:endParaRPr lang="ru-RU" sz="2800" dirty="0">
              <a:latin typeface="Times New Roman"/>
              <a:cs typeface="Times New Roman"/>
            </a:endParaRPr>
          </a:p>
          <a:p>
            <a:pPr marR="67310" algn="ctr">
              <a:lnSpc>
                <a:spcPct val="100000"/>
              </a:lnSpc>
              <a:spcBef>
                <a:spcPts val="1125"/>
              </a:spcBef>
            </a:pPr>
            <a:r>
              <a:rPr lang="ru-RU" sz="2400" i="1" spc="-10" dirty="0">
                <a:solidFill>
                  <a:srgbClr val="1F487C"/>
                </a:solidFill>
                <a:latin typeface="Times New Roman"/>
                <a:cs typeface="Times New Roman"/>
              </a:rPr>
              <a:t>тел.</a:t>
            </a:r>
            <a:r>
              <a:rPr lang="ru-RU" sz="2400" i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24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8(87773)</a:t>
            </a:r>
            <a:r>
              <a:rPr lang="ru-RU" sz="2400" i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24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9-21-80</a:t>
            </a:r>
            <a:endParaRPr lang="ru-RU"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ru-RU" sz="2800" dirty="0">
              <a:latin typeface="Times New Roman"/>
              <a:cs typeface="Times New Roman"/>
            </a:endParaRPr>
          </a:p>
          <a:p>
            <a:pPr marR="121285" algn="ctr">
              <a:lnSpc>
                <a:spcPct val="100000"/>
              </a:lnSpc>
            </a:pPr>
            <a:r>
              <a:rPr lang="ru-RU" sz="24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Е-</a:t>
            </a:r>
            <a:r>
              <a:rPr lang="ru-RU" sz="2400" i="1" spc="-5" dirty="0" err="1">
                <a:solidFill>
                  <a:srgbClr val="1F487C"/>
                </a:solidFill>
                <a:latin typeface="Times New Roman"/>
                <a:cs typeface="Times New Roman"/>
              </a:rPr>
              <a:t>mail</a:t>
            </a:r>
            <a:r>
              <a:rPr lang="ru-RU" sz="24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:</a:t>
            </a:r>
            <a:r>
              <a:rPr lang="ru-RU" sz="2400" i="1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en-US" sz="2400" i="1" u="sng" spc="-5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finshov@adygheya.gov.ru</a:t>
            </a:r>
            <a:endParaRPr lang="ru-RU" sz="2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800" b="1" i="1" spc="-5" dirty="0">
                <a:latin typeface="Times New Roman"/>
                <a:cs typeface="Times New Roman"/>
              </a:rPr>
              <a:t>График работы финансового управления: понедельник, вторник, среда, четверг -с 9.00 до 18.00,</a:t>
            </a:r>
          </a:p>
          <a:p>
            <a:pPr algn="ctr">
              <a:lnSpc>
                <a:spcPct val="100000"/>
              </a:lnSpc>
            </a:pPr>
            <a:r>
              <a:rPr lang="ru-RU" sz="2800" b="1" i="1" spc="-5" dirty="0">
                <a:latin typeface="Times New Roman"/>
                <a:cs typeface="Times New Roman"/>
              </a:rPr>
              <a:t>пятница -с 9.00 до 17.00. Перерыв -с 13.00 до 14.00.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b="1" i="1" dirty="0">
                <a:latin typeface="Times New Roman"/>
                <a:cs typeface="Times New Roman"/>
              </a:rPr>
              <a:t> </a:t>
            </a:r>
          </a:p>
          <a:p>
            <a:pPr marL="1270" algn="ctr">
              <a:lnSpc>
                <a:spcPct val="100000"/>
              </a:lnSpc>
            </a:pPr>
            <a:endParaRPr lang="ru-RU" sz="2800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92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96552" y="692696"/>
            <a:ext cx="9468544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</a:t>
            </a:r>
            <a:b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консолидированного бюджета</a:t>
            </a:r>
            <a:b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образования</a:t>
            </a:r>
            <a:b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«Шовгеновский район», тыс. руб.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4815335"/>
              </p:ext>
            </p:extLst>
          </p:nvPr>
        </p:nvGraphicFramePr>
        <p:xfrm>
          <a:off x="611560" y="2276872"/>
          <a:ext cx="3456384" cy="392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8574445"/>
              </p:ext>
            </p:extLst>
          </p:nvPr>
        </p:nvGraphicFramePr>
        <p:xfrm>
          <a:off x="107504" y="2708920"/>
          <a:ext cx="3657600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295460"/>
              </p:ext>
            </p:extLst>
          </p:nvPr>
        </p:nvGraphicFramePr>
        <p:xfrm>
          <a:off x="1259632" y="1916832"/>
          <a:ext cx="6336704" cy="3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970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476672"/>
            <a:ext cx="7632848" cy="86409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Бюджет 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en-US" sz="20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4594934" cy="4114799"/>
          </a:xfrm>
        </p:spPr>
        <p:txBody>
          <a:bodyPr>
            <a:noAutofit/>
          </a:bodyPr>
          <a:lstStyle/>
          <a:p>
            <a:r>
              <a:rPr lang="ru-RU" sz="1600" b="1" i="1" u="sng" cap="small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600" b="1" i="1" cap="small" dirty="0">
                <a:latin typeface="Times New Roman" pitchFamily="18" charset="0"/>
                <a:cs typeface="Times New Roman" pitchFamily="18" charset="0"/>
              </a:rPr>
              <a:t>– поступающие в бюджет на безвозмездной и безвозвратной основе, денежные средства</a:t>
            </a:r>
          </a:p>
          <a:p>
            <a:endParaRPr lang="ru-RU" sz="1600" b="1" i="1" cap="small" dirty="0"/>
          </a:p>
          <a:p>
            <a:r>
              <a:rPr lang="ru-RU" sz="1600" b="1" i="1" u="sng" cap="small" dirty="0"/>
              <a:t>Расходы бюджета </a:t>
            </a:r>
            <a:r>
              <a:rPr lang="ru-RU" sz="1600" b="1" i="1" cap="small" dirty="0"/>
              <a:t>– выплачиваемые из бюджета денежные средства</a:t>
            </a:r>
          </a:p>
          <a:p>
            <a:endParaRPr lang="ru-RU" sz="1600" b="1" i="1" cap="small" dirty="0"/>
          </a:p>
          <a:p>
            <a:r>
              <a:rPr lang="ru-RU" sz="1600" b="1" i="1" u="sng" cap="small" dirty="0"/>
              <a:t>Цель составления бюджета </a:t>
            </a:r>
            <a:r>
              <a:rPr lang="ru-RU" sz="1600" b="1" i="1" cap="small" dirty="0"/>
              <a:t>– учет объема располагаемых и расходуемых средств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108520" y="4725144"/>
            <a:ext cx="518457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dirty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 Доходы-расходы=дефицит/профицит</a:t>
            </a:r>
          </a:p>
          <a:p>
            <a:pPr algn="ctr"/>
            <a:r>
              <a:rPr lang="ru-RU" sz="1600" b="1" cap="all" dirty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Дефицит – расходы больше доходов</a:t>
            </a:r>
          </a:p>
          <a:p>
            <a:pPr algn="ctr"/>
            <a:r>
              <a:rPr lang="ru-RU" sz="1600" b="1" cap="all" dirty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 Профицит – доходы </a:t>
            </a:r>
            <a:r>
              <a:rPr lang="ru-RU" sz="1600" b="1" cap="all" dirty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7030A0"/>
                </a:solidFill>
                <a:effectLst/>
                <a:latin typeface="+mj-lt"/>
              </a:rPr>
              <a:t>больше</a:t>
            </a:r>
            <a:r>
              <a:rPr lang="ru-RU" sz="1600" b="1" cap="all" dirty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59219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651" y="116632"/>
            <a:ext cx="8352928" cy="936104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Бюджетный  процесс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          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</a:t>
            </a:r>
          </a:p>
        </p:txBody>
      </p:sp>
      <p:sp>
        <p:nvSpPr>
          <p:cNvPr id="28" name="Овал 27"/>
          <p:cNvSpPr/>
          <p:nvPr/>
        </p:nvSpPr>
        <p:spPr>
          <a:xfrm>
            <a:off x="3353931" y="1220661"/>
            <a:ext cx="1764196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Составление проекта бюджета очередного года  (июль</a:t>
            </a:r>
            <a:r>
              <a:rPr lang="ru-RU" sz="1200" b="1" dirty="0">
                <a:solidFill>
                  <a:prstClr val="black"/>
                </a:solidFill>
                <a:latin typeface="Arial Black" pitchFamily="34" charset="0"/>
              </a:rPr>
              <a:t>)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856110" y="1842020"/>
            <a:ext cx="1742592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Публичные слушания по проекту бюджета очередного года</a:t>
            </a:r>
          </a:p>
        </p:txBody>
      </p:sp>
      <p:sp>
        <p:nvSpPr>
          <p:cNvPr id="30" name="Овал 29"/>
          <p:cNvSpPr/>
          <p:nvPr/>
        </p:nvSpPr>
        <p:spPr>
          <a:xfrm>
            <a:off x="971600" y="1803951"/>
            <a:ext cx="18467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Утверждение отчета об исполнении бюджета предыдущего года</a:t>
            </a:r>
          </a:p>
        </p:txBody>
      </p:sp>
      <p:sp>
        <p:nvSpPr>
          <p:cNvPr id="31" name="Овал 30"/>
          <p:cNvSpPr/>
          <p:nvPr/>
        </p:nvSpPr>
        <p:spPr>
          <a:xfrm>
            <a:off x="3863884" y="5454123"/>
            <a:ext cx="1764196" cy="11753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Исполнение бюджета в текущем году</a:t>
            </a:r>
          </a:p>
        </p:txBody>
      </p:sp>
      <p:sp>
        <p:nvSpPr>
          <p:cNvPr id="32" name="Овал 31"/>
          <p:cNvSpPr/>
          <p:nvPr/>
        </p:nvSpPr>
        <p:spPr>
          <a:xfrm>
            <a:off x="887845" y="5252506"/>
            <a:ext cx="1944216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Формирование отчета об исполнении бюджета предыдущего года</a:t>
            </a:r>
          </a:p>
        </p:txBody>
      </p:sp>
      <p:sp>
        <p:nvSpPr>
          <p:cNvPr id="33" name="Овал 32"/>
          <p:cNvSpPr/>
          <p:nvPr/>
        </p:nvSpPr>
        <p:spPr>
          <a:xfrm>
            <a:off x="6155319" y="5159656"/>
            <a:ext cx="1800199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Утверждение бюджета очередного года</a:t>
            </a:r>
          </a:p>
        </p:txBody>
      </p:sp>
      <p:sp>
        <p:nvSpPr>
          <p:cNvPr id="34" name="Овал 33"/>
          <p:cNvSpPr/>
          <p:nvPr/>
        </p:nvSpPr>
        <p:spPr>
          <a:xfrm>
            <a:off x="509615" y="3477049"/>
            <a:ext cx="1800200" cy="12601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Публичные слушания по отчету об исполнении бюджета предыдущего года</a:t>
            </a:r>
          </a:p>
        </p:txBody>
      </p:sp>
      <p:sp>
        <p:nvSpPr>
          <p:cNvPr id="35" name="Овал 34"/>
          <p:cNvSpPr/>
          <p:nvPr/>
        </p:nvSpPr>
        <p:spPr>
          <a:xfrm>
            <a:off x="6120161" y="3393853"/>
            <a:ext cx="1944216" cy="12720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Рассмотрение проекта очередного года</a:t>
            </a:r>
          </a:p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 (с ноября по декабрь</a:t>
            </a:r>
            <a:r>
              <a:rPr lang="ru-RU" sz="1100" dirty="0">
                <a:solidFill>
                  <a:prstClr val="black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47" name="Нашивка 46"/>
          <p:cNvSpPr/>
          <p:nvPr/>
        </p:nvSpPr>
        <p:spPr>
          <a:xfrm rot="1212387">
            <a:off x="5407902" y="2068366"/>
            <a:ext cx="425423" cy="272995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Нашивка 47"/>
          <p:cNvSpPr/>
          <p:nvPr/>
        </p:nvSpPr>
        <p:spPr>
          <a:xfrm rot="3416957">
            <a:off x="7560332" y="2987072"/>
            <a:ext cx="288032" cy="2698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 rot="7582388">
            <a:off x="7474262" y="4794811"/>
            <a:ext cx="441811" cy="273101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 rot="10496573">
            <a:off x="5783385" y="6016710"/>
            <a:ext cx="468052" cy="30973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 rot="11553978">
            <a:off x="3196245" y="6070239"/>
            <a:ext cx="496728" cy="28375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rot="15711352">
            <a:off x="1009883" y="4890099"/>
            <a:ext cx="454551" cy="28358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 rot="17924651">
            <a:off x="1578654" y="3092941"/>
            <a:ext cx="334064" cy="27743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 rot="20513556">
            <a:off x="2823426" y="2042844"/>
            <a:ext cx="432048" cy="3240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61" y="3216516"/>
            <a:ext cx="2890079" cy="162676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781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88640"/>
            <a:ext cx="8390384" cy="93610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Основные  характеристики  бюджета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муниципального  образования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755780"/>
              </p:ext>
            </p:extLst>
          </p:nvPr>
        </p:nvGraphicFramePr>
        <p:xfrm>
          <a:off x="107504" y="1268760"/>
          <a:ext cx="7992888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2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14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поступления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Поступления от уплаты организациями и гражданами налогов и сборов, определенных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налоговым законодательством Российской Федерации и законодательством Республики Адыгея: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совокупный доход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организаций 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товары (работы, услуги), реализуемые на территории РФ;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142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 поступления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Поступления от уплаты организациями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и гражданами других платежей и сборов, установленных законодательством Российской Федерации и Республики Адыгея: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 в государственной или муниципальной собственности;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 и возмещение ущерба;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324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Поступающие в бюджет денежные средства на безвозвратной и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безвозмездной основе и республиканского бюджета Республики Адыгея(межбюджетные трансферты в виде дотаций, субсидий, субвенций), а также перечисления от физических и юридических лиц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6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«Шовгеновский район»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1 жителя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463316"/>
              </p:ext>
            </p:extLst>
          </p:nvPr>
        </p:nvGraphicFramePr>
        <p:xfrm>
          <a:off x="467544" y="1916831"/>
          <a:ext cx="6912769" cy="3245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7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73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       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2022 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2023 год (факт)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85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Доходы, тыс. рублей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1104670,5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1393533,0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5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на отчетную дату, чел.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16235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16262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5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на 1 жителя, тыс. рублей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38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80528" y="980728"/>
            <a:ext cx="8712968" cy="74867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Основные  параметры  исполнения  Бюджета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за 2023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576514"/>
              </p:ext>
            </p:extLst>
          </p:nvPr>
        </p:nvGraphicFramePr>
        <p:xfrm>
          <a:off x="107504" y="2060848"/>
          <a:ext cx="7992887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2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18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 тыс. руб.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 тыс. руб.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93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1419105,9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1393533,0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31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неналоговые доходы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123487,5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101528,4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82,2</a:t>
                      </a: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061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1295618,4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1292004,6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93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1424705,9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1381973,7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207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Дефицит(-)/Профицит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5600,0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-11559,3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207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5">
      <a:dk1>
        <a:sysClr val="windowText" lastClr="000000"/>
      </a:dk1>
      <a:lt1>
        <a:sysClr val="window" lastClr="FFFFFF"/>
      </a:lt1>
      <a:dk2>
        <a:srgbClr val="00B050"/>
      </a:dk2>
      <a:lt2>
        <a:srgbClr val="F4E7ED"/>
      </a:lt2>
      <a:accent1>
        <a:srgbClr val="005827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Другая 6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3F7818"/>
      </a:accent1>
      <a:accent2>
        <a:srgbClr val="2A501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12324</TotalTime>
  <Words>3174</Words>
  <Application>Microsoft Office PowerPoint</Application>
  <PresentationFormat>Экран (4:3)</PresentationFormat>
  <Paragraphs>1132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7" baseType="lpstr">
      <vt:lpstr>Arial</vt:lpstr>
      <vt:lpstr>Arial Black</vt:lpstr>
      <vt:lpstr>Century Gothic</vt:lpstr>
      <vt:lpstr>Franklin Gothic Medium</vt:lpstr>
      <vt:lpstr>Monotype Corsiva</vt:lpstr>
      <vt:lpstr>Times New Roman</vt:lpstr>
      <vt:lpstr>Trebuchet MS</vt:lpstr>
      <vt:lpstr>Wingdings</vt:lpstr>
      <vt:lpstr>Wingdings 2</vt:lpstr>
      <vt:lpstr>Wingdings 3</vt:lpstr>
      <vt:lpstr>Изящная</vt:lpstr>
      <vt:lpstr>Аспект</vt:lpstr>
      <vt:lpstr>Путеводитель  </vt:lpstr>
      <vt:lpstr>ШОВГЕНОВский  район</vt:lpstr>
      <vt:lpstr>Основные показатели  социально-экономического развития  МО «Шовгеновский район» за 2023 год</vt:lpstr>
      <vt:lpstr>Основные параметры исполнения  консолидированного бюджета  муниципального образования  «Шовгеновский район», тыс. руб.</vt:lpstr>
      <vt:lpstr>Бюджет 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vt:lpstr>
      <vt:lpstr>Бюджетный  процесс  муниципального  образования               «ШОВГЕНОВский  район»</vt:lpstr>
      <vt:lpstr>Основные  характеристики  бюджета  муниципального  образования   «ШОВГЕНОВский  район»</vt:lpstr>
      <vt:lpstr>Доходы бюджета муниципального образования «Шовгеновский район»  на 1 жителя</vt:lpstr>
      <vt:lpstr>Основные  параметры  исполнения  Бюджета  муниципального образования   «ШОВГЕНОВский район»  за 2023 год</vt:lpstr>
      <vt:lpstr>Объем  и  структура  налоговых  доходов  бюджета  муниципального  образования  «ШОВГЕНОВский  район»</vt:lpstr>
      <vt:lpstr>             Объем  и  структура  неналоговых  доходов  бюджета  муниципального  образования                               «ШОВГЕНОВский  район»  за 2023 год, тыс. руб.</vt:lpstr>
      <vt:lpstr>Безвозмездные  поступления  в  бюджет  муниципального  образования  «ШОВГЕНОВский  район»  за 2023 год, тыс. руб.</vt:lpstr>
      <vt:lpstr>Исполнение  бюджета  муниципального  образования   «ШОВГЕНОВский  район»  по  разделам  классификации  расходов  в 2023 году, тыс. руб.</vt:lpstr>
      <vt:lpstr>Расходы  бюджета   муниципального  образования  «ШОВГЕНОВский  район»,  тыс. руб.</vt:lpstr>
      <vt:lpstr>Расходы   бюджета МО «Шовгеновский район»  тыс. руб.</vt:lpstr>
      <vt:lpstr>Презентация PowerPoint</vt:lpstr>
      <vt:lpstr>Презентация PowerPoint</vt:lpstr>
      <vt:lpstr>Презентация PowerPoint</vt:lpstr>
      <vt:lpstr>Расходы  бюджета  муниципального  образования   «ШОВГЕНОВский  район»  по  видам  расходов  классификации  расходов,  тыс. руб.</vt:lpstr>
      <vt:lpstr>Расходы  бюджета  муниципального образования «Шовгеновский район» за 2023 год по разделам  и  подразделам  классификации расходов  бюджетов  Российской 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 бюджета  МО «ШОВГЕНОВский  район»  на реализацию  муниципальных  программ  МО «ШОВГЕНОВский  район», тыс. руб.</vt:lpstr>
      <vt:lpstr>Презентация PowerPoint</vt:lpstr>
      <vt:lpstr>Муниципальная программа  муниципального образования   «ШОВГЕНОВский район»  «Развитие культуры и искусства», тыс. руб.</vt:lpstr>
      <vt:lpstr>Сведения  о реализации  общественно-значимых  проектов  для  муниципального  образования   «ШОВГЕНОВский  район»</vt:lpstr>
      <vt:lpstr>Сведения  о реализации общественно-значимых               проектов  для муниципального образования   «ШОВГЕНОВский  район»</vt:lpstr>
      <vt:lpstr>Сведения расходах бюджета муниципального образования «Шовгеновский район» по целевым  группам в сфере образования  за 2023 год</vt:lpstr>
      <vt:lpstr>Дотации на выравнивание  бюджетной обеспеченности  сельских  поселений</vt:lpstr>
      <vt:lpstr>Муниципальный  долг  МО «Шовгеновский район»</vt:lpstr>
      <vt:lpstr>ГЛОССАРИЙ</vt:lpstr>
      <vt:lpstr>Финансовое управление администрации муниципального образования  «Шовгеновский район»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параметры исполнения консолидированного бюджета МО «Гиагинский район»</dc:title>
  <dc:creator>user9</dc:creator>
  <cp:lastModifiedBy>Бислан003</cp:lastModifiedBy>
  <cp:revision>937</cp:revision>
  <cp:lastPrinted>2024-08-15T11:18:43Z</cp:lastPrinted>
  <dcterms:created xsi:type="dcterms:W3CDTF">2019-03-21T06:44:56Z</dcterms:created>
  <dcterms:modified xsi:type="dcterms:W3CDTF">2024-08-15T14:07:32Z</dcterms:modified>
</cp:coreProperties>
</file>