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20" r:id="rId1"/>
    <p:sldMasterId id="2147485232" r:id="rId2"/>
  </p:sldMasterIdLst>
  <p:sldIdLst>
    <p:sldId id="291" r:id="rId3"/>
    <p:sldId id="292" r:id="rId4"/>
    <p:sldId id="300" r:id="rId5"/>
    <p:sldId id="304" r:id="rId6"/>
    <p:sldId id="305" r:id="rId7"/>
    <p:sldId id="306" r:id="rId8"/>
    <p:sldId id="307" r:id="rId9"/>
    <p:sldId id="340" r:id="rId10"/>
    <p:sldId id="308" r:id="rId11"/>
    <p:sldId id="326" r:id="rId12"/>
    <p:sldId id="310" r:id="rId13"/>
    <p:sldId id="341" r:id="rId14"/>
    <p:sldId id="344" r:id="rId15"/>
    <p:sldId id="342" r:id="rId16"/>
    <p:sldId id="311" r:id="rId17"/>
    <p:sldId id="261" r:id="rId18"/>
    <p:sldId id="262" r:id="rId19"/>
    <p:sldId id="263" r:id="rId20"/>
    <p:sldId id="264" r:id="rId21"/>
    <p:sldId id="265" r:id="rId22"/>
    <p:sldId id="266" r:id="rId23"/>
    <p:sldId id="343" r:id="rId24"/>
    <p:sldId id="268" r:id="rId25"/>
    <p:sldId id="333" r:id="rId26"/>
    <p:sldId id="334" r:id="rId27"/>
    <p:sldId id="335" r:id="rId28"/>
    <p:sldId id="336" r:id="rId29"/>
    <p:sldId id="337" r:id="rId30"/>
    <p:sldId id="338" r:id="rId31"/>
    <p:sldId id="312" r:id="rId32"/>
    <p:sldId id="327" r:id="rId33"/>
    <p:sldId id="345" r:id="rId34"/>
    <p:sldId id="346" r:id="rId35"/>
    <p:sldId id="316" r:id="rId36"/>
    <p:sldId id="302" r:id="rId37"/>
    <p:sldId id="332" r:id="rId38"/>
    <p:sldId id="331" r:id="rId39"/>
    <p:sldId id="287" r:id="rId40"/>
    <p:sldId id="330" r:id="rId41"/>
    <p:sldId id="328" r:id="rId42"/>
    <p:sldId id="329" r:id="rId4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75B09C0C-ADA4-4108-8278-5210B41FA543}">
          <p14:sldIdLst>
            <p14:sldId id="291"/>
            <p14:sldId id="292"/>
            <p14:sldId id="300"/>
            <p14:sldId id="304"/>
            <p14:sldId id="305"/>
            <p14:sldId id="306"/>
            <p14:sldId id="307"/>
            <p14:sldId id="340"/>
            <p14:sldId id="308"/>
            <p14:sldId id="326"/>
            <p14:sldId id="310"/>
            <p14:sldId id="341"/>
            <p14:sldId id="344"/>
            <p14:sldId id="342"/>
            <p14:sldId id="311"/>
            <p14:sldId id="261"/>
            <p14:sldId id="262"/>
            <p14:sldId id="263"/>
            <p14:sldId id="264"/>
            <p14:sldId id="265"/>
            <p14:sldId id="266"/>
            <p14:sldId id="343"/>
            <p14:sldId id="268"/>
            <p14:sldId id="333"/>
            <p14:sldId id="334"/>
            <p14:sldId id="335"/>
            <p14:sldId id="336"/>
            <p14:sldId id="337"/>
            <p14:sldId id="338"/>
            <p14:sldId id="312"/>
            <p14:sldId id="327"/>
            <p14:sldId id="345"/>
            <p14:sldId id="346"/>
            <p14:sldId id="316"/>
            <p14:sldId id="302"/>
            <p14:sldId id="332"/>
            <p14:sldId id="331"/>
            <p14:sldId id="287"/>
            <p14:sldId id="330"/>
            <p14:sldId id="328"/>
            <p14:sldId id="32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2" autoAdjust="0"/>
    <p:restoredTop sz="86455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0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2020 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529746281714779E-2"/>
          <c:y val="0.20729556496204812"/>
          <c:w val="0.66258448162729655"/>
          <c:h val="0.7927044350379518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2023 год</a:t>
            </a:r>
          </a:p>
        </c:rich>
      </c:tx>
      <c:layout>
        <c:manualLayout>
          <c:xMode val="edge"/>
          <c:yMode val="edge"/>
          <c:x val="0.34075648791548413"/>
          <c:y val="1.9130529965891419E-2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529746281714779E-2"/>
          <c:y val="0.20729556496204812"/>
          <c:w val="0.6452233705161855"/>
          <c:h val="0.791325404060058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1393533</c:v>
                </c:pt>
                <c:pt idx="1">
                  <c:v>1381973.7</c:v>
                </c:pt>
                <c:pt idx="2">
                  <c:v>11559.300000000047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7A-493A-8B20-E4F82636B7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265072439583686E-3"/>
          <c:y val="4.3642571460313931E-2"/>
          <c:w val="0.51485845828466215"/>
          <c:h val="0.951318305902518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E3-40C3-A5A4-3B08D4D8790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4E3-40C3-A5A4-3B08D4D8790F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4E3-40C3-A5A4-3B08D4D8790F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4E3-40C3-A5A4-3B08D4D8790F}"/>
              </c:ext>
            </c:extLst>
          </c:dPt>
          <c:dPt>
            <c:idx val="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4E3-40C3-A5A4-3B08D4D8790F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4E3-40C3-A5A4-3B08D4D8790F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4E3-40C3-A5A4-3B08D4D8790F}"/>
              </c:ext>
            </c:extLst>
          </c:dPt>
          <c:dPt>
            <c:idx val="7"/>
            <c:bubble3D val="0"/>
            <c:spPr>
              <a:solidFill>
                <a:srgbClr val="FF33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4E3-40C3-A5A4-3B08D4D8790F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4E3-40C3-A5A4-3B08D4D8790F}"/>
              </c:ext>
            </c:extLst>
          </c:dPt>
          <c:dPt>
            <c:idx val="9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4E3-40C3-A5A4-3B08D4D8790F}"/>
              </c:ext>
            </c:extLst>
          </c:dPt>
          <c:dLbls>
            <c:dLbl>
              <c:idx val="0"/>
              <c:layout>
                <c:manualLayout>
                  <c:x val="-1.3826754365405998E-3"/>
                  <c:y val="-0.114318845525100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E3-40C3-A5A4-3B08D4D8790F}"/>
                </c:ext>
              </c:extLst>
            </c:dLbl>
            <c:dLbl>
              <c:idx val="1"/>
              <c:layout>
                <c:manualLayout>
                  <c:x val="-6.2606521906247601E-3"/>
                  <c:y val="-5.9898609938862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E3-40C3-A5A4-3B08D4D8790F}"/>
                </c:ext>
              </c:extLst>
            </c:dLbl>
            <c:dLbl>
              <c:idx val="2"/>
              <c:layout>
                <c:manualLayout>
                  <c:x val="4.0573292217757198E-2"/>
                  <c:y val="-4.8275774017940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E3-40C3-A5A4-3B08D4D8790F}"/>
                </c:ext>
              </c:extLst>
            </c:dLbl>
            <c:dLbl>
              <c:idx val="3"/>
              <c:layout>
                <c:manualLayout>
                  <c:x val="5.1225225200813282E-2"/>
                  <c:y val="-1.3853971422530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E3-40C3-A5A4-3B08D4D8790F}"/>
                </c:ext>
              </c:extLst>
            </c:dLbl>
            <c:dLbl>
              <c:idx val="4"/>
              <c:layout>
                <c:manualLayout>
                  <c:x val="-1.2782342160717464E-2"/>
                  <c:y val="-0.30831229325773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4E3-40C3-A5A4-3B08D4D8790F}"/>
                </c:ext>
              </c:extLst>
            </c:dLbl>
            <c:dLbl>
              <c:idx val="5"/>
              <c:layout>
                <c:manualLayout>
                  <c:x val="-4.2152046339927907E-3"/>
                  <c:y val="-2.9607149384835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4E3-40C3-A5A4-3B08D4D8790F}"/>
                </c:ext>
              </c:extLst>
            </c:dLbl>
            <c:dLbl>
              <c:idx val="6"/>
              <c:layout>
                <c:manualLayout>
                  <c:x val="-6.188427121467082E-2"/>
                  <c:y val="-2.4377443724890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4E3-40C3-A5A4-3B08D4D8790F}"/>
                </c:ext>
              </c:extLst>
            </c:dLbl>
            <c:dLbl>
              <c:idx val="7"/>
              <c:layout>
                <c:manualLayout>
                  <c:x val="-4.1941026426151384E-2"/>
                  <c:y val="-2.3379346739251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4E3-40C3-A5A4-3B08D4D8790F}"/>
                </c:ext>
              </c:extLst>
            </c:dLbl>
            <c:dLbl>
              <c:idx val="8"/>
              <c:layout>
                <c:manualLayout>
                  <c:x val="-3.8512545579849754E-2"/>
                  <c:y val="-9.9737125982417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4E3-40C3-A5A4-3B08D4D8790F}"/>
                </c:ext>
              </c:extLst>
            </c:dLbl>
            <c:dLbl>
              <c:idx val="9"/>
              <c:layout>
                <c:manualLayout>
                  <c:x val="2.8449187669301424E-2"/>
                  <c:y val="-5.4933636405990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4E3-40C3-A5A4-3B08D4D879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 и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 </c:v>
                </c:pt>
                <c:pt idx="8">
                  <c:v>Средства массовой информации </c:v>
                </c:pt>
                <c:pt idx="9">
                  <c:v>Межбюджетные трансферты</c:v>
                </c:pt>
                <c:pt idx="10">
                  <c:v>Обслуживание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61197.599999999999</c:v>
                </c:pt>
                <c:pt idx="1">
                  <c:v>2447.8000000000002</c:v>
                </c:pt>
                <c:pt idx="2">
                  <c:v>276190</c:v>
                </c:pt>
                <c:pt idx="3">
                  <c:v>77047.5</c:v>
                </c:pt>
                <c:pt idx="4">
                  <c:v>623970.6</c:v>
                </c:pt>
                <c:pt idx="5">
                  <c:v>174597.2</c:v>
                </c:pt>
                <c:pt idx="6">
                  <c:v>137294.79999999999</c:v>
                </c:pt>
                <c:pt idx="7">
                  <c:v>170</c:v>
                </c:pt>
                <c:pt idx="8">
                  <c:v>9099.2999999999993</c:v>
                </c:pt>
                <c:pt idx="9">
                  <c:v>19957.7</c:v>
                </c:pt>
                <c:pt idx="10">
                  <c:v>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B4E3-40C3-A5A4-3B08D4D87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0.60622905889477841"/>
          <c:y val="1.3161887485138466E-2"/>
          <c:w val="0.3373242915883084"/>
          <c:h val="0.9868381125148615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3092976544731976"/>
          <c:y val="0.1228386455865762"/>
          <c:w val="0.57380822443699653"/>
          <c:h val="0.7234899686996079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Хакуринохабльское с/п</c:v>
                </c:pt>
                <c:pt idx="1">
                  <c:v>Хатажукайское с/п</c:v>
                </c:pt>
                <c:pt idx="2">
                  <c:v>Дукмасовское с/п</c:v>
                </c:pt>
                <c:pt idx="3">
                  <c:v>Заревское с/п</c:v>
                </c:pt>
                <c:pt idx="4">
                  <c:v>Мамхегское с/п</c:v>
                </c:pt>
                <c:pt idx="5">
                  <c:v>Джерокайское с/п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635</c:v>
                </c:pt>
                <c:pt idx="1">
                  <c:v>2756</c:v>
                </c:pt>
                <c:pt idx="2" formatCode="0.0">
                  <c:v>2742</c:v>
                </c:pt>
                <c:pt idx="3" formatCode="0.0">
                  <c:v>2831</c:v>
                </c:pt>
                <c:pt idx="4">
                  <c:v>2783</c:v>
                </c:pt>
                <c:pt idx="5">
                  <c:v>2816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C5-420A-A357-72E5E01FA0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1258240"/>
        <c:axId val="171260928"/>
        <c:axId val="0"/>
      </c:bar3DChart>
      <c:catAx>
        <c:axId val="1712582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1260928"/>
        <c:crosses val="autoZero"/>
        <c:auto val="1"/>
        <c:lblAlgn val="ctr"/>
        <c:lblOffset val="100"/>
        <c:noMultiLvlLbl val="0"/>
      </c:catAx>
      <c:valAx>
        <c:axId val="1712609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125824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ru-RU"/>
          </a:p>
        </c:txPr>
      </c:legendEntry>
      <c:layout>
        <c:manualLayout>
          <c:xMode val="edge"/>
          <c:yMode val="edge"/>
          <c:x val="0.10633271795798663"/>
          <c:y val="0.92759119029622894"/>
          <c:w val="0.24992603661698479"/>
          <c:h val="5.434847849347006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20"/>
      <c:rotY val="15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242754491754106"/>
          <c:y val="0.15650481642224917"/>
          <c:w val="0.57695574938378602"/>
          <c:h val="0.70503236733464159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7834240"/>
        <c:axId val="185075200"/>
        <c:axId val="0"/>
      </c:bar3DChart>
      <c:catAx>
        <c:axId val="17783424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85075200"/>
        <c:crosses val="autoZero"/>
        <c:auto val="1"/>
        <c:lblAlgn val="ctr"/>
        <c:lblOffset val="100"/>
        <c:noMultiLvlLbl val="0"/>
      </c:catAx>
      <c:valAx>
        <c:axId val="1850752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78342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226560937266258"/>
          <c:y val="0.13691461846706454"/>
          <c:w val="0.57380822443699653"/>
          <c:h val="0.7234899686996079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Хакуринохабльское с/п</c:v>
                </c:pt>
                <c:pt idx="1">
                  <c:v>Хатажукайское с/п</c:v>
                </c:pt>
                <c:pt idx="2">
                  <c:v>Заревское с/п</c:v>
                </c:pt>
                <c:pt idx="3">
                  <c:v>Дукмасовское с/п</c:v>
                </c:pt>
                <c:pt idx="4">
                  <c:v>Мамхегское с/п</c:v>
                </c:pt>
                <c:pt idx="5">
                  <c:v>Джерокайское с/п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635</c:v>
                </c:pt>
                <c:pt idx="1">
                  <c:v>2756</c:v>
                </c:pt>
                <c:pt idx="2" formatCode="0.0">
                  <c:v>2831</c:v>
                </c:pt>
                <c:pt idx="3" formatCode="0.0">
                  <c:v>2742</c:v>
                </c:pt>
                <c:pt idx="4">
                  <c:v>2783</c:v>
                </c:pt>
                <c:pt idx="5">
                  <c:v>2816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53-4C06-B30A-8941D57A65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6765440"/>
        <c:axId val="155677824"/>
        <c:axId val="0"/>
      </c:bar3DChart>
      <c:catAx>
        <c:axId val="2067654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5677824"/>
        <c:crosses val="autoZero"/>
        <c:auto val="1"/>
        <c:lblAlgn val="ctr"/>
        <c:lblOffset val="100"/>
        <c:noMultiLvlLbl val="0"/>
      </c:catAx>
      <c:valAx>
        <c:axId val="1556778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0676544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ru-RU"/>
          </a:p>
        </c:txPr>
      </c:legendEntry>
      <c:layout>
        <c:manualLayout>
          <c:xMode val="edge"/>
          <c:yMode val="edge"/>
          <c:x val="6.5926631446735051E-2"/>
          <c:y val="0.90011891527720023"/>
          <c:w val="0.24696616185020712"/>
          <c:h val="8.23419114920565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A45D352-2C68-4B00-B705-51ADF9DE0B7E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7A45D352-2C68-4B00-B705-51ADF9DE0B7E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735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199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214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740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041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829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345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81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149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529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8787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7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8376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754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054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89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45D352-2C68-4B00-B705-51ADF9DE0B7E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45D352-2C68-4B00-B705-51ADF9DE0B7E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A45D352-2C68-4B00-B705-51ADF9DE0B7E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  <p:sldLayoutId id="2147485227" r:id="rId7"/>
    <p:sldLayoutId id="2147485228" r:id="rId8"/>
    <p:sldLayoutId id="2147485229" r:id="rId9"/>
    <p:sldLayoutId id="2147485230" r:id="rId10"/>
    <p:sldLayoutId id="21474852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5D352-2C68-4B00-B705-51ADF9DE0B7E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63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3" r:id="rId1"/>
    <p:sldLayoutId id="2147485234" r:id="rId2"/>
    <p:sldLayoutId id="2147485235" r:id="rId3"/>
    <p:sldLayoutId id="2147485236" r:id="rId4"/>
    <p:sldLayoutId id="2147485237" r:id="rId5"/>
    <p:sldLayoutId id="2147485238" r:id="rId6"/>
    <p:sldLayoutId id="2147485239" r:id="rId7"/>
    <p:sldLayoutId id="2147485240" r:id="rId8"/>
    <p:sldLayoutId id="2147485241" r:id="rId9"/>
    <p:sldLayoutId id="2147485242" r:id="rId10"/>
    <p:sldLayoutId id="2147485243" r:id="rId11"/>
    <p:sldLayoutId id="2147485244" r:id="rId12"/>
    <p:sldLayoutId id="2147485245" r:id="rId13"/>
    <p:sldLayoutId id="2147485246" r:id="rId14"/>
    <p:sldLayoutId id="2147485247" r:id="rId15"/>
    <p:sldLayoutId id="21474852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7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mailto:finshov@adygheya.gov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bg1">
                <a:tint val="78000"/>
                <a:satMod val="220000"/>
              </a:schemeClr>
            </a:gs>
            <a:gs pos="100000">
              <a:schemeClr val="bg1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272808" cy="94868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FFCC00"/>
                </a:solidFill>
              </a:rPr>
              <a:t>Путеводитель </a:t>
            </a:r>
            <a:r>
              <a:rPr lang="ru-RU" sz="4000" b="1" dirty="0">
                <a:solidFill>
                  <a:schemeClr val="accent3"/>
                </a:solidFill>
              </a:rPr>
              <a:t/>
            </a:r>
            <a:br>
              <a:rPr lang="ru-RU" sz="4000" b="1" dirty="0">
                <a:solidFill>
                  <a:schemeClr val="accent3"/>
                </a:solidFill>
              </a:rPr>
            </a:br>
            <a:endParaRPr lang="ru-RU" sz="4000" b="1" dirty="0">
              <a:solidFill>
                <a:schemeClr val="accent3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59024" y="2852936"/>
            <a:ext cx="6400800" cy="1752600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к решению Совета народных депутатов </a:t>
            </a:r>
            <a:br>
              <a:rPr lang="ru-RU" sz="1800" dirty="0"/>
            </a:br>
            <a:r>
              <a:rPr lang="ru-RU" sz="1800" dirty="0"/>
              <a:t>муниципального образования «Шовгеновский район» </a:t>
            </a:r>
            <a:br>
              <a:rPr lang="ru-RU" sz="1800" dirty="0"/>
            </a:br>
            <a:r>
              <a:rPr lang="ru-RU" sz="1800" dirty="0"/>
              <a:t>«О годовом отчете об исполнении бюджета</a:t>
            </a:r>
            <a:br>
              <a:rPr lang="ru-RU" sz="1800" dirty="0"/>
            </a:br>
            <a:r>
              <a:rPr lang="ru-RU" sz="1800" dirty="0"/>
              <a:t>муниципального образования  «Шовгеновский район» </a:t>
            </a:r>
          </a:p>
          <a:p>
            <a:pPr algn="ctr"/>
            <a:r>
              <a:rPr lang="ru-RU" sz="1800" dirty="0"/>
              <a:t> за 2023 год</a:t>
            </a:r>
          </a:p>
        </p:txBody>
      </p:sp>
    </p:spTree>
    <p:extLst>
      <p:ext uri="{BB962C8B-B14F-4D97-AF65-F5344CB8AC3E}">
        <p14:creationId xmlns:p14="http://schemas.microsoft.com/office/powerpoint/2010/main" val="1488714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76864" cy="116815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Объем  и  структура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налоговых  доходов  бюджета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муниципального  образования </a:t>
            </a:r>
            <a:r>
              <a:rPr lang="en-US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548741"/>
              </p:ext>
            </p:extLst>
          </p:nvPr>
        </p:nvGraphicFramePr>
        <p:xfrm>
          <a:off x="107505" y="1772817"/>
          <a:ext cx="7992886" cy="3677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76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81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07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63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072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2023 год 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2023 год</a:t>
                      </a:r>
                    </a:p>
                    <a:p>
                      <a:pPr algn="ctr"/>
                      <a:r>
                        <a:rPr lang="ru-RU" sz="1200" baseline="0" dirty="0"/>
                        <a:t>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% исполнения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2541">
                <a:tc>
                  <a:txBody>
                    <a:bodyPr/>
                    <a:lstStyle/>
                    <a:p>
                      <a:r>
                        <a:rPr lang="ru-RU" sz="1200" dirty="0"/>
                        <a:t>Налог на доходы физических лиц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23560,8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22963,4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97,5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7242">
                <a:tc>
                  <a:txBody>
                    <a:bodyPr/>
                    <a:lstStyle/>
                    <a:p>
                      <a:r>
                        <a:rPr lang="ru-RU" sz="1200" dirty="0"/>
                        <a:t>Акцизы по подакцизным товарам (продукции), производимым на территории РФ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1678,0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1555,5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92,7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2541">
                <a:tc>
                  <a:txBody>
                    <a:bodyPr/>
                    <a:lstStyle/>
                    <a:p>
                      <a:r>
                        <a:rPr lang="ru-RU" sz="1200" dirty="0"/>
                        <a:t>Налоги</a:t>
                      </a:r>
                      <a:r>
                        <a:rPr lang="ru-RU" sz="1200" baseline="0" dirty="0"/>
                        <a:t> на совокупный доход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36111,9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30823,2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85,4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2541">
                <a:tc>
                  <a:txBody>
                    <a:bodyPr/>
                    <a:lstStyle/>
                    <a:p>
                      <a:r>
                        <a:rPr lang="ru-RU" sz="1200" dirty="0"/>
                        <a:t>Налог на имущество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10637,0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2908,0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27,3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2541">
                <a:tc>
                  <a:txBody>
                    <a:bodyPr/>
                    <a:lstStyle/>
                    <a:p>
                      <a:r>
                        <a:rPr lang="ru-RU" sz="1200" dirty="0"/>
                        <a:t>Государственная пошлина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2242,0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2246,1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2541">
                <a:tc>
                  <a:txBody>
                    <a:bodyPr/>
                    <a:lstStyle/>
                    <a:p>
                      <a:r>
                        <a:rPr lang="ru-RU" sz="1200" dirty="0"/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74229,7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60496,2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81,5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254" y="5517232"/>
            <a:ext cx="2421513" cy="129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42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7992888" cy="15293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srgbClr val="FFCC00"/>
                </a:solidFill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FFCC00"/>
                </a:solidFill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Объем  и  структура</a:t>
            </a:r>
            <a:br>
              <a:rPr lang="ru-RU" sz="22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неналоговых  доходов  бюджета </a:t>
            </a:r>
            <a:br>
              <a:rPr lang="ru-RU" sz="22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муниципального  образования                               «</a:t>
            </a:r>
            <a:r>
              <a:rPr lang="ru-RU" sz="22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2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район»</a:t>
            </a:r>
            <a:br>
              <a:rPr lang="ru-RU" sz="22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за 2023 год, тыс.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896803"/>
              </p:ext>
            </p:extLst>
          </p:nvPr>
        </p:nvGraphicFramePr>
        <p:xfrm>
          <a:off x="179512" y="1988840"/>
          <a:ext cx="7920880" cy="4067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54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01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815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737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1594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2023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dirty="0"/>
                        <a:t>год (план)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2023</a:t>
                      </a:r>
                      <a:r>
                        <a:rPr lang="ru-RU" sz="1400" baseline="0" dirty="0"/>
                        <a:t> год</a:t>
                      </a:r>
                    </a:p>
                    <a:p>
                      <a:pPr algn="ctr"/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4570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38717,3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38995,2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100,7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3365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Платежи при пользовании природными ресурсами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447,2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300,2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67,1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8493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Доходы</a:t>
                      </a:r>
                      <a:r>
                        <a:rPr lang="ru-RU" sz="1200" baseline="0" dirty="0"/>
                        <a:t> от оказания платных услуг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192,7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2217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Доходы от продажи материальных и нематериальных активов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10000,0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954,1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8493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Штрафы, санкции, возмещение ущерба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413,2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1163,9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8493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Прочие неналоговые доходы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7329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Всего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49200,0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40855,4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83,0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655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4624"/>
            <a:ext cx="5526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бюджета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муниципального  образования                              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Шовгеновский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район»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за 2023 год, тыс. руб.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736395"/>
              </p:ext>
            </p:extLst>
          </p:nvPr>
        </p:nvGraphicFramePr>
        <p:xfrm>
          <a:off x="251519" y="1340770"/>
          <a:ext cx="7848871" cy="5464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422"/>
                <a:gridCol w="3631906"/>
                <a:gridCol w="941296"/>
                <a:gridCol w="794158"/>
                <a:gridCol w="983089"/>
              </a:tblGrid>
              <a:tr h="12364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Код бюджетной классификации Российской Федерации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2023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dirty="0"/>
                        <a:t>год </a:t>
                      </a:r>
                      <a:r>
                        <a:rPr lang="ru-RU" sz="1400" dirty="0" smtClean="0"/>
                        <a:t>(уточненный</a:t>
                      </a:r>
                      <a:r>
                        <a:rPr lang="ru-RU" sz="1400" baseline="0" dirty="0" smtClean="0"/>
                        <a:t> план</a:t>
                      </a:r>
                      <a:r>
                        <a:rPr lang="ru-RU" sz="1400" dirty="0" smtClean="0"/>
                        <a:t>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2023</a:t>
                      </a:r>
                      <a:r>
                        <a:rPr lang="ru-RU" sz="1400" baseline="0" dirty="0"/>
                        <a:t> год</a:t>
                      </a:r>
                    </a:p>
                    <a:p>
                      <a:pPr algn="ctr"/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% 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2847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 и неналоговые доходы: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123487,5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101528,4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92847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1 01 02000 01 0000 110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лиц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23560,8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22963,4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8078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1 03 02000 00 0000 000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товарам (продукции), производимым в РФ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1678,0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1555,5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86325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1 03 02230 01 0000 110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Доходы 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от уплаты акцизов на дизельное топливо, подлежащие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    распределению 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между бюджетами субъектов РФ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750,7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806,0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107,4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81556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1 03 02240 01 0000 110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Доходы от уплаты акцизов на моторные масла для дизельных и (или) карбюраторных (</a:t>
                      </a:r>
                      <a:r>
                        <a:rPr lang="ru-RU" sz="1200" b="0" i="0" u="none" strike="noStrike" dirty="0" err="1">
                          <a:effectLst/>
                          <a:latin typeface="Times New Roman"/>
                        </a:rPr>
                        <a:t>инжекторных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) двигателей, подлежащие распределению между бюджетами субъектов РФ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86325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1 03 02250 01 0000 110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Доходы от уплаты акцизов на автомобильный бензин, подлежащие распределению между бюджетами субъектов РФ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1016,1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833,1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156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129403"/>
              </p:ext>
            </p:extLst>
          </p:nvPr>
        </p:nvGraphicFramePr>
        <p:xfrm>
          <a:off x="179512" y="188639"/>
          <a:ext cx="7920880" cy="5915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9"/>
                <a:gridCol w="3665227"/>
                <a:gridCol w="949932"/>
                <a:gridCol w="801444"/>
                <a:gridCol w="992108"/>
              </a:tblGrid>
              <a:tr h="884714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1 03 02260 01 0000 110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Доходы от уплаты акцизов на прямогонный бензин, подлежащие распределению между бюджетами субъектов РФ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-93,0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-87,8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39866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1 05 00000 00 0000 110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36111,9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30823,2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99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1 05 00000 01 0000 110</a:t>
                      </a:r>
                    </a:p>
                    <a:p>
                      <a:pPr algn="l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взимаемый в связи с применением упрощенной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системы налогообложения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15050,0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16485,0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3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1 05 00011 01 0000 110</a:t>
                      </a:r>
                    </a:p>
                    <a:p>
                      <a:pPr algn="l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Налог взимаемый с налогоплательщиков, выбравших в качестве объекта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налогообложения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доходы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11550,0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10699,3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92,6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69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1 05 00020 01 0000 110</a:t>
                      </a:r>
                    </a:p>
                    <a:p>
                      <a:pPr algn="l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Налог взимаемый с налогоплательщиков, выбравших в качестве объекта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налогообложения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доходы,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уменьшенные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на величину расходов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5785,7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165,3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7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1 05 02010 02 0000 110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налог на вмененный доход для отдельных видов деятельности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-8,5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21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1 05 03000 01 0000 110</a:t>
                      </a:r>
                    </a:p>
                    <a:p>
                      <a:pPr algn="l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20131,9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13970,5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69,4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90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1 05 04000 02 0000 110</a:t>
                      </a:r>
                    </a:p>
                    <a:p>
                      <a:pPr algn="l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взимаемый в связи с применением патентной системы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930,0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21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1 06 02000 02 0000 110</a:t>
                      </a:r>
                    </a:p>
                    <a:p>
                      <a:pPr algn="l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организаций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10637,0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2908,0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563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1 07 00000 00 0000 110</a:t>
                      </a:r>
                    </a:p>
                    <a:p>
                      <a:pPr algn="l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платежи за пользование природными ресурсами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57,8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305,9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21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1 07 01020 01 0000 110</a:t>
                      </a:r>
                    </a:p>
                    <a:p>
                      <a:pPr algn="l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Налог на добычу общераспространенных полезных ископаемых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57,8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305,9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7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1 08 00000 00 0000 110</a:t>
                      </a:r>
                    </a:p>
                    <a:p>
                      <a:pPr algn="l"/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2242,0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2246,1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7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1 08 03000 01 0000 110</a:t>
                      </a:r>
                    </a:p>
                    <a:p>
                      <a:pPr algn="l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Госпошлина по делам, рассматриваемым в судах общей юрисдикции, мировыми судьями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2242,0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2246,1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343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643700"/>
              </p:ext>
            </p:extLst>
          </p:nvPr>
        </p:nvGraphicFramePr>
        <p:xfrm>
          <a:off x="107504" y="332655"/>
          <a:ext cx="7920880" cy="6084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3449204"/>
                <a:gridCol w="943284"/>
                <a:gridCol w="936104"/>
                <a:gridCol w="864096"/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1 11 00000 00 0000 120</a:t>
                      </a:r>
                    </a:p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38717,3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38995,2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651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1 12 00000 00 0000 000</a:t>
                      </a:r>
                    </a:p>
                    <a:p>
                      <a:pPr algn="l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Платежи при использовании природными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ресурсами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447,2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300,2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67,1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08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1 13 00000 00 0000 130</a:t>
                      </a:r>
                    </a:p>
                    <a:p>
                      <a:pPr algn="l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услуг(работ) и компенсации затрат государства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192,7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25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1 14 00000 00 0000 000</a:t>
                      </a:r>
                    </a:p>
                    <a:p>
                      <a:pPr algn="l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активов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954,1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955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1 16 00000 00 </a:t>
                      </a:r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0000 140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ущерба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413,2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1163,9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73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200 00000 00 0000 000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поступления: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1295618,4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1292004,6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8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202 00000 00 0000 000</a:t>
                      </a:r>
                    </a:p>
                    <a:p>
                      <a:pPr algn="l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поступления от других бюджетов бюджетной системы РФ, в т. ч.: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1279300,2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1276779,0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095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202 15001 05 0000 150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муниципальных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районов на выравнивание бюджетной обеспеченности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159404,0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159404,0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23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202 20000 00 0000 150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719358,7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718266,2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650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202 30000 00 0000 150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от других бюджетов бюджетной системы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293399,2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291970,5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56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202 40000 00 0000 150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трансферты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12963,3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12963,3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23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219 00000 00 0000 000</a:t>
                      </a:r>
                    </a:p>
                    <a:p>
                      <a:pPr algn="l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имеющих целевое назначение, прошлых лет из бюджетов городских округов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-1756,2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2317"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1419105,9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1393533,0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857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82068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Безвозмездные  поступления  в  бюджет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муниципального  образования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район»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за 202</a:t>
            </a:r>
            <a:r>
              <a:rPr lang="en-US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год, тыс.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394375"/>
              </p:ext>
            </p:extLst>
          </p:nvPr>
        </p:nvGraphicFramePr>
        <p:xfrm>
          <a:off x="107504" y="1700808"/>
          <a:ext cx="7992888" cy="3806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55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85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985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02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23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202</a:t>
                      </a:r>
                      <a:r>
                        <a:rPr lang="en-US" sz="1400" dirty="0"/>
                        <a:t>3</a:t>
                      </a:r>
                      <a:r>
                        <a:rPr lang="en-US" sz="1400" baseline="0" dirty="0"/>
                        <a:t> </a:t>
                      </a:r>
                      <a:r>
                        <a:rPr lang="ru-RU" sz="1400" dirty="0"/>
                        <a:t>год</a:t>
                      </a:r>
                      <a:r>
                        <a:rPr lang="ru-RU" sz="1400" baseline="0" dirty="0"/>
                        <a:t> </a:t>
                      </a: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</a:t>
                      </a:r>
                      <a:r>
                        <a:rPr lang="en-US" sz="1400" dirty="0"/>
                        <a:t>3</a:t>
                      </a:r>
                      <a:r>
                        <a:rPr lang="ru-RU" sz="1400" baseline="0" dirty="0"/>
                        <a:t> год </a:t>
                      </a:r>
                    </a:p>
                    <a:p>
                      <a:pPr algn="ctr"/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001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Дотации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159404,0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159404,0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9810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Субсидии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719358,7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718266,2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0674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Субвенции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293399,2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291970,5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94522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бюджетов бюджетной системы РФ от возврата остатков субсидий,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субвенций и иных межбюджетных трансфертов, имеющих целевое назначение, прошлых лет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5739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 и субвенций и иных межбюджетных трансфертов,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меющих целевое назначение , прошлых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-1756,2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Иные межбюджетные трансферты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12963,3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12963,3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2177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1185125,2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1181468,9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257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9512" y="116632"/>
            <a:ext cx="7704856" cy="144016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Исполнение  бюджета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муниципального  образования 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район»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по  разделам  классификации  расходов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в 202</a:t>
            </a:r>
            <a:r>
              <a:rPr lang="en-US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году, тыс. руб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361107"/>
              </p:ext>
            </p:extLst>
          </p:nvPr>
        </p:nvGraphicFramePr>
        <p:xfrm>
          <a:off x="0" y="1772816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0336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704856" cy="72008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Расходы  бюджета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муниципального  образования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район», </a:t>
            </a:r>
            <a:r>
              <a:rPr lang="ru-RU" sz="2000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2627116"/>
              </p:ext>
            </p:extLst>
          </p:nvPr>
        </p:nvGraphicFramePr>
        <p:xfrm>
          <a:off x="179512" y="924086"/>
          <a:ext cx="7865036" cy="5745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9675"/>
                <a:gridCol w="11440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67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03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05978"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Наименование</a:t>
                      </a:r>
                      <a:endParaRPr lang="ru-RU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Утвержденный бюджет</a:t>
                      </a:r>
                      <a:r>
                        <a:rPr lang="ru-RU" sz="1400" baseline="0" dirty="0" smtClean="0"/>
                        <a:t> 2023 год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</a:t>
                      </a:r>
                      <a:r>
                        <a:rPr lang="en-US" sz="1400" dirty="0"/>
                        <a:t>3</a:t>
                      </a:r>
                      <a:r>
                        <a:rPr lang="ru-RU" sz="1400" dirty="0"/>
                        <a:t> год</a:t>
                      </a:r>
                    </a:p>
                    <a:p>
                      <a:pPr algn="ctr"/>
                      <a:r>
                        <a:rPr lang="ru-RU" sz="1400" dirty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</a:t>
                      </a:r>
                      <a:r>
                        <a:rPr lang="en-US" sz="1400" dirty="0"/>
                        <a:t>3</a:t>
                      </a:r>
                      <a:r>
                        <a:rPr lang="ru-RU" sz="1400" dirty="0"/>
                        <a:t> год</a:t>
                      </a:r>
                    </a:p>
                    <a:p>
                      <a:pPr algn="ctr"/>
                      <a:r>
                        <a:rPr lang="ru-RU" sz="1400" dirty="0"/>
                        <a:t>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% исполнения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82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84354,1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84354,1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61197,6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375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2595,5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2595,5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2447,8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94,3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582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276931,1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276931,1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276190,0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978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90830,6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90830,6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77047,5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84,8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166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626739,0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626739,0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623970,6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288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175496,3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175496,3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174597,2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812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138531,0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138531,0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137294,8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136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170,0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170,0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04105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9099,3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9099,3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9099,3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582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19957,7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19957,7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19957,7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592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1424705,9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1424705,9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1381973,7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309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992888" cy="576064"/>
          </a:xfrm>
        </p:spPr>
        <p:txBody>
          <a:bodyPr>
            <a:noAutofit/>
          </a:bodyPr>
          <a:lstStyle/>
          <a:p>
            <a:pPr algn="ctr"/>
            <a:r>
              <a:rPr lang="ru-RU" sz="14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Расходы   бюджета МО «Шовгеновский район</a:t>
            </a:r>
            <a:r>
              <a:rPr lang="ru-RU" sz="1400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» по разделам и подразделам классификации расходов бюджетов Российской Федерации,</a:t>
            </a:r>
            <a:r>
              <a:rPr lang="ru-RU" sz="14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тыс. руб.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7992888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726640"/>
              </p:ext>
            </p:extLst>
          </p:nvPr>
        </p:nvGraphicFramePr>
        <p:xfrm>
          <a:off x="251520" y="720360"/>
          <a:ext cx="7848871" cy="5768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83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1361"/>
                <a:gridCol w="570796"/>
                <a:gridCol w="864096"/>
                <a:gridCol w="792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14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07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90851">
                <a:tc gridSpan="7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 «Общегосударственные вопросы»</a:t>
                      </a:r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</a:tr>
              <a:tr h="8039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Структура расходов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РЗ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ПРЗ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Уточненный</a:t>
                      </a:r>
                      <a:r>
                        <a:rPr lang="ru-RU" sz="1200" baseline="0" dirty="0" smtClean="0"/>
                        <a:t> бюджет 2023 год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</a:t>
                      </a:r>
                      <a:r>
                        <a:rPr lang="en-US" sz="1200" dirty="0"/>
                        <a:t>3</a:t>
                      </a:r>
                      <a:r>
                        <a:rPr lang="ru-RU" sz="1200" dirty="0"/>
                        <a:t> </a:t>
                      </a:r>
                      <a:r>
                        <a:rPr lang="ru-RU" sz="1200" baseline="0" dirty="0"/>
                        <a:t>год</a:t>
                      </a:r>
                    </a:p>
                    <a:p>
                      <a:pPr algn="ctr"/>
                      <a:r>
                        <a:rPr lang="ru-RU" sz="1200" baseline="0" dirty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</a:t>
                      </a:r>
                      <a:r>
                        <a:rPr lang="en-US" sz="1200" dirty="0"/>
                        <a:t>3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dirty="0"/>
                        <a:t>год 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% исполнения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3955">
                <a:tc>
                  <a:txBody>
                    <a:bodyPr/>
                    <a:lstStyle/>
                    <a:p>
                      <a:r>
                        <a:rPr lang="ru-RU" sz="1200" dirty="0"/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02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2537,5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2537,5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2537,5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00639">
                <a:tc>
                  <a:txBody>
                    <a:bodyPr/>
                    <a:lstStyle/>
                    <a:p>
                      <a:r>
                        <a:rPr lang="ru-RU" sz="1200" dirty="0"/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03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4258,7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4253,5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4214,5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99,1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9017">
                <a:tc>
                  <a:txBody>
                    <a:bodyPr/>
                    <a:lstStyle/>
                    <a:p>
                      <a:r>
                        <a:rPr lang="ru-RU" sz="1200" dirty="0"/>
                        <a:t>Функционирование Правительства</a:t>
                      </a:r>
                      <a:r>
                        <a:rPr lang="ru-RU" sz="1200" baseline="0" dirty="0"/>
                        <a:t> РФ, высших исполнительных органов государственной власти субъектов РФ, местных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38385,3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38385,3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37914,2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98,8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36605">
                <a:tc>
                  <a:txBody>
                    <a:bodyPr/>
                    <a:lstStyle/>
                    <a:p>
                      <a:r>
                        <a:rPr lang="ru-RU" sz="1200" dirty="0"/>
                        <a:t>Обеспечение деятельности финансовых, налоговых и таможенных</a:t>
                      </a:r>
                      <a:r>
                        <a:rPr lang="ru-RU" sz="1200" baseline="0" dirty="0"/>
                        <a:t> органов и органов финансового (финансово-бюджетного) надзора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06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12502,1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12502,1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12475,8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99,8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029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проведения выборов</a:t>
                      </a:r>
                      <a:r>
                        <a:rPr lang="ru-RU" sz="1200" baseline="0" dirty="0" smtClean="0"/>
                        <a:t> и референдумов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5,2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5,2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97068">
                <a:tc>
                  <a:txBody>
                    <a:bodyPr/>
                    <a:lstStyle/>
                    <a:p>
                      <a:r>
                        <a:rPr lang="ru-RU" sz="1200" dirty="0"/>
                        <a:t>Другие общегосударственные 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26670,6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26670,5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4050,3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15,2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7985">
                <a:tc>
                  <a:txBody>
                    <a:bodyPr/>
                    <a:lstStyle/>
                    <a:p>
                      <a:r>
                        <a:rPr lang="ru-RU" sz="1200" dirty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84354,1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84354,1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61197,5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72,5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556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948203"/>
              </p:ext>
            </p:extLst>
          </p:nvPr>
        </p:nvGraphicFramePr>
        <p:xfrm>
          <a:off x="107504" y="116633"/>
          <a:ext cx="7992891" cy="2225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6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0388"/>
                <a:gridCol w="741198"/>
                <a:gridCol w="988039"/>
                <a:gridCol w="9880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84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16023">
                <a:tc gridSpan="7"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Раздел</a:t>
                      </a:r>
                      <a:r>
                        <a:rPr lang="ru-RU" sz="1100" b="1" baseline="0" dirty="0" smtClean="0"/>
                        <a:t> «Национальная безопасность и правоохранительная деятельность»</a:t>
                      </a:r>
                      <a:endParaRPr lang="ru-RU" sz="1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</a:tr>
              <a:tr h="533007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Структура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РЗ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ПРЗ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Уточненный</a:t>
                      </a:r>
                      <a:r>
                        <a:rPr lang="ru-RU" sz="1100" baseline="0" dirty="0" smtClean="0"/>
                        <a:t> бюджет 2023 год</a:t>
                      </a:r>
                      <a:endParaRPr lang="ru-RU" sz="1100" dirty="0" smtClean="0"/>
                    </a:p>
                    <a:p>
                      <a:pPr algn="ctr"/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202</a:t>
                      </a:r>
                      <a:r>
                        <a:rPr lang="en-US" sz="1100" b="1" dirty="0"/>
                        <a:t>3</a:t>
                      </a:r>
                      <a:r>
                        <a:rPr lang="ru-RU" sz="1100" b="1" dirty="0"/>
                        <a:t> год</a:t>
                      </a:r>
                    </a:p>
                    <a:p>
                      <a:pPr algn="ctr"/>
                      <a:r>
                        <a:rPr lang="ru-RU" sz="1100" b="1" baseline="0" dirty="0"/>
                        <a:t> (план)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202</a:t>
                      </a:r>
                      <a:r>
                        <a:rPr lang="en-US" sz="1100" b="1" dirty="0"/>
                        <a:t>3</a:t>
                      </a:r>
                      <a:r>
                        <a:rPr lang="ru-RU" sz="1100" b="1" dirty="0"/>
                        <a:t> год 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%исполнения</a:t>
                      </a:r>
                      <a:endParaRPr lang="ru-RU" sz="11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9119">
                <a:tc>
                  <a:txBody>
                    <a:bodyPr/>
                    <a:lstStyle/>
                    <a:p>
                      <a:r>
                        <a:rPr lang="ru-RU" sz="1200" dirty="0"/>
                        <a:t>Защита населения  и территории от чрезвычайных ситуаций природного и техногенного</a:t>
                      </a:r>
                      <a:r>
                        <a:rPr lang="ru-RU" sz="1200" baseline="0" dirty="0"/>
                        <a:t> характера, пожарная безопасность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03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2595,5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2595,5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2447,8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94,3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424">
                <a:tc>
                  <a:txBody>
                    <a:bodyPr/>
                    <a:lstStyle/>
                    <a:p>
                      <a:r>
                        <a:rPr lang="ru-RU" sz="1200" dirty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2595,5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2447,8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94,3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280609"/>
              </p:ext>
            </p:extLst>
          </p:nvPr>
        </p:nvGraphicFramePr>
        <p:xfrm>
          <a:off x="179511" y="2276871"/>
          <a:ext cx="7920884" cy="2248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86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2096"/>
                <a:gridCol w="753194"/>
                <a:gridCol w="986831"/>
                <a:gridCol w="9868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97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35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3048">
                <a:tc gridSpan="7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Раздел «Национальная экономика»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</a:tr>
              <a:tr h="75401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Структура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РЗ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ПРЗ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Уточненный</a:t>
                      </a:r>
                      <a:r>
                        <a:rPr lang="ru-RU" sz="1100" baseline="0" dirty="0" smtClean="0"/>
                        <a:t> бюджет 2023 год</a:t>
                      </a:r>
                      <a:endParaRPr lang="ru-RU" sz="1100" dirty="0" smtClean="0"/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</a:t>
                      </a:r>
                      <a:r>
                        <a:rPr lang="en-US" sz="1100" dirty="0"/>
                        <a:t>3</a:t>
                      </a:r>
                      <a:r>
                        <a:rPr lang="ru-RU" sz="1100" dirty="0"/>
                        <a:t> год </a:t>
                      </a:r>
                    </a:p>
                    <a:p>
                      <a:pPr algn="ctr"/>
                      <a:r>
                        <a:rPr lang="ru-RU" sz="1100" dirty="0"/>
                        <a:t>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</a:t>
                      </a:r>
                      <a:r>
                        <a:rPr lang="en-US" sz="1100" dirty="0"/>
                        <a:t>3</a:t>
                      </a:r>
                      <a:r>
                        <a:rPr lang="ru-RU" sz="1100" dirty="0"/>
                        <a:t> год 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</a:t>
                      </a:r>
                      <a:r>
                        <a:rPr lang="ru-RU" sz="1100" baseline="0" dirty="0" smtClean="0"/>
                        <a:t>исполнения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1962">
                <a:tc>
                  <a:txBody>
                    <a:bodyPr/>
                    <a:lstStyle/>
                    <a:p>
                      <a:r>
                        <a:rPr lang="ru-RU" sz="1200" dirty="0"/>
                        <a:t>Сельское хозяйство</a:t>
                      </a:r>
                      <a:r>
                        <a:rPr lang="ru-RU" sz="1200" baseline="0" dirty="0"/>
                        <a:t> и рыболовства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819,6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819,6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3597">
                <a:tc>
                  <a:txBody>
                    <a:bodyPr/>
                    <a:lstStyle/>
                    <a:p>
                      <a:r>
                        <a:rPr lang="ru-RU" sz="1200" dirty="0"/>
                        <a:t>Дорожное хозяйство </a:t>
                      </a:r>
                    </a:p>
                    <a:p>
                      <a:r>
                        <a:rPr lang="ru-RU" sz="1200" dirty="0"/>
                        <a:t>(дорожные фонды)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276111,5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276111,5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276111,5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158">
                <a:tc>
                  <a:txBody>
                    <a:bodyPr/>
                    <a:lstStyle/>
                    <a:p>
                      <a:r>
                        <a:rPr lang="ru-RU" sz="1200" dirty="0"/>
                        <a:t>Всего</a:t>
                      </a:r>
                      <a:r>
                        <a:rPr lang="ru-RU" sz="1200" baseline="0" dirty="0"/>
                        <a:t>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276931,1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276190,0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99,7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794134"/>
              </p:ext>
            </p:extLst>
          </p:nvPr>
        </p:nvGraphicFramePr>
        <p:xfrm>
          <a:off x="179511" y="4502234"/>
          <a:ext cx="7920884" cy="2239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59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0920"/>
                <a:gridCol w="759154"/>
                <a:gridCol w="974878"/>
                <a:gridCol w="9748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50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48519">
                <a:tc gridSpan="7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Раздел «Жилищно-коммунальное хозяйство»</a:t>
                      </a:r>
                      <a:endParaRPr lang="ru-RU" sz="1100" dirty="0"/>
                    </a:p>
                  </a:txBody>
                  <a:tcPr marL="116916" marR="11691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116916" marR="116916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116916" marR="116916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116916" marR="116916"/>
                </a:tc>
              </a:tr>
              <a:tr h="73093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Структура расходов</a:t>
                      </a:r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РЗ</a:t>
                      </a:r>
                      <a:endParaRPr lang="ru-RU" sz="11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ПРЗ</a:t>
                      </a:r>
                      <a:endParaRPr lang="ru-RU" sz="11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Уточненный</a:t>
                      </a:r>
                      <a:r>
                        <a:rPr lang="ru-RU" sz="1100" baseline="0" dirty="0" smtClean="0"/>
                        <a:t> бюджет 2023 год</a:t>
                      </a:r>
                      <a:endParaRPr lang="ru-RU" sz="1100" dirty="0" smtClean="0"/>
                    </a:p>
                    <a:p>
                      <a:pPr algn="ctr"/>
                      <a:endParaRPr lang="ru-RU" sz="11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</a:t>
                      </a:r>
                      <a:r>
                        <a:rPr lang="en-US" sz="1100" dirty="0"/>
                        <a:t>3</a:t>
                      </a:r>
                      <a:r>
                        <a:rPr lang="ru-RU" sz="1100" dirty="0"/>
                        <a:t> год</a:t>
                      </a:r>
                    </a:p>
                    <a:p>
                      <a:pPr algn="ctr"/>
                      <a:r>
                        <a:rPr lang="ru-RU" sz="1100" dirty="0"/>
                        <a:t> (план)</a:t>
                      </a:r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</a:t>
                      </a:r>
                      <a:r>
                        <a:rPr lang="en-US" sz="1100" dirty="0"/>
                        <a:t>3</a:t>
                      </a:r>
                      <a:r>
                        <a:rPr lang="ru-RU" sz="1100" dirty="0"/>
                        <a:t> год</a:t>
                      </a:r>
                      <a:r>
                        <a:rPr lang="ru-RU" sz="1100" baseline="0" dirty="0"/>
                        <a:t> (факт)</a:t>
                      </a:r>
                      <a:endParaRPr lang="ru-RU" sz="11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%исполнения</a:t>
                      </a:r>
                      <a:endParaRPr lang="ru-RU" sz="1100" dirty="0"/>
                    </a:p>
                  </a:txBody>
                  <a:tcPr marL="116916" marR="11691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3654">
                <a:tc>
                  <a:txBody>
                    <a:bodyPr/>
                    <a:lstStyle/>
                    <a:p>
                      <a:r>
                        <a:rPr lang="ru-RU" sz="1200" dirty="0"/>
                        <a:t>Жилищное хозяйство</a:t>
                      </a:r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44877,5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44877,5</a:t>
                      </a:r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31516,0</a:t>
                      </a:r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70,2</a:t>
                      </a:r>
                    </a:p>
                  </a:txBody>
                  <a:tcPr marL="116916" marR="11691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398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Коммунальное хозяйство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Благоустройство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02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35343,2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10609,8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35343,2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10609,8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34921,7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10609,8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98,8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marL="116916" marR="11691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3138">
                <a:tc>
                  <a:txBody>
                    <a:bodyPr/>
                    <a:lstStyle/>
                    <a:p>
                      <a:r>
                        <a:rPr lang="ru-RU" sz="1200" dirty="0"/>
                        <a:t>Всего</a:t>
                      </a:r>
                      <a:endParaRPr lang="ru-RU" sz="1200" b="1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90830,5</a:t>
                      </a:r>
                      <a:endParaRPr lang="ru-RU" sz="1200" b="1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90830,5</a:t>
                      </a:r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77047,5</a:t>
                      </a:r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84,8</a:t>
                      </a:r>
                    </a:p>
                  </a:txBody>
                  <a:tcPr marL="116916" marR="116916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432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65371" cy="504056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4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96752"/>
            <a:ext cx="7408333" cy="3450696"/>
          </a:xfrm>
        </p:spPr>
        <p:txBody>
          <a:bodyPr/>
          <a:lstStyle/>
          <a:p>
            <a:r>
              <a:rPr lang="ru-RU" sz="1800" dirty="0"/>
              <a:t>Территория составляет 521,4 кв. км.</a:t>
            </a:r>
          </a:p>
          <a:p>
            <a:r>
              <a:rPr lang="ru-RU" sz="1800" dirty="0"/>
              <a:t>В состав Шовгеновского района входят 6 поселений</a:t>
            </a:r>
          </a:p>
          <a:p>
            <a:r>
              <a:rPr lang="ru-RU" sz="1800" dirty="0"/>
              <a:t>Население –16262 чел.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Picture 2" descr="E:\Downloads\Шовгеновский_район_(Shovgenovsky_district).png">
            <a:extLst>
              <a:ext uri="{FF2B5EF4-FFF2-40B4-BE49-F238E27FC236}">
                <a16:creationId xmlns="" xmlns:a16="http://schemas.microsoft.com/office/drawing/2014/main" id="{8110F849-86ED-4D6F-828E-B8BF64F13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6640832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28800"/>
            <a:ext cx="1645171" cy="119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32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405326"/>
              </p:ext>
            </p:extLst>
          </p:nvPr>
        </p:nvGraphicFramePr>
        <p:xfrm>
          <a:off x="107504" y="47276"/>
          <a:ext cx="7992886" cy="3089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89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9248"/>
                <a:gridCol w="939248"/>
                <a:gridCol w="939248"/>
                <a:gridCol w="9392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90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78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40332">
                <a:tc gridSpan="7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Раздел «Образование»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</a:tr>
              <a:tr h="39837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Структура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РЗ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ПРЗ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Уточненный</a:t>
                      </a:r>
                      <a:r>
                        <a:rPr lang="ru-RU" sz="1100" baseline="0" dirty="0" smtClean="0"/>
                        <a:t> бюджет 2023 год</a:t>
                      </a:r>
                      <a:endParaRPr lang="ru-R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</a:t>
                      </a:r>
                      <a:r>
                        <a:rPr lang="en-US" sz="1100" dirty="0"/>
                        <a:t>3</a:t>
                      </a:r>
                      <a:r>
                        <a:rPr lang="ru-RU" sz="1100" dirty="0"/>
                        <a:t> год </a:t>
                      </a:r>
                      <a:r>
                        <a:rPr lang="en-US" sz="1100" dirty="0"/>
                        <a:t> </a:t>
                      </a:r>
                    </a:p>
                    <a:p>
                      <a:pPr algn="ctr"/>
                      <a:r>
                        <a:rPr lang="ru-RU" sz="1100" dirty="0"/>
                        <a:t>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</a:t>
                      </a:r>
                      <a:r>
                        <a:rPr lang="en-US" sz="1100" dirty="0"/>
                        <a:t>3</a:t>
                      </a:r>
                      <a:r>
                        <a:rPr lang="ru-RU" sz="1100" dirty="0"/>
                        <a:t> год</a:t>
                      </a:r>
                    </a:p>
                    <a:p>
                      <a:pPr algn="ctr"/>
                      <a:r>
                        <a:rPr lang="ru-RU" sz="1100" baseline="0" dirty="0"/>
                        <a:t>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%исполнения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5581">
                <a:tc>
                  <a:txBody>
                    <a:bodyPr/>
                    <a:lstStyle/>
                    <a:p>
                      <a:r>
                        <a:rPr lang="ru-RU" sz="1200" dirty="0"/>
                        <a:t>Дошкольное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274557,1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274557,1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273847,9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99,7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938">
                <a:tc>
                  <a:txBody>
                    <a:bodyPr/>
                    <a:lstStyle/>
                    <a:p>
                      <a:r>
                        <a:rPr lang="ru-RU" sz="1200" dirty="0"/>
                        <a:t>Общее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299350,6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299350,6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297483,0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99,4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5468">
                <a:tc>
                  <a:txBody>
                    <a:bodyPr/>
                    <a:lstStyle/>
                    <a:p>
                      <a:r>
                        <a:rPr lang="ru-RU" sz="1200" dirty="0"/>
                        <a:t>Дополнительное образование</a:t>
                      </a:r>
                      <a:r>
                        <a:rPr lang="ru-RU" sz="1200" baseline="0" dirty="0"/>
                        <a:t> детей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32001,3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32001,3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31969,8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99,9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2938">
                <a:tc>
                  <a:txBody>
                    <a:bodyPr/>
                    <a:lstStyle/>
                    <a:p>
                      <a:r>
                        <a:rPr lang="ru-RU" sz="1200" dirty="0"/>
                        <a:t>Молодежная политика</a:t>
                      </a:r>
                      <a:r>
                        <a:rPr lang="ru-RU" sz="1200" baseline="0" dirty="0"/>
                        <a:t> и оздоровление детей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1568,2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1568,2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1568,2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7172">
                <a:tc>
                  <a:txBody>
                    <a:bodyPr/>
                    <a:lstStyle/>
                    <a:p>
                      <a:r>
                        <a:rPr lang="ru-RU" sz="1200" dirty="0"/>
                        <a:t>Другие вопросы</a:t>
                      </a:r>
                      <a:r>
                        <a:rPr lang="ru-RU" sz="1200" baseline="0" dirty="0"/>
                        <a:t> в области образования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19261,8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19261,8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19101,6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99,2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5461">
                <a:tc>
                  <a:txBody>
                    <a:bodyPr/>
                    <a:lstStyle/>
                    <a:p>
                      <a:r>
                        <a:rPr lang="ru-RU" sz="1200" dirty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626739,0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626739,0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623970,5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99,5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1446425"/>
              </p:ext>
            </p:extLst>
          </p:nvPr>
        </p:nvGraphicFramePr>
        <p:xfrm>
          <a:off x="107505" y="3140967"/>
          <a:ext cx="7992883" cy="2121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0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9980"/>
                <a:gridCol w="989980"/>
                <a:gridCol w="989980"/>
                <a:gridCol w="9899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88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30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7273">
                <a:tc gridSpan="7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Раздел «Культура</a:t>
                      </a:r>
                      <a:r>
                        <a:rPr lang="ru-RU" sz="1100" baseline="0" dirty="0" smtClean="0"/>
                        <a:t> и кинематография»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</a:tr>
              <a:tr h="63609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Структура 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РЗ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ПРЗ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Уточненный</a:t>
                      </a:r>
                      <a:r>
                        <a:rPr lang="ru-RU" sz="1100" baseline="0" dirty="0" smtClean="0"/>
                        <a:t> бюджет 2023 год</a:t>
                      </a:r>
                      <a:endParaRPr lang="ru-R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</a:t>
                      </a:r>
                      <a:r>
                        <a:rPr lang="en-US" sz="1100" dirty="0"/>
                        <a:t>3</a:t>
                      </a:r>
                      <a:r>
                        <a:rPr lang="ru-RU" sz="1100" dirty="0"/>
                        <a:t> год</a:t>
                      </a:r>
                      <a:endParaRPr lang="en-US" sz="1100" dirty="0"/>
                    </a:p>
                    <a:p>
                      <a:pPr algn="ctr"/>
                      <a:r>
                        <a:rPr lang="ru-RU" sz="1100" dirty="0"/>
                        <a:t> 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</a:t>
                      </a:r>
                      <a:r>
                        <a:rPr lang="en-US" sz="1100" dirty="0"/>
                        <a:t>3</a:t>
                      </a:r>
                      <a:r>
                        <a:rPr lang="ru-RU" sz="1100" dirty="0"/>
                        <a:t> год </a:t>
                      </a:r>
                      <a:endParaRPr lang="en-US" sz="1100" dirty="0"/>
                    </a:p>
                    <a:p>
                      <a:pPr algn="ctr"/>
                      <a:r>
                        <a:rPr lang="ru-RU" sz="1100" dirty="0"/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%исполнения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759">
                <a:tc>
                  <a:txBody>
                    <a:bodyPr/>
                    <a:lstStyle/>
                    <a:p>
                      <a:r>
                        <a:rPr lang="ru-RU" sz="1200" dirty="0"/>
                        <a:t>Культура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155304,5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155304,5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154853,4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99,7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2511">
                <a:tc>
                  <a:txBody>
                    <a:bodyPr/>
                    <a:lstStyle/>
                    <a:p>
                      <a:r>
                        <a:rPr lang="ru-RU" sz="1200" dirty="0"/>
                        <a:t>Кинематография</a:t>
                      </a:r>
                    </a:p>
                    <a:p>
                      <a:r>
                        <a:rPr lang="ru-RU" sz="1200" dirty="0" smtClean="0"/>
                        <a:t>Другие </a:t>
                      </a:r>
                      <a:r>
                        <a:rPr lang="ru-RU" sz="1200" dirty="0"/>
                        <a:t>вопросы в области</a:t>
                      </a:r>
                      <a:r>
                        <a:rPr lang="ru-RU" sz="1200" baseline="0" dirty="0"/>
                        <a:t> </a:t>
                      </a:r>
                    </a:p>
                    <a:p>
                      <a:r>
                        <a:rPr lang="ru-RU" sz="1200" baseline="0" dirty="0"/>
                        <a:t>культуры, кинематографии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</a:p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02</a:t>
                      </a:r>
                    </a:p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1750,0</a:t>
                      </a:r>
                    </a:p>
                    <a:p>
                      <a:pPr algn="ctr"/>
                      <a:r>
                        <a:rPr lang="ru-RU" sz="1200" dirty="0" smtClean="0"/>
                        <a:t>18441,8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1750,0</a:t>
                      </a:r>
                    </a:p>
                    <a:p>
                      <a:pPr algn="ctr"/>
                      <a:r>
                        <a:rPr lang="ru-RU" sz="1200" dirty="0" smtClean="0"/>
                        <a:t>18441,8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1750,0</a:t>
                      </a:r>
                    </a:p>
                    <a:p>
                      <a:pPr algn="ctr"/>
                      <a:r>
                        <a:rPr lang="ru-RU" sz="1200" dirty="0" smtClean="0"/>
                        <a:t>17993,9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100,0</a:t>
                      </a:r>
                    </a:p>
                    <a:p>
                      <a:pPr algn="ctr"/>
                      <a:r>
                        <a:rPr lang="ru-RU" sz="1200" dirty="0" smtClean="0"/>
                        <a:t>97,6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3583">
                <a:tc>
                  <a:txBody>
                    <a:bodyPr/>
                    <a:lstStyle/>
                    <a:p>
                      <a:r>
                        <a:rPr lang="ru-RU" sz="1100" dirty="0"/>
                        <a:t>Всего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175496,3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175496,3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174597,3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99,5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5587647"/>
              </p:ext>
            </p:extLst>
          </p:nvPr>
        </p:nvGraphicFramePr>
        <p:xfrm>
          <a:off x="107505" y="5182725"/>
          <a:ext cx="7992886" cy="1630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84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1745"/>
                <a:gridCol w="961745"/>
                <a:gridCol w="961745"/>
                <a:gridCol w="9617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16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57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4771">
                <a:tc gridSpan="7"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Раздел «Средства массовой информации»</a:t>
                      </a:r>
                      <a:endParaRPr lang="ru-RU" sz="1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</a:tr>
              <a:tr h="57352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Структура расходов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РЗ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ПРЗ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Уточненный</a:t>
                      </a:r>
                      <a:r>
                        <a:rPr lang="ru-RU" sz="1100" baseline="0" dirty="0" smtClean="0"/>
                        <a:t> бюджет 2023 год</a:t>
                      </a:r>
                      <a:endParaRPr lang="ru-R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</a:t>
                      </a:r>
                      <a:r>
                        <a:rPr lang="en-US" sz="1100" dirty="0"/>
                        <a:t>3</a:t>
                      </a:r>
                      <a:r>
                        <a:rPr lang="ru-RU" sz="1100" dirty="0"/>
                        <a:t> год </a:t>
                      </a:r>
                      <a:endParaRPr lang="en-US" sz="1100" dirty="0"/>
                    </a:p>
                    <a:p>
                      <a:pPr algn="ctr"/>
                      <a:r>
                        <a:rPr lang="ru-RU" sz="1100" dirty="0"/>
                        <a:t>(план)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</a:t>
                      </a:r>
                      <a:r>
                        <a:rPr lang="en-US" sz="1100" dirty="0"/>
                        <a:t>3</a:t>
                      </a:r>
                      <a:r>
                        <a:rPr lang="ru-RU" sz="1100" dirty="0"/>
                        <a:t> год </a:t>
                      </a:r>
                      <a:endParaRPr lang="en-US" sz="1100" dirty="0"/>
                    </a:p>
                    <a:p>
                      <a:pPr algn="ctr"/>
                      <a:r>
                        <a:rPr lang="ru-RU" sz="1100" dirty="0"/>
                        <a:t>(факт)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%исполнения</a:t>
                      </a:r>
                      <a:endParaRPr lang="ru-RU" sz="11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1174">
                <a:tc>
                  <a:txBody>
                    <a:bodyPr/>
                    <a:lstStyle/>
                    <a:p>
                      <a:r>
                        <a:rPr lang="ru-RU" sz="1200" dirty="0"/>
                        <a:t>Периодическая печать и издательства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12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02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9099,3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9099,3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9099,3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4704">
                <a:tc>
                  <a:txBody>
                    <a:bodyPr/>
                    <a:lstStyle/>
                    <a:p>
                      <a:r>
                        <a:rPr lang="ru-RU" sz="1200" dirty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9099,3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9099,3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9099,3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106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440909"/>
              </p:ext>
            </p:extLst>
          </p:nvPr>
        </p:nvGraphicFramePr>
        <p:xfrm>
          <a:off x="107504" y="116632"/>
          <a:ext cx="7992887" cy="2513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54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2684"/>
                <a:gridCol w="882684"/>
                <a:gridCol w="882684"/>
                <a:gridCol w="8826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46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20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032">
                <a:tc gridSpan="7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Раздел «Социальная политика»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Структура 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РЗ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ПРЗ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Уточненный</a:t>
                      </a:r>
                      <a:r>
                        <a:rPr lang="ru-RU" sz="1100" baseline="0" dirty="0" smtClean="0"/>
                        <a:t> бюджет 2023 год</a:t>
                      </a:r>
                      <a:endParaRPr lang="ru-R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</a:t>
                      </a:r>
                      <a:r>
                        <a:rPr lang="ru-RU" sz="1100" baseline="0" dirty="0"/>
                        <a:t> </a:t>
                      </a:r>
                      <a:r>
                        <a:rPr lang="ru-RU" sz="1100" dirty="0"/>
                        <a:t>год 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 год 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%исполнения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7728">
                <a:tc>
                  <a:txBody>
                    <a:bodyPr/>
                    <a:lstStyle/>
                    <a:p>
                      <a:r>
                        <a:rPr lang="ru-RU" sz="1200" dirty="0"/>
                        <a:t>Пенсионное обеспечение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3225,6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3225,6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3225,6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2400">
                <a:tc>
                  <a:txBody>
                    <a:bodyPr/>
                    <a:lstStyle/>
                    <a:p>
                      <a:r>
                        <a:rPr lang="ru-RU" sz="1200" dirty="0"/>
                        <a:t>Социальное</a:t>
                      </a:r>
                      <a:r>
                        <a:rPr lang="ru-RU" sz="1200" baseline="0" dirty="0"/>
                        <a:t> обеспечение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3336,0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3336,0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2923,5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87,6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5152">
                <a:tc>
                  <a:txBody>
                    <a:bodyPr/>
                    <a:lstStyle/>
                    <a:p>
                      <a:r>
                        <a:rPr lang="ru-RU" sz="1200" dirty="0"/>
                        <a:t>Охрана семьи и детства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131317,4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131317,4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130493,7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99,4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1301">
                <a:tc>
                  <a:txBody>
                    <a:bodyPr/>
                    <a:lstStyle/>
                    <a:p>
                      <a:r>
                        <a:rPr lang="ru-RU" sz="1200" dirty="0"/>
                        <a:t>Другие</a:t>
                      </a:r>
                      <a:r>
                        <a:rPr lang="ru-RU" sz="1200" baseline="0" dirty="0"/>
                        <a:t> вопросы в области социальной политики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652,0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652,0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652,0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0697">
                <a:tc>
                  <a:txBody>
                    <a:bodyPr/>
                    <a:lstStyle/>
                    <a:p>
                      <a:r>
                        <a:rPr lang="ru-RU" sz="1200" b="1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138531,0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137294,8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99,1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308903"/>
              </p:ext>
            </p:extLst>
          </p:nvPr>
        </p:nvGraphicFramePr>
        <p:xfrm>
          <a:off x="179512" y="2630266"/>
          <a:ext cx="7813371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2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3944"/>
                <a:gridCol w="863944"/>
                <a:gridCol w="863944"/>
                <a:gridCol w="8639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83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00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47929">
                <a:tc gridSpan="7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Раздел «Физическая культура и спорт»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</a:tr>
              <a:tr h="75567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Структура 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РЗ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ПРЗ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Уточненный</a:t>
                      </a:r>
                      <a:r>
                        <a:rPr lang="ru-RU" sz="1100" baseline="0" dirty="0" smtClean="0"/>
                        <a:t> бюджет 2023 год</a:t>
                      </a:r>
                      <a:endParaRPr lang="ru-R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 год 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</a:t>
                      </a:r>
                      <a:r>
                        <a:rPr lang="ru-RU" sz="1100" baseline="0" dirty="0"/>
                        <a:t> </a:t>
                      </a:r>
                      <a:r>
                        <a:rPr lang="ru-RU" sz="1100" dirty="0"/>
                        <a:t>год 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%исполнения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3718">
                <a:tc>
                  <a:txBody>
                    <a:bodyPr/>
                    <a:lstStyle/>
                    <a:p>
                      <a:r>
                        <a:rPr lang="ru-RU" sz="1200" dirty="0"/>
                        <a:t>Физическая культура </a:t>
                      </a:r>
                    </a:p>
                    <a:p>
                      <a:r>
                        <a:rPr lang="ru-RU" sz="1200" dirty="0"/>
                        <a:t>Массовый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</a:p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</a:p>
                    <a:p>
                      <a:pPr algn="ctr"/>
                      <a:r>
                        <a:rPr lang="ru-RU" sz="1200" dirty="0" smtClean="0"/>
                        <a:t>02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</a:p>
                    <a:p>
                      <a:pPr algn="ctr"/>
                      <a:r>
                        <a:rPr lang="ru-RU" sz="1200" dirty="0" smtClean="0"/>
                        <a:t>170,0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170,0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170,0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6507">
                <a:tc>
                  <a:txBody>
                    <a:bodyPr/>
                    <a:lstStyle/>
                    <a:p>
                      <a:r>
                        <a:rPr lang="ru-RU" sz="1200" b="1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170,0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170,0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968915"/>
              </p:ext>
            </p:extLst>
          </p:nvPr>
        </p:nvGraphicFramePr>
        <p:xfrm>
          <a:off x="179511" y="4509119"/>
          <a:ext cx="7920879" cy="1662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60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5770"/>
                <a:gridCol w="905770"/>
                <a:gridCol w="905770"/>
                <a:gridCol w="9057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46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70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6233">
                <a:tc gridSpan="7"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Раздел «Обслуживание государственного внутреннего и муниципального долга»</a:t>
                      </a:r>
                      <a:endParaRPr lang="ru-RU" sz="1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</a:txBody>
                  <a:tcPr/>
                </a:tc>
              </a:tr>
              <a:tr h="52786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Структура расходов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РЗ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ПРЗ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Уточненный</a:t>
                      </a:r>
                      <a:r>
                        <a:rPr lang="ru-RU" sz="1100" baseline="0" dirty="0" smtClean="0"/>
                        <a:t> бюджет 2023 год</a:t>
                      </a:r>
                      <a:endParaRPr lang="ru-R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 год</a:t>
                      </a:r>
                    </a:p>
                    <a:p>
                      <a:pPr algn="ctr"/>
                      <a:r>
                        <a:rPr lang="ru-RU" sz="1100" dirty="0"/>
                        <a:t> (план)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 год (факт)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%исполнения</a:t>
                      </a:r>
                      <a:endParaRPr lang="ru-RU" sz="11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552">
                <a:tc>
                  <a:txBody>
                    <a:bodyPr/>
                    <a:lstStyle/>
                    <a:p>
                      <a:r>
                        <a:rPr lang="ru-RU" sz="1200" dirty="0"/>
                        <a:t>Обслуживание государственного и муниципального долга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5692">
                <a:tc>
                  <a:txBody>
                    <a:bodyPr/>
                    <a:lstStyle/>
                    <a:p>
                      <a:r>
                        <a:rPr lang="ru-RU" sz="1200" b="1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1,3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4653136"/>
            <a:ext cx="45556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200" dirty="0">
              <a:latin typeface="+mj-lt"/>
            </a:endParaRPr>
          </a:p>
          <a:p>
            <a:pPr lvl="0"/>
            <a:endParaRPr lang="ru-RU" sz="1400" dirty="0">
              <a:latin typeface="+mj-lt"/>
            </a:endParaRPr>
          </a:p>
          <a:p>
            <a:pPr lvl="0"/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8529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020576"/>
              </p:ext>
            </p:extLst>
          </p:nvPr>
        </p:nvGraphicFramePr>
        <p:xfrm>
          <a:off x="179511" y="188639"/>
          <a:ext cx="7920881" cy="367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6562"/>
                <a:gridCol w="859908"/>
                <a:gridCol w="682003"/>
                <a:gridCol w="1008112"/>
                <a:gridCol w="1008112"/>
                <a:gridCol w="1008112"/>
                <a:gridCol w="648072"/>
              </a:tblGrid>
              <a:tr h="469154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Раздел «Межбюджетные</a:t>
                      </a:r>
                      <a:r>
                        <a:rPr lang="ru-RU" sz="1100" baseline="0" dirty="0" smtClean="0"/>
                        <a:t>  трансферты»</a:t>
                      </a:r>
                      <a:endParaRPr lang="ru-RU" sz="1100" dirty="0" smtClean="0"/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</a:tr>
              <a:tr h="137986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Структура 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РЗ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ПРЗ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Уточненный</a:t>
                      </a:r>
                      <a:r>
                        <a:rPr lang="ru-RU" sz="1100" baseline="0" dirty="0" smtClean="0"/>
                        <a:t> бюджет 2023 год</a:t>
                      </a:r>
                      <a:endParaRPr lang="ru-R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 год 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</a:t>
                      </a:r>
                      <a:r>
                        <a:rPr lang="ru-RU" sz="1100" baseline="0" dirty="0"/>
                        <a:t> </a:t>
                      </a:r>
                      <a:r>
                        <a:rPr lang="ru-RU" sz="1100" dirty="0"/>
                        <a:t>год 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%исполнения</a:t>
                      </a:r>
                      <a:endParaRPr lang="ru-RU" sz="1100" dirty="0"/>
                    </a:p>
                  </a:txBody>
                  <a:tcPr/>
                </a:tc>
              </a:tr>
              <a:tr h="8279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Межбюджетные трансферты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19957,7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19957,7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19957,7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496751">
                <a:tc>
                  <a:txBody>
                    <a:bodyPr/>
                    <a:lstStyle/>
                    <a:p>
                      <a:r>
                        <a:rPr lang="ru-RU" sz="1200" b="1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19957,7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19957,7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19957,7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  <a:endParaRPr lang="ru-RU" sz="1200" b="1" dirty="0"/>
                    </a:p>
                  </a:txBody>
                  <a:tcPr/>
                </a:tc>
              </a:tr>
              <a:tr h="49675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ИТОГО: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1424705,9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1424705,9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1381973,7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97,0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47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559552" cy="1530896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Расходы  бюджета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муниципального  образования 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район»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по  видам  расходов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классификации  расходов,  тыс. руб.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375016"/>
              </p:ext>
            </p:extLst>
          </p:nvPr>
        </p:nvGraphicFramePr>
        <p:xfrm>
          <a:off x="107504" y="1556792"/>
          <a:ext cx="7992889" cy="5040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54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944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14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46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68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671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Вид расходов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Наименование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2023 год</a:t>
                      </a:r>
                    </a:p>
                    <a:p>
                      <a:pPr algn="ctr"/>
                      <a:r>
                        <a:rPr lang="ru-RU" sz="1200" dirty="0"/>
                        <a:t>(план)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2023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dirty="0"/>
                        <a:t>год (факт)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% исполнения</a:t>
                      </a:r>
                    </a:p>
                  </a:txBody>
                  <a:tcPr marL="86627" marR="8662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09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Расходы на выплаты персоналу в целях обеспечения выполнения</a:t>
                      </a:r>
                      <a:r>
                        <a:rPr lang="ru-RU" sz="1200" baseline="0" dirty="0"/>
                        <a:t> функций государственными органами, казенными учреждениями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92080,99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91163,09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99,0</a:t>
                      </a:r>
                    </a:p>
                  </a:txBody>
                  <a:tcPr marL="86627" marR="86627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80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200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Закупка товаров, работ и услуг для государственных нужд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12918,29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11751,16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90,9</a:t>
                      </a:r>
                    </a:p>
                  </a:txBody>
                  <a:tcPr marL="86627" marR="86627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490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300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Социальное обеспечение</a:t>
                      </a:r>
                      <a:r>
                        <a:rPr lang="ru-RU" sz="1200" baseline="0" dirty="0"/>
                        <a:t> и иные выплаты населению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79139,17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78498,59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99,2</a:t>
                      </a:r>
                    </a:p>
                  </a:txBody>
                  <a:tcPr marL="86627" marR="86627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577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400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Капитальные вложения в объекты недвижимого имущества государственной собственности 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450349,69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435803,42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96,8</a:t>
                      </a:r>
                    </a:p>
                  </a:txBody>
                  <a:tcPr marL="86627" marR="86627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573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500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Межбюджетные трансферты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248723,06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248723,06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100,0</a:t>
                      </a:r>
                    </a:p>
                  </a:txBody>
                  <a:tcPr marL="86627" marR="86627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600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Предоставление субсидий бюджетным, автономным</a:t>
                      </a:r>
                      <a:r>
                        <a:rPr lang="ru-RU" sz="1200" baseline="0" dirty="0"/>
                        <a:t> учреждениям и иным некоммерческим организациям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518401,53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515505,42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99,4</a:t>
                      </a:r>
                    </a:p>
                  </a:txBody>
                  <a:tcPr marL="86627" marR="86627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20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700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Обслуживание государственного</a:t>
                      </a:r>
                      <a:r>
                        <a:rPr lang="ru-RU" sz="1200" baseline="0" dirty="0"/>
                        <a:t> и муниципального долга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1,31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1,31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100,0</a:t>
                      </a:r>
                    </a:p>
                  </a:txBody>
                  <a:tcPr marL="86627" marR="86627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41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800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Иные бюджетные ассигнования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23091,83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527,71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2,3</a:t>
                      </a:r>
                    </a:p>
                  </a:txBody>
                  <a:tcPr marL="86627" marR="86627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413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Итого</a:t>
                      </a:r>
                      <a:endParaRPr lang="ru-RU" sz="1200" b="1" dirty="0"/>
                    </a:p>
                  </a:txBody>
                  <a:tcPr marL="86627" marR="8662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1424705,87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1381973,76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97,0</a:t>
                      </a:r>
                    </a:p>
                  </a:txBody>
                  <a:tcPr marL="86627" marR="86627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67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300664" cy="1296144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Расходы  бюджета  муниципального образования «Шовгеновский район» за 2023 год по разделам  и  подразделам  классификации расходов  бюджетов  Российской  Федерации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71751"/>
              </p:ext>
            </p:extLst>
          </p:nvPr>
        </p:nvGraphicFramePr>
        <p:xfrm>
          <a:off x="457200" y="1609725"/>
          <a:ext cx="7499176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1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770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Уточненный</a:t>
                      </a:r>
                      <a:r>
                        <a:rPr lang="ru-RU" sz="1400" baseline="0" dirty="0"/>
                        <a:t> бюджет</a:t>
                      </a:r>
                    </a:p>
                    <a:p>
                      <a:r>
                        <a:rPr lang="ru-RU" sz="1400" baseline="0" dirty="0"/>
                        <a:t>(</a:t>
                      </a:r>
                      <a:r>
                        <a:rPr lang="ru-RU" sz="1400" baseline="0" dirty="0" err="1"/>
                        <a:t>тыс.руб</a:t>
                      </a:r>
                      <a:r>
                        <a:rPr lang="ru-RU" sz="1400" baseline="0" dirty="0"/>
                        <a:t>.)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Фактическое исполнение (</a:t>
                      </a:r>
                      <a:r>
                        <a:rPr lang="ru-RU" sz="1400" dirty="0" err="1"/>
                        <a:t>тыс.руб</a:t>
                      </a:r>
                      <a:r>
                        <a:rPr lang="ru-RU" sz="1400" dirty="0"/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Процент исполнения к уточненному плану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/>
                        <a:t>Общегосударственные 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84354,1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61197,6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72,5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Функционирование</a:t>
                      </a:r>
                      <a:r>
                        <a:rPr lang="ru-RU" sz="1200" baseline="0" dirty="0"/>
                        <a:t> высшего должностного лица субъекта РФ и муниципального образования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2537,5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2537,5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Функционирование</a:t>
                      </a:r>
                      <a:r>
                        <a:rPr lang="ru-RU" sz="1200" baseline="0" dirty="0"/>
                        <a:t> законодательных(представительных)органов государственной власти и представительных органов муниципальных образований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4258,7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4219,8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99,1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302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280734"/>
              </p:ext>
            </p:extLst>
          </p:nvPr>
        </p:nvGraphicFramePr>
        <p:xfrm>
          <a:off x="250825" y="115888"/>
          <a:ext cx="7445376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7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10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08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08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408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408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Функционирование</a:t>
                      </a:r>
                      <a:r>
                        <a:rPr lang="ru-RU" sz="1200" baseline="0" dirty="0"/>
                        <a:t> Правительства РФ, высших исполнительных органов государственной власти субъектов </a:t>
                      </a:r>
                      <a:r>
                        <a:rPr lang="ru-RU" sz="1200" baseline="0" dirty="0" err="1"/>
                        <a:t>РФ,местных</a:t>
                      </a:r>
                      <a:r>
                        <a:rPr lang="ru-RU" sz="1200" baseline="0" dirty="0"/>
                        <a:t>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38385,3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37914,2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98,8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12502,1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12475,8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99,8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Другие общегосударственные</a:t>
                      </a:r>
                      <a:r>
                        <a:rPr lang="ru-RU" sz="1200" baseline="0" dirty="0"/>
                        <a:t>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26670,5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4050,3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15,2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/>
                        <a:t>Национальная безопасность и правоохранительная</a:t>
                      </a:r>
                      <a:r>
                        <a:rPr lang="ru-RU" sz="1200" b="1" baseline="0" dirty="0"/>
                        <a:t> деятельность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2595,5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2447,8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94,3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854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963863"/>
              </p:ext>
            </p:extLst>
          </p:nvPr>
        </p:nvGraphicFramePr>
        <p:xfrm>
          <a:off x="107505" y="188640"/>
          <a:ext cx="7992888" cy="6002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321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21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321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3214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092121">
                <a:tc>
                  <a:txBody>
                    <a:bodyPr/>
                    <a:lstStyle/>
                    <a:p>
                      <a:r>
                        <a:rPr lang="ru-RU" sz="1200" dirty="0"/>
                        <a:t>Защита населения и территории от чрезвычайных ситуаций природного и</a:t>
                      </a:r>
                      <a:r>
                        <a:rPr lang="ru-RU" sz="1200" baseline="0" dirty="0"/>
                        <a:t> техногенного характера, пожарная безопасность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2595,5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2447,8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94,3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8032">
                <a:tc>
                  <a:txBody>
                    <a:bodyPr/>
                    <a:lstStyle/>
                    <a:p>
                      <a:r>
                        <a:rPr lang="ru-RU" sz="1200" b="1" dirty="0"/>
                        <a:t>Национальная 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276931,1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276190,0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99,7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ru-RU" sz="1200" dirty="0"/>
                        <a:t>Сельское хозяйство и рыболовство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819,6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78,5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9,6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ru-RU" sz="1200" dirty="0"/>
                        <a:t>Дорожное хозяйство (дорожные фонды)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276111,5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276111,5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7200">
                <a:tc>
                  <a:txBody>
                    <a:bodyPr/>
                    <a:lstStyle/>
                    <a:p>
                      <a:r>
                        <a:rPr lang="ru-RU" sz="1200" b="1" dirty="0"/>
                        <a:t>Жилищно-коммунальное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90830,5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77047,5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84,8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1176">
                <a:tc>
                  <a:txBody>
                    <a:bodyPr/>
                    <a:lstStyle/>
                    <a:p>
                      <a:r>
                        <a:rPr lang="ru-RU" sz="1200" dirty="0"/>
                        <a:t>Жилищное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44877,5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31516,0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70,2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1176">
                <a:tc>
                  <a:txBody>
                    <a:bodyPr/>
                    <a:lstStyle/>
                    <a:p>
                      <a:r>
                        <a:rPr lang="ru-RU" sz="1200" dirty="0"/>
                        <a:t>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35343,2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34921,7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98,8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1176">
                <a:tc>
                  <a:txBody>
                    <a:bodyPr/>
                    <a:lstStyle/>
                    <a:p>
                      <a:r>
                        <a:rPr lang="ru-RU" sz="1200" dirty="0"/>
                        <a:t>Благоустройство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10609,8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10609,8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169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390020"/>
              </p:ext>
            </p:extLst>
          </p:nvPr>
        </p:nvGraphicFramePr>
        <p:xfrm>
          <a:off x="251520" y="188639"/>
          <a:ext cx="7776864" cy="6186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4346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626739,0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623970,6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99,6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3463">
                <a:tc>
                  <a:txBody>
                    <a:bodyPr/>
                    <a:lstStyle/>
                    <a:p>
                      <a:r>
                        <a:rPr lang="ru-RU" sz="1200" dirty="0"/>
                        <a:t>Дошкольное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274557,1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273847,9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99,7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3463">
                <a:tc>
                  <a:txBody>
                    <a:bodyPr/>
                    <a:lstStyle/>
                    <a:p>
                      <a:r>
                        <a:rPr lang="ru-RU" sz="1200" dirty="0"/>
                        <a:t>Общее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299350,6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297483,0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99,4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3463">
                <a:tc>
                  <a:txBody>
                    <a:bodyPr/>
                    <a:lstStyle/>
                    <a:p>
                      <a:r>
                        <a:rPr lang="ru-RU" sz="1200" dirty="0"/>
                        <a:t>Дополнительное образование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32001,3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31969,8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99,9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3463">
                <a:tc>
                  <a:txBody>
                    <a:bodyPr/>
                    <a:lstStyle/>
                    <a:p>
                      <a:r>
                        <a:rPr lang="ru-RU" sz="1200" dirty="0"/>
                        <a:t>Молодежная политика и оздоровление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1568,1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1568,1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3463">
                <a:tc>
                  <a:txBody>
                    <a:bodyPr/>
                    <a:lstStyle/>
                    <a:p>
                      <a:r>
                        <a:rPr lang="ru-RU" sz="1200" dirty="0"/>
                        <a:t>Другие</a:t>
                      </a:r>
                      <a:r>
                        <a:rPr lang="ru-RU" sz="1200" baseline="0" dirty="0"/>
                        <a:t> вопросы в области образования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19261,8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19101,6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99,2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3463">
                <a:tc>
                  <a:txBody>
                    <a:bodyPr/>
                    <a:lstStyle/>
                    <a:p>
                      <a:r>
                        <a:rPr lang="ru-RU" sz="1200" b="1" dirty="0"/>
                        <a:t>Культура,</a:t>
                      </a:r>
                    </a:p>
                    <a:p>
                      <a:r>
                        <a:rPr lang="ru-RU" sz="1200" b="1" dirty="0"/>
                        <a:t>кинематография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175496,3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174597,2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99,5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3463">
                <a:tc>
                  <a:txBody>
                    <a:bodyPr/>
                    <a:lstStyle/>
                    <a:p>
                      <a:r>
                        <a:rPr lang="ru-RU" sz="1200" dirty="0"/>
                        <a:t>Культура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155304,5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154853,4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99,7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43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Кинематография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1750,0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1750,0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43463">
                <a:tc>
                  <a:txBody>
                    <a:bodyPr/>
                    <a:lstStyle/>
                    <a:p>
                      <a:r>
                        <a:rPr lang="ru-RU" sz="1200" dirty="0"/>
                        <a:t>Другие вопросы в области культуры, кинематографии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18441,8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17993,9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97,6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05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575244"/>
              </p:ext>
            </p:extLst>
          </p:nvPr>
        </p:nvGraphicFramePr>
        <p:xfrm>
          <a:off x="179514" y="116630"/>
          <a:ext cx="7848870" cy="6060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0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00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00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00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400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4846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26914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Социальная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138531,0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137294,8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99,1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6914">
                <a:tc>
                  <a:txBody>
                    <a:bodyPr/>
                    <a:lstStyle/>
                    <a:p>
                      <a:r>
                        <a:rPr lang="ru-RU" sz="1200" dirty="0"/>
                        <a:t>Пенсионное обеспечение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3225,6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3225,6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6914">
                <a:tc>
                  <a:txBody>
                    <a:bodyPr/>
                    <a:lstStyle/>
                    <a:p>
                      <a:r>
                        <a:rPr lang="ru-RU" sz="1200" dirty="0"/>
                        <a:t>Социальное обеспечение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3336,0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2923,5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87,6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6914">
                <a:tc>
                  <a:txBody>
                    <a:bodyPr/>
                    <a:lstStyle/>
                    <a:p>
                      <a:r>
                        <a:rPr lang="ru-RU" sz="1200" dirty="0"/>
                        <a:t>Охрана семьи и</a:t>
                      </a:r>
                      <a:r>
                        <a:rPr lang="ru-RU" sz="1200" baseline="0" dirty="0"/>
                        <a:t> детства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131317,4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130493,7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99,4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6914">
                <a:tc>
                  <a:txBody>
                    <a:bodyPr/>
                    <a:lstStyle/>
                    <a:p>
                      <a:r>
                        <a:rPr lang="ru-RU" sz="1200" dirty="0"/>
                        <a:t>Другие вопросы в области социальной политики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652,0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652,0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6914">
                <a:tc>
                  <a:txBody>
                    <a:bodyPr/>
                    <a:lstStyle/>
                    <a:p>
                      <a:r>
                        <a:rPr lang="ru-RU" sz="1200" b="1" dirty="0"/>
                        <a:t>Физическая культура и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170,0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170,0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6914">
                <a:tc>
                  <a:txBody>
                    <a:bodyPr/>
                    <a:lstStyle/>
                    <a:p>
                      <a:r>
                        <a:rPr lang="ru-RU" sz="1200" dirty="0"/>
                        <a:t>Физическая культура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26914">
                <a:tc>
                  <a:txBody>
                    <a:bodyPr/>
                    <a:lstStyle/>
                    <a:p>
                      <a:r>
                        <a:rPr lang="ru-RU" sz="1200" dirty="0"/>
                        <a:t>Массовый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170,0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170,0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26914">
                <a:tc>
                  <a:txBody>
                    <a:bodyPr/>
                    <a:lstStyle/>
                    <a:p>
                      <a:r>
                        <a:rPr lang="ru-RU" sz="1200" b="1" dirty="0"/>
                        <a:t>Средства массовой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9099,3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9099,3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0152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451342"/>
              </p:ext>
            </p:extLst>
          </p:nvPr>
        </p:nvGraphicFramePr>
        <p:xfrm>
          <a:off x="179512" y="260651"/>
          <a:ext cx="7776864" cy="4103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97101">
                <a:tc>
                  <a:txBody>
                    <a:bodyPr/>
                    <a:lstStyle/>
                    <a:p>
                      <a:r>
                        <a:rPr lang="ru-RU" sz="1200" dirty="0"/>
                        <a:t>Телевидение</a:t>
                      </a:r>
                      <a:r>
                        <a:rPr lang="ru-RU" sz="1200" baseline="0" dirty="0"/>
                        <a:t> и радиовещание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7101">
                <a:tc>
                  <a:txBody>
                    <a:bodyPr/>
                    <a:lstStyle/>
                    <a:p>
                      <a:r>
                        <a:rPr lang="ru-RU" sz="1200" dirty="0"/>
                        <a:t>Периодическая печать и издательства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9099,3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9099,3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7101">
                <a:tc>
                  <a:txBody>
                    <a:bodyPr/>
                    <a:lstStyle/>
                    <a:p>
                      <a:r>
                        <a:rPr lang="ru-RU" sz="1200" b="1" dirty="0"/>
                        <a:t>Обслуживание государственного и муниципального долга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71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Обслуживание государственного и муниципального долга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7101">
                <a:tc>
                  <a:txBody>
                    <a:bodyPr/>
                    <a:lstStyle/>
                    <a:p>
                      <a:r>
                        <a:rPr lang="ru-RU" sz="1200" dirty="0"/>
                        <a:t>Межбюджетные трансферты общего характера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19957,7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19957,7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7101">
                <a:tc>
                  <a:txBody>
                    <a:bodyPr/>
                    <a:lstStyle/>
                    <a:p>
                      <a:r>
                        <a:rPr lang="ru-RU" sz="1200" b="1" dirty="0"/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1424705,8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1381973,7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97,0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376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Основные показатели </a:t>
            </a:r>
            <a:br>
              <a:rPr lang="ru-RU" sz="16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социально-экономического развития </a:t>
            </a:r>
            <a:br>
              <a:rPr lang="ru-RU" sz="16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МО «Шовгеновский район» за 2023 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828569"/>
              </p:ext>
            </p:extLst>
          </p:nvPr>
        </p:nvGraphicFramePr>
        <p:xfrm>
          <a:off x="251520" y="1484781"/>
          <a:ext cx="7776864" cy="4565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32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56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57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83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Показатели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2023</a:t>
                      </a:r>
                      <a:r>
                        <a:rPr lang="ru-RU" sz="1200" baseline="0" dirty="0"/>
                        <a:t> год</a:t>
                      </a:r>
                      <a:endParaRPr lang="ru-RU" sz="1200" dirty="0"/>
                    </a:p>
                    <a:p>
                      <a:pPr algn="ctr"/>
                      <a:r>
                        <a:rPr lang="ru-RU" sz="1200" baseline="0" dirty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2023</a:t>
                      </a:r>
                      <a:r>
                        <a:rPr lang="ru-RU" sz="1200" baseline="0" dirty="0"/>
                        <a:t> год</a:t>
                      </a:r>
                      <a:endParaRPr lang="ru-RU" sz="1200" dirty="0"/>
                    </a:p>
                    <a:p>
                      <a:pPr algn="ctr"/>
                      <a:r>
                        <a:rPr lang="ru-RU" sz="1200" baseline="0" dirty="0"/>
                        <a:t> (факт</a:t>
                      </a:r>
                      <a:r>
                        <a:rPr lang="ru-RU" sz="12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dirty="0"/>
                        <a:t>% исполнения прогноза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Объем отгруженных</a:t>
                      </a:r>
                      <a:r>
                        <a:rPr lang="ru-RU" sz="1200" baseline="0" dirty="0"/>
                        <a:t> товаров собственного производства, выполненных работ и услуг собственными силами по полному кругу, млн. руб.</a:t>
                      </a:r>
                      <a:endParaRPr lang="ru-RU" sz="1200" dirty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160,4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263,5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164,3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8381">
                <a:tc>
                  <a:txBody>
                    <a:bodyPr/>
                    <a:lstStyle/>
                    <a:p>
                      <a:r>
                        <a:rPr lang="ru-RU" sz="1200" dirty="0"/>
                        <a:t>Объем валовой продукции сельского хозяйства во</a:t>
                      </a:r>
                      <a:r>
                        <a:rPr lang="ru-RU" sz="1200" baseline="0" dirty="0"/>
                        <a:t> всех категориях, млн.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4353,8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3969,8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91,2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1205">
                <a:tc>
                  <a:txBody>
                    <a:bodyPr/>
                    <a:lstStyle/>
                    <a:p>
                      <a:r>
                        <a:rPr lang="ru-RU" sz="1200" dirty="0"/>
                        <a:t>Объем инвестиций в основной капитал, 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515,0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798,3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155,0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7242">
                <a:tc>
                  <a:txBody>
                    <a:bodyPr/>
                    <a:lstStyle/>
                    <a:p>
                      <a:r>
                        <a:rPr lang="ru-RU" sz="1200" dirty="0"/>
                        <a:t>Оборот розничной торговли, 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641,25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701,0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109,3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7242">
                <a:tc>
                  <a:txBody>
                    <a:bodyPr/>
                    <a:lstStyle/>
                    <a:p>
                      <a:r>
                        <a:rPr lang="ru-RU" sz="1200" dirty="0"/>
                        <a:t>Оборот общественного</a:t>
                      </a:r>
                      <a:r>
                        <a:rPr lang="ru-RU" sz="1200" baseline="0" dirty="0"/>
                        <a:t> питания, млн. руб.</a:t>
                      </a:r>
                    </a:p>
                    <a:p>
                      <a:endParaRPr lang="ru-RU" sz="1200" baseline="0" dirty="0"/>
                    </a:p>
                    <a:p>
                      <a:r>
                        <a:rPr lang="ru-RU" sz="1200" baseline="0" dirty="0"/>
                        <a:t>Объем платных услуг, млн. руб.</a:t>
                      </a:r>
                    </a:p>
                    <a:p>
                      <a:endParaRPr lang="ru-RU" sz="1200" baseline="0" dirty="0"/>
                    </a:p>
                    <a:p>
                      <a:r>
                        <a:rPr lang="ru-RU" sz="1200" baseline="0" dirty="0"/>
                        <a:t>Среднемесячная номинальная заработная плата, руб.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11,44</a:t>
                      </a:r>
                    </a:p>
                    <a:p>
                      <a:pPr algn="ctr"/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76,46</a:t>
                      </a:r>
                    </a:p>
                    <a:p>
                      <a:pPr algn="ctr"/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31257,9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13,3</a:t>
                      </a:r>
                    </a:p>
                    <a:p>
                      <a:pPr algn="ctr"/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90,6</a:t>
                      </a:r>
                    </a:p>
                    <a:p>
                      <a:pPr algn="ctr"/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35935,9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111,4</a:t>
                      </a:r>
                    </a:p>
                    <a:p>
                      <a:pPr algn="ctr"/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118,5</a:t>
                      </a:r>
                    </a:p>
                    <a:p>
                      <a:pPr algn="ctr"/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114,9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6695">
                <a:tc>
                  <a:txBody>
                    <a:bodyPr/>
                    <a:lstStyle/>
                    <a:p>
                      <a:r>
                        <a:rPr lang="ru-RU" sz="1200" dirty="0"/>
                        <a:t>Уровень регистрируемой безработицы,%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803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260648"/>
            <a:ext cx="9289032" cy="102636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Расходы  бюджета  МО «</a:t>
            </a:r>
            <a:r>
              <a:rPr lang="ru-RU" sz="20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район»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на реализацию  муниципальных  программ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МО «</a:t>
            </a:r>
            <a:r>
              <a:rPr lang="ru-RU" sz="20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район», тыс.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535116"/>
              </p:ext>
            </p:extLst>
          </p:nvPr>
        </p:nvGraphicFramePr>
        <p:xfrm>
          <a:off x="179511" y="1340769"/>
          <a:ext cx="7920882" cy="4586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44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83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00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79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345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Наименование программы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2023</a:t>
                      </a:r>
                      <a:r>
                        <a:rPr lang="ru-RU" sz="1000" baseline="0" dirty="0"/>
                        <a:t> </a:t>
                      </a:r>
                      <a:r>
                        <a:rPr lang="ru-RU" sz="1000" dirty="0"/>
                        <a:t>год</a:t>
                      </a:r>
                      <a:r>
                        <a:rPr lang="ru-RU" sz="1000" baseline="0" dirty="0"/>
                        <a:t> </a:t>
                      </a:r>
                      <a:r>
                        <a:rPr lang="ru-RU" sz="1000" dirty="0"/>
                        <a:t>(план)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2023</a:t>
                      </a:r>
                      <a:r>
                        <a:rPr lang="ru-RU" sz="1000" baseline="0" dirty="0"/>
                        <a:t> год (факт)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% исп.</a:t>
                      </a:r>
                      <a:endParaRPr lang="ru-RU" sz="1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9699">
                <a:tc>
                  <a:txBody>
                    <a:bodyPr/>
                    <a:lstStyle/>
                    <a:p>
                      <a:r>
                        <a:rPr lang="ru-RU" sz="1050" dirty="0"/>
                        <a:t>МП МО «Шовгеновский район» «Развитие образования»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460153,0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457330,9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99,4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9699">
                <a:tc>
                  <a:txBody>
                    <a:bodyPr/>
                    <a:lstStyle/>
                    <a:p>
                      <a:r>
                        <a:rPr lang="ru-RU" sz="1050" dirty="0"/>
                        <a:t>МП МО «Шовгеновский район» «Развитие культуры и искусства» на 2014-2026 гг.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149286,5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148380,5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99,4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1131">
                <a:tc>
                  <a:txBody>
                    <a:bodyPr/>
                    <a:lstStyle/>
                    <a:p>
                      <a:r>
                        <a:rPr lang="ru-RU" sz="1050" dirty="0"/>
                        <a:t>МП МО «Шовгеновский район» «Энергосбережение и повышение энергетической эффективности» на 2022-2024 гг.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5269,4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5269,4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9699">
                <a:tc>
                  <a:txBody>
                    <a:bodyPr/>
                    <a:lstStyle/>
                    <a:p>
                      <a:r>
                        <a:rPr lang="ru-RU" sz="1050" dirty="0"/>
                        <a:t>МП МО «Шовгеновский район» «Переселение</a:t>
                      </a:r>
                      <a:r>
                        <a:rPr lang="ru-RU" sz="1050" baseline="0" dirty="0"/>
                        <a:t> граждан из аварийного жилищного фонда» на 2023-2025 гг.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 47284,5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33510,5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70,9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5964">
                <a:tc>
                  <a:txBody>
                    <a:bodyPr/>
                    <a:lstStyle/>
                    <a:p>
                      <a:r>
                        <a:rPr lang="ru-RU" sz="1050" dirty="0"/>
                        <a:t>МП МО «Шовгеновский район» «Развитие физической культуры и спорта» на 2014-2025 гг.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170,0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170,0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1324">
                <a:tc>
                  <a:txBody>
                    <a:bodyPr/>
                    <a:lstStyle/>
                    <a:p>
                      <a:r>
                        <a:rPr lang="ru-RU" sz="1050" dirty="0"/>
                        <a:t>МП МО «Шовгеновский район» «Формирование современной городской среды</a:t>
                      </a:r>
                      <a:r>
                        <a:rPr lang="ru-RU" sz="1050" baseline="0" dirty="0"/>
                        <a:t>» на 2018-2024гг.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4040,4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4040,4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26571">
                <a:tc>
                  <a:txBody>
                    <a:bodyPr/>
                    <a:lstStyle/>
                    <a:p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</a:t>
                      </a:r>
                      <a:r>
                        <a:rPr lang="ru-RU" sz="1050" b="0" i="0" dirty="0">
                          <a:solidFill>
                            <a:schemeClr val="tx1"/>
                          </a:solidFill>
                          <a:latin typeface="+mn-lt"/>
                        </a:rPr>
                        <a:t>Шовгеновский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 «Противодействие злоупотреблению наркотикам и их незаконному обороту» на 2022-2026гг.</a:t>
                      </a:r>
                    </a:p>
                    <a:p>
                      <a:endParaRPr kumimoji="0" lang="ru-RU" sz="1050" i="1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Franklin Gothic Medium" pitchFamily="34" charset="0"/>
                      </a:endParaRPr>
                    </a:p>
                    <a:p>
                      <a:endParaRPr lang="ru-RU" sz="105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20,0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20,0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26571">
                <a:tc>
                  <a:txBody>
                    <a:bodyPr/>
                    <a:lstStyle/>
                    <a:p>
                      <a:r>
                        <a:rPr kumimoji="0" lang="ru-RU" sz="1050" i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Franklin Gothic Medium" pitchFamily="34" charset="0"/>
                        </a:rPr>
                        <a:t>МП МО 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«</a:t>
                      </a:r>
                      <a:r>
                        <a:rPr lang="ru-RU" sz="1050" b="0" i="0" dirty="0">
                          <a:solidFill>
                            <a:schemeClr val="tx1"/>
                          </a:solidFill>
                          <a:latin typeface="+mn-lt"/>
                        </a:rPr>
                        <a:t>Шовгеновский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 </a:t>
                      </a:r>
                      <a:r>
                        <a:rPr kumimoji="0" lang="ru-RU" sz="1050" i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Franklin Gothic Medium" pitchFamily="34" charset="0"/>
                        </a:rPr>
                        <a:t> «Противодействие терроризму и экстремистской деятельности» на 2022-2026гг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20,0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20,0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152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091856"/>
              </p:ext>
            </p:extLst>
          </p:nvPr>
        </p:nvGraphicFramePr>
        <p:xfrm>
          <a:off x="14486" y="260648"/>
          <a:ext cx="8064896" cy="3956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96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05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79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68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5205">
                <a:tc>
                  <a:txBody>
                    <a:bodyPr/>
                    <a:lstStyle/>
                    <a:p>
                      <a:r>
                        <a:rPr lang="ru-RU" sz="1050" b="0" i="0" dirty="0">
                          <a:solidFill>
                            <a:schemeClr val="tx1"/>
                          </a:solidFill>
                          <a:latin typeface="+mn-lt"/>
                        </a:rPr>
                        <a:t>МП МО «Шовгеновский район» «Комплексное развитие сельских территорий»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</a:rPr>
                        <a:t>497901,7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</a:rPr>
                        <a:t>497738,5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tx1"/>
                          </a:solidFill>
                        </a:rPr>
                        <a:t>100,0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5183">
                <a:tc>
                  <a:txBody>
                    <a:bodyPr/>
                    <a:lstStyle/>
                    <a:p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МП МО «</a:t>
                      </a:r>
                      <a:r>
                        <a:rPr lang="ru-RU" sz="1050" b="0" i="0" dirty="0">
                          <a:solidFill>
                            <a:schemeClr val="tx1"/>
                          </a:solidFill>
                          <a:latin typeface="+mn-lt"/>
                        </a:rPr>
                        <a:t>Шовгеновский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 район» «Социальная поддержка населения» на 2014-2026гг.</a:t>
                      </a:r>
                      <a:endParaRPr lang="ru-RU" sz="1050" i="1" dirty="0">
                        <a:solidFill>
                          <a:schemeClr val="tx1"/>
                        </a:solidFill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tx1"/>
                          </a:solidFill>
                        </a:rPr>
                        <a:t>3410,6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tx1"/>
                          </a:solidFill>
                        </a:rPr>
                        <a:t>3410,6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tx1"/>
                          </a:solidFill>
                        </a:rPr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5227">
                <a:tc>
                  <a:txBody>
                    <a:bodyPr/>
                    <a:lstStyle/>
                    <a:p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</a:t>
                      </a:r>
                      <a:r>
                        <a:rPr lang="ru-RU" sz="1050" b="0" i="0" dirty="0">
                          <a:solidFill>
                            <a:schemeClr val="tx1"/>
                          </a:solidFill>
                          <a:latin typeface="+mn-lt"/>
                        </a:rPr>
                        <a:t>Шовгеновский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 «Обеспечение жильем молодых семей» на 2020-2025гг.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9963,6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9963,6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5205">
                <a:tc>
                  <a:txBody>
                    <a:bodyPr/>
                    <a:lstStyle/>
                    <a:p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</a:t>
                      </a:r>
                      <a:r>
                        <a:rPr lang="ru-RU" sz="1050" b="0" i="0" dirty="0">
                          <a:solidFill>
                            <a:schemeClr val="tx1"/>
                          </a:solidFill>
                          <a:latin typeface="+mn-lt"/>
                        </a:rPr>
                        <a:t>Шовгеновский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 «Поддержка и развитие средств массовой информации» на 2014-2026гг.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9099,3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9099,3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2807">
                <a:tc>
                  <a:txBody>
                    <a:bodyPr/>
                    <a:lstStyle/>
                    <a:p>
                      <a:r>
                        <a:rPr lang="ru-RU" sz="1050" i="0" dirty="0">
                          <a:latin typeface="+mn-lt"/>
                        </a:rPr>
                        <a:t>МП</a:t>
                      </a:r>
                      <a:r>
                        <a:rPr lang="ru-RU" sz="1050" i="0" baseline="0" dirty="0">
                          <a:latin typeface="+mn-lt"/>
                        </a:rPr>
                        <a:t> МО</a:t>
                      </a:r>
                      <a:r>
                        <a:rPr lang="ru-RU" sz="1050" i="0" dirty="0">
                          <a:latin typeface="+mn-lt"/>
                        </a:rPr>
                        <a:t> «</a:t>
                      </a:r>
                      <a:r>
                        <a:rPr lang="ru-RU" sz="1050" b="0" i="0" dirty="0">
                          <a:solidFill>
                            <a:schemeClr val="tx1"/>
                          </a:solidFill>
                          <a:latin typeface="+mn-lt"/>
                        </a:rPr>
                        <a:t>Шовгеновский</a:t>
                      </a:r>
                      <a:r>
                        <a:rPr lang="ru-RU" sz="1050" i="0" dirty="0">
                          <a:latin typeface="+mn-lt"/>
                        </a:rPr>
                        <a:t> район» «Обеспечение безопасности дорожного движения» на 2022-2026гг.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0299">
                <a:tc>
                  <a:txBody>
                    <a:bodyPr/>
                    <a:lstStyle/>
                    <a:p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</a:t>
                      </a:r>
                      <a:r>
                        <a:rPr lang="ru-RU" sz="1050" b="0" i="0" dirty="0">
                          <a:solidFill>
                            <a:schemeClr val="tx1"/>
                          </a:solidFill>
                          <a:latin typeface="+mn-lt"/>
                        </a:rPr>
                        <a:t>Шовгеновский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 «Профилактика правонарушений и преступлений среди несовершеннолетних муниципального образования «Шовгеновский район» на 2016-2026гг «Вместе-ради детей»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81,0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81,0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5316">
                <a:tc>
                  <a:txBody>
                    <a:bodyPr/>
                    <a:lstStyle/>
                    <a:p>
                      <a:r>
                        <a:rPr lang="ru-RU" sz="1050" i="0" dirty="0">
                          <a:latin typeface="+mn-lt"/>
                        </a:rPr>
                        <a:t>МП МО «</a:t>
                      </a:r>
                      <a:r>
                        <a:rPr lang="ru-RU" sz="1050" b="0" i="0" dirty="0">
                          <a:solidFill>
                            <a:schemeClr val="tx1"/>
                          </a:solidFill>
                          <a:latin typeface="+mn-lt"/>
                        </a:rPr>
                        <a:t>Шовгеновский</a:t>
                      </a:r>
                      <a:r>
                        <a:rPr lang="ru-RU" sz="1050" i="0" dirty="0">
                          <a:latin typeface="+mn-lt"/>
                        </a:rPr>
                        <a:t> район» «Противодействие</a:t>
                      </a:r>
                      <a:r>
                        <a:rPr lang="ru-RU" sz="1050" i="0" baseline="0" dirty="0">
                          <a:latin typeface="+mn-lt"/>
                        </a:rPr>
                        <a:t> коррупции» на 2022-2026гг.</a:t>
                      </a:r>
                      <a:endParaRPr lang="ru-RU" sz="105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2807">
                <a:tc>
                  <a:txBody>
                    <a:bodyPr/>
                    <a:lstStyle/>
                    <a:p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</a:t>
                      </a:r>
                      <a:r>
                        <a:rPr lang="ru-RU" sz="1050" b="0" i="0" dirty="0">
                          <a:solidFill>
                            <a:schemeClr val="tx1"/>
                          </a:solidFill>
                          <a:latin typeface="+mn-lt"/>
                        </a:rPr>
                        <a:t>Шовгеновский</a:t>
                      </a: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 «Профилактика правонарушений» на 2022-2026гг.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4006">
                <a:tc>
                  <a:txBody>
                    <a:bodyPr/>
                    <a:lstStyle/>
                    <a:p>
                      <a:r>
                        <a:rPr lang="ru-RU" sz="1050" b="1" i="1" dirty="0">
                          <a:latin typeface="Franklin Gothic Medium" pitchFamily="34" charset="0"/>
                        </a:rPr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/>
                        <a:t>1186736,0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/>
                        <a:t>1169070,7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/>
                        <a:t>98,5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597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28656" cy="115212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Расходы  бюджета  МО «</a:t>
            </a:r>
            <a:r>
              <a:rPr lang="ru-RU" sz="20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район»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на реализацию  </a:t>
            </a:r>
            <a:r>
              <a:rPr lang="ru-RU" sz="2000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вне муниципальных  </a:t>
            </a:r>
            <a:r>
              <a:rPr lang="ru-RU" sz="2000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программ МО 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район», тыс. руб.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53782"/>
              </p:ext>
            </p:extLst>
          </p:nvPr>
        </p:nvGraphicFramePr>
        <p:xfrm>
          <a:off x="457200" y="1609725"/>
          <a:ext cx="6851104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496"/>
                <a:gridCol w="1152128"/>
                <a:gridCol w="1008112"/>
                <a:gridCol w="1152128"/>
                <a:gridCol w="1296144"/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Целевая статья расходов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Утвержденный бюджет</a:t>
                      </a:r>
                      <a:r>
                        <a:rPr lang="ru-RU" sz="1200" baseline="0" dirty="0" smtClean="0"/>
                        <a:t> 2023 года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Уточненный план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</a:t>
                      </a:r>
                      <a:r>
                        <a:rPr lang="ru-RU" sz="1200" baseline="0" dirty="0" smtClean="0"/>
                        <a:t> на 01.01.2024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исполнения к уточнен-ному плану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Расходы вне муниципальных программ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6100000000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237969,9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237969,9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212903,0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89,5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Функционирование высшего должностного лица муниципального образования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6110000000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1886,5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1886,5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1886,5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Обеспечение деятельности представительного органа муниципального образования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6120000000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4253,5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4253,5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4214,5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99,1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Обеспечение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деятельности 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контрольного (контрольно-счетного) органа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6140000000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2963,2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2963,2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2952,4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99,6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1143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951954"/>
              </p:ext>
            </p:extLst>
          </p:nvPr>
        </p:nvGraphicFramePr>
        <p:xfrm>
          <a:off x="179510" y="116630"/>
          <a:ext cx="7221378" cy="3738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6"/>
                <a:gridCol w="1080120"/>
                <a:gridCol w="1121268"/>
                <a:gridCol w="1121268"/>
                <a:gridCol w="1121268"/>
                <a:gridCol w="1121268"/>
              </a:tblGrid>
              <a:tr h="553750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Реализация</a:t>
                      </a:r>
                      <a:r>
                        <a:rPr lang="ru-RU" sz="1200" b="0" baseline="0" dirty="0" smtClean="0"/>
                        <a:t> функций органов местного самоуправления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/>
                        <a:t>6160000000</a:t>
                      </a:r>
                    </a:p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50192,7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50192,7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49626,0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98,9</a:t>
                      </a:r>
                      <a:endParaRPr lang="ru-RU" sz="1200" b="0" dirty="0"/>
                    </a:p>
                  </a:txBody>
                  <a:tcPr/>
                </a:tc>
              </a:tr>
              <a:tr h="55375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Защита населения и территорий от чрезвычайных ситуаций и техногенного характера, гражданская оборона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6170000000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2595,5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2595,5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2447,8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94,3</a:t>
                      </a:r>
                      <a:endParaRPr lang="ru-RU" sz="1200" dirty="0"/>
                    </a:p>
                  </a:txBody>
                  <a:tcPr/>
                </a:tc>
              </a:tr>
              <a:tr h="55375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Реализация иных мероприятий в рамках непрограммных расходов муниципальных органов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6180000000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98492,2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98492,2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75530,6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76,7</a:t>
                      </a:r>
                      <a:endParaRPr lang="ru-RU" sz="1200" dirty="0"/>
                    </a:p>
                  </a:txBody>
                  <a:tcPr/>
                </a:tc>
              </a:tr>
              <a:tr h="55375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итого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348160,8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348160,8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299934,8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86,1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422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51007" y="260648"/>
            <a:ext cx="7777377" cy="133387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район»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«Развитие культуры и искусства», тыс. руб.</a:t>
            </a: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539552" y="1988840"/>
            <a:ext cx="8136904" cy="1271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>
                <a:latin typeface="Century Gothic" pitchFamily="34" charset="0"/>
              </a:rPr>
              <a:t>Срок реализации: 2014-2026 гг.</a:t>
            </a:r>
          </a:p>
          <a:p>
            <a:r>
              <a:rPr lang="ru-RU" sz="1800" dirty="0">
                <a:latin typeface="Monotype Corsiva" pitchFamily="66" charset="0"/>
              </a:rPr>
              <a:t>Цель: Сохранение и развитие культуры и искусства муниципального образования «Шовгеновский район»  </a:t>
            </a:r>
          </a:p>
          <a:p>
            <a:pPr indent="0">
              <a:buNone/>
            </a:pPr>
            <a:endParaRPr lang="ru-RU" sz="16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943841"/>
              </p:ext>
            </p:extLst>
          </p:nvPr>
        </p:nvGraphicFramePr>
        <p:xfrm>
          <a:off x="1835696" y="3485728"/>
          <a:ext cx="6034130" cy="737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9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94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15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2058"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Объём</a:t>
                      </a:r>
                      <a:r>
                        <a:rPr lang="ru-RU" sz="1200" baseline="0" dirty="0"/>
                        <a:t> финансирования муниципальной программы (тыс. руб.)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</a:t>
                      </a:r>
                      <a:r>
                        <a:rPr lang="en-US" sz="1200" dirty="0"/>
                        <a:t>3</a:t>
                      </a:r>
                      <a:r>
                        <a:rPr lang="ru-RU" sz="1200" dirty="0"/>
                        <a:t> год 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</a:t>
                      </a:r>
                      <a:r>
                        <a:rPr lang="en-US" sz="1200" dirty="0"/>
                        <a:t>3</a:t>
                      </a:r>
                      <a:r>
                        <a:rPr lang="ru-RU" sz="1200" dirty="0"/>
                        <a:t> год 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% исп.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05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149286,5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148380,5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99,4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302973"/>
              </p:ext>
            </p:extLst>
          </p:nvPr>
        </p:nvGraphicFramePr>
        <p:xfrm>
          <a:off x="611559" y="4941168"/>
          <a:ext cx="7272809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7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19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19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15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29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Целевые показатели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</a:t>
                      </a:r>
                      <a:r>
                        <a:rPr lang="en-US" sz="1200" dirty="0"/>
                        <a:t>3</a:t>
                      </a:r>
                      <a:r>
                        <a:rPr lang="ru-RU" sz="1200" dirty="0"/>
                        <a:t> год 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</a:t>
                      </a:r>
                      <a:r>
                        <a:rPr lang="en-US" sz="1200" dirty="0"/>
                        <a:t>3</a:t>
                      </a:r>
                      <a:r>
                        <a:rPr lang="ru-RU" sz="1200" dirty="0"/>
                        <a:t> год 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% исп.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посетителей</a:t>
                      </a:r>
                      <a:r>
                        <a:rPr lang="ru-RU" sz="1200" baseline="0" dirty="0"/>
                        <a:t> мероприятий (чел.)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202531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202535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посетителей библиотек (чел.)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101222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102938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101,7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посетителей музея (</a:t>
                      </a:r>
                      <a:r>
                        <a:rPr lang="ru-RU" sz="1200" baseline="0" dirty="0"/>
                        <a:t>чел.)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13530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13405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99,1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7" y="2852936"/>
            <a:ext cx="1656697" cy="165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61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732340" cy="108012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Сведения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реализации  общественно-значимых  проектов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 муниципального  образования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район»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57389"/>
              </p:ext>
            </p:extLst>
          </p:nvPr>
        </p:nvGraphicFramePr>
        <p:xfrm>
          <a:off x="251521" y="1412776"/>
          <a:ext cx="7848870" cy="5213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6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70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0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3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838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2621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Наименование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Место</a:t>
                      </a:r>
                      <a:r>
                        <a:rPr lang="ru-RU" sz="1100" baseline="0" dirty="0"/>
                        <a:t> реализации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</a:t>
                      </a:r>
                      <a:r>
                        <a:rPr lang="ru-RU" sz="1100" baseline="0" dirty="0"/>
                        <a:t> год</a:t>
                      </a:r>
                      <a:r>
                        <a:rPr lang="ru-RU" sz="1100" dirty="0"/>
                        <a:t> (факт)</a:t>
                      </a:r>
                    </a:p>
                    <a:p>
                      <a:pPr algn="ctr"/>
                      <a:r>
                        <a:rPr lang="ru-RU" sz="1100" dirty="0" err="1"/>
                        <a:t>тыс.руб</a:t>
                      </a:r>
                      <a:r>
                        <a:rPr lang="ru-RU" sz="11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Срок реализации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2576">
                <a:tc>
                  <a:txBody>
                    <a:bodyPr/>
                    <a:lstStyle/>
                    <a:p>
                      <a:r>
                        <a:rPr lang="ru-RU" sz="1200" dirty="0"/>
                        <a:t>Реконструкция</a:t>
                      </a:r>
                      <a:r>
                        <a:rPr lang="ru-RU" sz="1200" baseline="0" dirty="0"/>
                        <a:t> автомобильной дороги- 3,98 км.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х. Свободный труд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92201,2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2023 год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Улучшение качества транспортной инфраструктуры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х.Свободный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труд Шовгеновского района до СТФ ООО «Премиум», Республика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Адыгея,Шовгеновский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район, обеспечение безопасного дорожного движения.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94358">
                <a:tc>
                  <a:txBody>
                    <a:bodyPr/>
                    <a:lstStyle/>
                    <a:p>
                      <a:r>
                        <a:rPr lang="ru-RU" sz="1200" dirty="0"/>
                        <a:t>Реконструкция</a:t>
                      </a:r>
                      <a:r>
                        <a:rPr lang="ru-RU" sz="1200" baseline="0" dirty="0"/>
                        <a:t> подъездной </a:t>
                      </a:r>
                      <a:r>
                        <a:rPr lang="ru-RU" sz="1200" dirty="0"/>
                        <a:t>автомобильной дороги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а. </a:t>
                      </a:r>
                      <a:r>
                        <a:rPr lang="ru-RU" sz="1200" dirty="0" err="1"/>
                        <a:t>Хакуринохабль</a:t>
                      </a:r>
                      <a:endParaRPr lang="ru-RU" sz="1200" dirty="0"/>
                    </a:p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56248,2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2023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Улучшение качества транспортной инфраструктуры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а.Хакуринохабль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к ДОУ №1 «Насып» Шовгеновского района Республики Адыгея, уменьшение детского травматизма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8964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300664" cy="144016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Сведения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реализации общественно-значимых               проектов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муниципального образования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район»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481738"/>
              </p:ext>
            </p:extLst>
          </p:nvPr>
        </p:nvGraphicFramePr>
        <p:xfrm>
          <a:off x="539551" y="1700809"/>
          <a:ext cx="7488831" cy="4927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9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19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19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36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393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625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Наименование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Место</a:t>
                      </a:r>
                      <a:r>
                        <a:rPr lang="ru-RU" sz="1100" baseline="0" dirty="0"/>
                        <a:t> реализации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</a:t>
                      </a:r>
                      <a:r>
                        <a:rPr lang="ru-RU" sz="1100" baseline="0" dirty="0"/>
                        <a:t> год</a:t>
                      </a:r>
                      <a:r>
                        <a:rPr lang="ru-RU" sz="1100" dirty="0"/>
                        <a:t> (факт)</a:t>
                      </a:r>
                    </a:p>
                    <a:p>
                      <a:pPr algn="ctr"/>
                      <a:r>
                        <a:rPr lang="ru-RU" sz="1100" dirty="0" err="1"/>
                        <a:t>тыс.руб</a:t>
                      </a:r>
                      <a:r>
                        <a:rPr lang="ru-RU" sz="11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Срок реализации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00291">
                <a:tc>
                  <a:txBody>
                    <a:bodyPr/>
                    <a:lstStyle/>
                    <a:p>
                      <a:r>
                        <a:rPr lang="ru-RU" sz="1200" dirty="0"/>
                        <a:t>Реконструкция</a:t>
                      </a:r>
                      <a:r>
                        <a:rPr lang="ru-RU" sz="1200" baseline="0" dirty="0"/>
                        <a:t> подъездной </a:t>
                      </a:r>
                      <a:r>
                        <a:rPr lang="ru-RU" sz="1200" dirty="0"/>
                        <a:t>автомобильной дороги -1,4 км.</a:t>
                      </a:r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r>
                        <a:rPr lang="ru-RU" sz="1200" dirty="0"/>
                        <a:t>Благоустройство дворовых и общественных территорий МКЖД</a:t>
                      </a:r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а. </a:t>
                      </a:r>
                      <a:r>
                        <a:rPr lang="ru-RU" sz="1200" dirty="0" err="1"/>
                        <a:t>Хакуринохабль</a:t>
                      </a:r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r>
                        <a:rPr lang="ru-RU" sz="1200" dirty="0"/>
                        <a:t>а. </a:t>
                      </a:r>
                      <a:r>
                        <a:rPr lang="ru-RU" sz="1200" dirty="0" err="1"/>
                        <a:t>Хакуринохабль</a:t>
                      </a:r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95941,3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4488,9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2023 год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2023 год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Улучшение качества транспортной инфраструктуры а.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Хакуринохабль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по     ул. Гагарина Шовгеновского района Республики Адыгея,  (подъезд к строящемуся СББЖ «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Шовгеновская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Благоустройство дворовых и общественных территорий МКЖД по ул. </a:t>
                      </a:r>
                      <a:r>
                        <a:rPr lang="ru-RU" sz="1200" dirty="0" err="1"/>
                        <a:t>Шовгенова</a:t>
                      </a:r>
                      <a:r>
                        <a:rPr lang="ru-RU" sz="1200" dirty="0"/>
                        <a:t>, Тургенева</a:t>
                      </a:r>
                      <a:r>
                        <a:rPr lang="ru-RU" sz="1200" baseline="0" dirty="0"/>
                        <a:t>                  а. </a:t>
                      </a:r>
                      <a:r>
                        <a:rPr lang="ru-RU" sz="1200" baseline="0" dirty="0" err="1"/>
                        <a:t>Хакуринохабль</a:t>
                      </a:r>
                      <a:r>
                        <a:rPr lang="ru-RU" sz="1200" baseline="0" dirty="0"/>
                        <a:t> Шовгеновского района.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9673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28656" cy="1224136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Сведения расходах бюджета муниципального образования «Шовгеновский район» по целевым  группам в сфере образования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2023 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947018"/>
              </p:ext>
            </p:extLst>
          </p:nvPr>
        </p:nvGraphicFramePr>
        <p:xfrm>
          <a:off x="457200" y="1609725"/>
          <a:ext cx="7239000" cy="439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03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Направление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Численность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dirty="0"/>
                        <a:t>Объем расходов за 2023 год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факт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Дошкольное образование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</a:t>
                      </a:r>
                      <a:r>
                        <a:rPr lang="ru-RU" sz="1200" baseline="0" dirty="0"/>
                        <a:t> детей, посещающих детские дошкольные учреждения(чел.)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274557,1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273847,9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Общее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/>
                        <a:t>образование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учащихся общеобразовательных школ(чел)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1658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299350,6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297483,0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Дополнительное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учащихся Центра дополнительного образования и детско-юношеской спортивной школы(чел)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32001,3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31969,8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6130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776864" cy="108012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Дотации на выравнивание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бюджетной обеспеченности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сельских  поселений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7504" y="1916832"/>
            <a:ext cx="3657600" cy="639762"/>
          </a:xfrm>
        </p:spPr>
        <p:txBody>
          <a:bodyPr/>
          <a:lstStyle/>
          <a:p>
            <a:pPr algn="ctr"/>
            <a:r>
              <a:rPr lang="ru-RU" sz="2400" b="1" u="sng" dirty="0"/>
              <a:t>2023  год  план: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450218" y="1916832"/>
            <a:ext cx="3657600" cy="658368"/>
          </a:xfrm>
        </p:spPr>
        <p:txBody>
          <a:bodyPr/>
          <a:lstStyle/>
          <a:p>
            <a:pPr algn="ctr"/>
            <a:r>
              <a:rPr lang="ru-RU" sz="2400" b="1" u="sng" dirty="0"/>
              <a:t>2023  год  факт</a:t>
            </a:r>
            <a:r>
              <a:rPr lang="ru-RU" sz="2400" u="sng" dirty="0"/>
              <a:t>: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784779643"/>
              </p:ext>
            </p:extLst>
          </p:nvPr>
        </p:nvGraphicFramePr>
        <p:xfrm>
          <a:off x="1" y="2708920"/>
          <a:ext cx="3718056" cy="2782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06539530"/>
              </p:ext>
            </p:extLst>
          </p:nvPr>
        </p:nvGraphicFramePr>
        <p:xfrm>
          <a:off x="4681538" y="3382963"/>
          <a:ext cx="4067175" cy="307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056" y="2420888"/>
            <a:ext cx="1462886" cy="1462886"/>
          </a:xfrm>
          <a:prstGeom prst="rect">
            <a:avLst/>
          </a:prstGeom>
        </p:spPr>
      </p:pic>
      <p:graphicFrame>
        <p:nvGraphicFramePr>
          <p:cNvPr id="9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0700133"/>
              </p:ext>
            </p:extLst>
          </p:nvPr>
        </p:nvGraphicFramePr>
        <p:xfrm>
          <a:off x="4700313" y="2780928"/>
          <a:ext cx="3472087" cy="2710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23886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0664" cy="516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Муниципальный  долг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 «Шовгеновский район»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7156648" cy="540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Учет и регистрация муниципальных долговых обязательств в МО «Шовгеновский район» осуществляется в муниципальной долговой книге.</a:t>
            </a: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Объем долговых обязательств составил: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на 01.01.2023 года  - 1,3 тыс.  рублей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на 01. 01.2024 года  - 0,9 тыс. рублей.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397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96552" y="692696"/>
            <a:ext cx="9468544" cy="108012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параметры исполнения </a:t>
            </a:r>
            <a:br>
              <a:rPr lang="ru-RU" sz="2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консолидированного бюджета</a:t>
            </a:r>
            <a:br>
              <a:rPr lang="ru-RU" sz="2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муниципального образования</a:t>
            </a:r>
            <a:br>
              <a:rPr lang="ru-RU" sz="2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«Шовгеновский район», тыс. руб.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64815335"/>
              </p:ext>
            </p:extLst>
          </p:nvPr>
        </p:nvGraphicFramePr>
        <p:xfrm>
          <a:off x="611560" y="2276872"/>
          <a:ext cx="3456384" cy="3929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8574445"/>
              </p:ext>
            </p:extLst>
          </p:nvPr>
        </p:nvGraphicFramePr>
        <p:xfrm>
          <a:off x="107504" y="2708920"/>
          <a:ext cx="3657600" cy="376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5295460"/>
              </p:ext>
            </p:extLst>
          </p:nvPr>
        </p:nvGraphicFramePr>
        <p:xfrm>
          <a:off x="1259632" y="1916832"/>
          <a:ext cx="6336704" cy="398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697026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012632" cy="504056"/>
          </a:xfrm>
        </p:spPr>
        <p:txBody>
          <a:bodyPr>
            <a:normAutofit/>
          </a:bodyPr>
          <a:lstStyle/>
          <a:p>
            <a:pPr algn="ctr"/>
            <a:r>
              <a:rPr lang="ru-RU" sz="2000" spc="-70" dirty="0">
                <a:latin typeface="Times New Roman" pitchFamily="18" charset="0"/>
                <a:cs typeface="Times New Roman" pitchFamily="18" charset="0"/>
              </a:rPr>
              <a:t>ГЛОССАРИЙ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7084640" cy="6120680"/>
          </a:xfrm>
          <a:gradFill>
            <a:gsLst>
              <a:gs pos="22000">
                <a:schemeClr val="accent1">
                  <a:lumMod val="25000"/>
                  <a:lumOff val="75000"/>
                </a:schemeClr>
              </a:gs>
              <a:gs pos="100000">
                <a:schemeClr val="bg1">
                  <a:shade val="35000"/>
                  <a:satMod val="155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Безвозмездные</a:t>
            </a:r>
            <a:r>
              <a:rPr lang="ru-RU" sz="900" b="1" i="1" spc="20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поступления</a:t>
            </a:r>
            <a:r>
              <a:rPr lang="ru-RU" sz="900" b="1" i="1" spc="20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-</a:t>
            </a:r>
            <a:r>
              <a:rPr lang="ru-RU" sz="900" spc="204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поступающие,</a:t>
            </a:r>
            <a:r>
              <a:rPr lang="ru-RU" sz="900" spc="21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</a:t>
            </a:r>
            <a:r>
              <a:rPr lang="ru-RU" sz="900" spc="21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бюджет</a:t>
            </a:r>
            <a:r>
              <a:rPr lang="ru-RU" sz="900" spc="22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денежные</a:t>
            </a:r>
            <a:r>
              <a:rPr lang="ru-RU" sz="900" spc="204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средства  </a:t>
            </a:r>
            <a:r>
              <a:rPr lang="ru-RU" sz="900" spc="17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на</a:t>
            </a:r>
            <a:r>
              <a:rPr lang="ru-RU" sz="900" spc="20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безвозвратной</a:t>
            </a:r>
            <a:r>
              <a:rPr lang="ru-RU" sz="900" spc="21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spc="21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безвозмездной</a:t>
            </a:r>
            <a:r>
              <a:rPr lang="ru-RU" sz="900" spc="20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основе</a:t>
            </a:r>
            <a:r>
              <a:rPr lang="ru-RU" sz="900" spc="220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из</a:t>
            </a:r>
            <a:r>
              <a:rPr lang="ru-RU" sz="900" spc="204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федерального</a:t>
            </a:r>
            <a:r>
              <a:rPr lang="ru-RU" sz="900" spc="21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бюджета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900" spc="-5" dirty="0">
                <a:latin typeface="Times New Roman"/>
                <a:cs typeface="Times New Roman"/>
              </a:rPr>
              <a:t>(межбюджетные</a:t>
            </a:r>
            <a:r>
              <a:rPr lang="ru-RU" sz="900" spc="7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трансферты</a:t>
            </a:r>
            <a:r>
              <a:rPr lang="ru-RU" sz="900" spc="4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</a:t>
            </a:r>
            <a:r>
              <a:rPr lang="ru-RU" sz="900" spc="1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виде</a:t>
            </a:r>
            <a:r>
              <a:rPr lang="ru-RU" sz="900" spc="3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дотаций,</a:t>
            </a:r>
            <a:r>
              <a:rPr lang="ru-RU" sz="900" spc="5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субсидий,</a:t>
            </a:r>
            <a:r>
              <a:rPr lang="ru-RU" sz="900" spc="7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субвенций),</a:t>
            </a:r>
            <a:r>
              <a:rPr lang="ru-RU" sz="900" spc="7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а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также</a:t>
            </a:r>
            <a:r>
              <a:rPr lang="ru-RU" sz="900" spc="3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перечисления</a:t>
            </a:r>
            <a:r>
              <a:rPr lang="ru-RU" sz="900" spc="7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от </a:t>
            </a:r>
            <a:r>
              <a:rPr lang="ru-RU" sz="900" spc="-5" dirty="0">
                <a:latin typeface="Times New Roman"/>
                <a:cs typeface="Times New Roman"/>
              </a:rPr>
              <a:t>физических</a:t>
            </a:r>
            <a:r>
              <a:rPr lang="ru-RU" sz="900" spc="31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spc="1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юридических</a:t>
            </a:r>
            <a:r>
              <a:rPr lang="ru-RU" sz="900" spc="6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лиц</a:t>
            </a:r>
            <a:endParaRPr lang="ru-RU"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ru-RU" sz="9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lang="ru-RU" sz="900"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Бюджет</a:t>
            </a:r>
            <a:r>
              <a:rPr lang="ru-RU" sz="900" b="1" i="1" spc="2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-</a:t>
            </a:r>
            <a:r>
              <a:rPr lang="ru-RU" sz="900" spc="204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это</a:t>
            </a:r>
            <a:r>
              <a:rPr lang="ru-RU" sz="900" spc="2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план</a:t>
            </a:r>
            <a:r>
              <a:rPr lang="ru-RU" sz="900" spc="2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dirty="0">
                <a:solidFill>
                  <a:srgbClr val="0D0D0D"/>
                </a:solidFill>
                <a:latin typeface="Times New Roman"/>
                <a:cs typeface="Times New Roman"/>
              </a:rPr>
              <a:t>расходов</a:t>
            </a:r>
            <a:r>
              <a:rPr lang="ru-RU" sz="900" spc="2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и</a:t>
            </a:r>
            <a:r>
              <a:rPr lang="ru-RU" sz="900" spc="204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dirty="0">
                <a:solidFill>
                  <a:srgbClr val="0D0D0D"/>
                </a:solidFill>
                <a:latin typeface="Times New Roman"/>
                <a:cs typeface="Times New Roman"/>
              </a:rPr>
              <a:t>предполагаемых</a:t>
            </a:r>
            <a:r>
              <a:rPr lang="ru-RU" sz="900" spc="229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источников</a:t>
            </a:r>
            <a:r>
              <a:rPr lang="ru-RU" sz="900" spc="2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доходов</a:t>
            </a:r>
            <a:r>
              <a:rPr lang="ru-RU" sz="900" spc="2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для</a:t>
            </a:r>
            <a:r>
              <a:rPr lang="ru-RU" sz="900" spc="2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dirty="0">
                <a:solidFill>
                  <a:srgbClr val="0D0D0D"/>
                </a:solidFill>
                <a:latin typeface="Times New Roman"/>
                <a:cs typeface="Times New Roman"/>
              </a:rPr>
              <a:t>их</a:t>
            </a:r>
            <a:r>
              <a:rPr lang="ru-RU" sz="900" spc="2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dirty="0">
                <a:solidFill>
                  <a:srgbClr val="0D0D0D"/>
                </a:solidFill>
                <a:latin typeface="Times New Roman"/>
                <a:cs typeface="Times New Roman"/>
              </a:rPr>
              <a:t>финансирования</a:t>
            </a:r>
            <a:r>
              <a:rPr lang="ru-RU" sz="900" spc="2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10" dirty="0">
                <a:solidFill>
                  <a:srgbClr val="0D0D0D"/>
                </a:solidFill>
                <a:latin typeface="Times New Roman"/>
                <a:cs typeface="Times New Roman"/>
              </a:rPr>
              <a:t>Это</a:t>
            </a:r>
            <a:r>
              <a:rPr lang="ru-RU" sz="900" spc="2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dirty="0">
                <a:solidFill>
                  <a:srgbClr val="0D0D0D"/>
                </a:solidFill>
                <a:latin typeface="Times New Roman"/>
                <a:cs typeface="Times New Roman"/>
              </a:rPr>
              <a:t>важнейший</a:t>
            </a:r>
            <a:r>
              <a:rPr lang="ru-RU" sz="900" spc="2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dirty="0">
                <a:solidFill>
                  <a:srgbClr val="0D0D0D"/>
                </a:solidFill>
                <a:latin typeface="Times New Roman"/>
                <a:cs typeface="Times New Roman"/>
              </a:rPr>
              <a:t>финансовый</a:t>
            </a:r>
            <a:r>
              <a:rPr lang="ru-RU" sz="900" spc="2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документ,</a:t>
            </a:r>
            <a:r>
              <a:rPr lang="ru-RU" sz="900" spc="2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в</a:t>
            </a:r>
            <a:r>
              <a:rPr lang="ru-RU" sz="900" spc="2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котором </a:t>
            </a:r>
            <a:r>
              <a:rPr lang="ru-RU" sz="9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определяются</a:t>
            </a:r>
            <a:r>
              <a:rPr lang="ru-RU" sz="900" spc="6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те</a:t>
            </a:r>
            <a:r>
              <a:rPr lang="ru-RU" sz="900" spc="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потребности,</a:t>
            </a:r>
            <a:r>
              <a:rPr lang="ru-RU" sz="900" spc="4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которые</a:t>
            </a:r>
            <a:r>
              <a:rPr lang="ru-RU" sz="900" spc="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подлежат</a:t>
            </a:r>
            <a:r>
              <a:rPr lang="ru-RU" sz="900" spc="3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удовлетворению</a:t>
            </a:r>
            <a:r>
              <a:rPr lang="ru-RU" sz="900" spc="6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за</a:t>
            </a:r>
            <a:r>
              <a:rPr lang="ru-RU" sz="900" spc="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счет</a:t>
            </a:r>
            <a:r>
              <a:rPr lang="ru-RU" sz="900" spc="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денежных</a:t>
            </a:r>
            <a:r>
              <a:rPr lang="ru-RU" sz="900" spc="4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средств</a:t>
            </a:r>
            <a:r>
              <a:rPr lang="ru-RU" sz="900" spc="4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государственной</a:t>
            </a:r>
            <a:r>
              <a:rPr lang="ru-RU" sz="900" spc="6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rgbClr val="0D0D0D"/>
                </a:solidFill>
                <a:latin typeface="Times New Roman"/>
                <a:cs typeface="Times New Roman"/>
              </a:rPr>
              <a:t>казны</a:t>
            </a:r>
            <a:endParaRPr lang="ru-RU" sz="900" dirty="0">
              <a:latin typeface="Times New Roman"/>
              <a:cs typeface="Times New Roman"/>
            </a:endParaRPr>
          </a:p>
          <a:p>
            <a:pPr marL="12700" marR="78740" algn="just">
              <a:lnSpc>
                <a:spcPct val="100000"/>
              </a:lnSpc>
              <a:spcBef>
                <a:spcPts val="869"/>
              </a:spcBef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Муниципальная программа </a:t>
            </a:r>
            <a:r>
              <a:rPr lang="ru-RU" sz="900" spc="-5" dirty="0">
                <a:latin typeface="Times New Roman"/>
                <a:cs typeface="Times New Roman"/>
              </a:rPr>
              <a:t>– документ стратегического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планирования, </a:t>
            </a:r>
            <a:r>
              <a:rPr lang="ru-RU" sz="900" dirty="0">
                <a:latin typeface="Times New Roman"/>
                <a:cs typeface="Times New Roman"/>
              </a:rPr>
              <a:t>содержащий комплекс </a:t>
            </a:r>
            <a:r>
              <a:rPr lang="ru-RU" sz="900" spc="-5" dirty="0">
                <a:latin typeface="Times New Roman"/>
                <a:cs typeface="Times New Roman"/>
              </a:rPr>
              <a:t>планируемых мероприятий,</a:t>
            </a:r>
            <a:r>
              <a:rPr lang="ru-RU" sz="900" dirty="0">
                <a:latin typeface="Times New Roman"/>
                <a:cs typeface="Times New Roman"/>
              </a:rPr>
              <a:t> взаимоувязанных </a:t>
            </a:r>
            <a:r>
              <a:rPr lang="ru-RU" sz="900" spc="-10" dirty="0">
                <a:latin typeface="Times New Roman"/>
                <a:cs typeface="Times New Roman"/>
              </a:rPr>
              <a:t>по </a:t>
            </a:r>
            <a:r>
              <a:rPr lang="ru-RU" sz="900" spc="-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задачам,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срокам</a:t>
            </a:r>
            <a:r>
              <a:rPr lang="ru-RU" sz="900" dirty="0">
                <a:latin typeface="Times New Roman"/>
                <a:cs typeface="Times New Roman"/>
              </a:rPr>
              <a:t> осуществления,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исполнителям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dirty="0">
                <a:latin typeface="Times New Roman"/>
                <a:cs typeface="Times New Roman"/>
              </a:rPr>
              <a:t> ресурсам,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инструментов</a:t>
            </a:r>
            <a:r>
              <a:rPr lang="ru-RU" sz="900" dirty="0">
                <a:latin typeface="Times New Roman"/>
                <a:cs typeface="Times New Roman"/>
              </a:rPr>
              <a:t> государственной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политики,</a:t>
            </a:r>
            <a:r>
              <a:rPr lang="ru-RU" sz="900" dirty="0">
                <a:latin typeface="Times New Roman"/>
                <a:cs typeface="Times New Roman"/>
              </a:rPr>
              <a:t> обеспечивающих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</a:t>
            </a:r>
            <a:r>
              <a:rPr lang="ru-RU" sz="900" dirty="0">
                <a:latin typeface="Times New Roman"/>
                <a:cs typeface="Times New Roman"/>
              </a:rPr>
              <a:t> рамках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реализации 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ключевых</a:t>
            </a:r>
            <a:r>
              <a:rPr lang="ru-RU" sz="900" spc="3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государственных</a:t>
            </a:r>
            <a:r>
              <a:rPr lang="ru-RU" sz="900" spc="60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функций</a:t>
            </a:r>
            <a:r>
              <a:rPr lang="ru-RU" sz="900" spc="5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достижение</a:t>
            </a:r>
            <a:r>
              <a:rPr lang="ru-RU" sz="900" spc="6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приоритетов</a:t>
            </a:r>
            <a:r>
              <a:rPr lang="ru-RU" sz="900" spc="4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целей</a:t>
            </a:r>
            <a:r>
              <a:rPr lang="ru-RU" sz="900" spc="3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государственной</a:t>
            </a:r>
            <a:r>
              <a:rPr lang="ru-RU" sz="900" spc="60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политики</a:t>
            </a:r>
            <a:endParaRPr lang="ru-RU" sz="9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09"/>
              </a:spcBef>
            </a:pPr>
            <a:r>
              <a:rPr lang="ru-RU" sz="900"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Дефицит</a:t>
            </a:r>
            <a:r>
              <a:rPr lang="ru-RU" sz="900" b="1" i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–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превышение</a:t>
            </a:r>
            <a:r>
              <a:rPr lang="ru-RU" sz="900" spc="31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расходов</a:t>
            </a:r>
            <a:r>
              <a:rPr lang="ru-RU" sz="900" spc="2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бюджета</a:t>
            </a:r>
            <a:r>
              <a:rPr lang="ru-RU" sz="900" spc="50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над</a:t>
            </a:r>
            <a:r>
              <a:rPr lang="ru-RU" sz="900" spc="1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его</a:t>
            </a:r>
            <a:r>
              <a:rPr lang="ru-RU" sz="900" spc="2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доходами</a:t>
            </a:r>
            <a:endParaRPr lang="ru-RU"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ru-RU" sz="900" dirty="0">
              <a:latin typeface="Times New Roman"/>
              <a:cs typeface="Times New Roman"/>
            </a:endParaRPr>
          </a:p>
          <a:p>
            <a:pPr marL="12700" marR="76835" algn="just">
              <a:lnSpc>
                <a:spcPct val="100000"/>
              </a:lnSpc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Дотации</a:t>
            </a:r>
            <a:r>
              <a:rPr lang="ru-RU" sz="900" b="1" i="1" spc="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-</a:t>
            </a:r>
            <a:r>
              <a:rPr lang="ru-RU" sz="900" spc="15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межбюджетные</a:t>
            </a:r>
            <a:r>
              <a:rPr lang="ru-RU" sz="900" spc="9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трансферты,</a:t>
            </a:r>
            <a:r>
              <a:rPr lang="ru-RU" sz="900" spc="9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предоставляемые</a:t>
            </a:r>
            <a:r>
              <a:rPr lang="ru-RU" sz="900" spc="8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на</a:t>
            </a:r>
            <a:r>
              <a:rPr lang="ru-RU" sz="900" spc="7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безвозмездной</a:t>
            </a:r>
            <a:r>
              <a:rPr lang="ru-RU" sz="900" spc="7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spc="8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безвозвратной</a:t>
            </a:r>
            <a:r>
              <a:rPr lang="ru-RU" sz="900" spc="7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основе</a:t>
            </a:r>
            <a:r>
              <a:rPr lang="ru-RU" sz="900" spc="9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без</a:t>
            </a:r>
            <a:r>
              <a:rPr lang="ru-RU" sz="900" spc="8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установления</a:t>
            </a:r>
            <a:r>
              <a:rPr lang="ru-RU" sz="900" spc="9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направлений</a:t>
            </a:r>
            <a:r>
              <a:rPr lang="ru-RU" sz="900" spc="9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spc="6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(или)</a:t>
            </a:r>
            <a:r>
              <a:rPr lang="ru-RU" sz="900" spc="9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условий </a:t>
            </a:r>
            <a:r>
              <a:rPr lang="ru-RU" sz="900" spc="-24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их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использования</a:t>
            </a:r>
            <a:endParaRPr lang="ru-RU" sz="9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Доходы</a:t>
            </a:r>
            <a:r>
              <a:rPr lang="ru-RU" sz="900" b="1" i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–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поступающие</a:t>
            </a:r>
            <a:r>
              <a:rPr lang="ru-RU" sz="900" spc="7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</a:t>
            </a:r>
            <a:r>
              <a:rPr lang="ru-RU" sz="900" spc="1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бюджет</a:t>
            </a:r>
            <a:r>
              <a:rPr lang="ru-RU" sz="900" spc="3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средства</a:t>
            </a:r>
            <a:endParaRPr lang="ru-RU" sz="900" dirty="0">
              <a:latin typeface="Times New Roman"/>
              <a:cs typeface="Times New Roman"/>
            </a:endParaRPr>
          </a:p>
          <a:p>
            <a:pPr marL="12700" marR="78105" algn="just">
              <a:lnSpc>
                <a:spcPts val="1190"/>
              </a:lnSpc>
              <a:spcBef>
                <a:spcPts val="915"/>
              </a:spcBef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Консолидированный</a:t>
            </a:r>
            <a:r>
              <a:rPr lang="ru-RU" sz="9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бюджет</a:t>
            </a: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b="1" i="1" dirty="0">
                <a:solidFill>
                  <a:srgbClr val="0000FF"/>
                </a:solidFill>
                <a:latin typeface="Times New Roman"/>
                <a:cs typeface="Times New Roman"/>
              </a:rPr>
              <a:t>муниципального района </a:t>
            </a:r>
            <a:r>
              <a:rPr lang="ru-RU" sz="900" spc="-5" dirty="0">
                <a:latin typeface="Times New Roman"/>
                <a:cs typeface="Times New Roman"/>
              </a:rPr>
              <a:t>-</a:t>
            </a:r>
            <a:r>
              <a:rPr lang="ru-RU" sz="900" dirty="0">
                <a:latin typeface="Times New Roman"/>
                <a:cs typeface="Times New Roman"/>
              </a:rPr>
              <a:t> бюджет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субъекта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Российской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Федерации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свод</a:t>
            </a:r>
            <a:r>
              <a:rPr lang="ru-RU" sz="900" dirty="0">
                <a:latin typeface="Times New Roman"/>
                <a:cs typeface="Times New Roman"/>
              </a:rPr>
              <a:t> бюджетов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муниципальных 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образований,</a:t>
            </a:r>
            <a:r>
              <a:rPr lang="ru-RU" sz="900" spc="5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входящих</a:t>
            </a:r>
            <a:r>
              <a:rPr lang="ru-RU" sz="900" spc="5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 состав</a:t>
            </a:r>
            <a:r>
              <a:rPr lang="ru-RU" sz="900" spc="2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субъекта</a:t>
            </a:r>
            <a:r>
              <a:rPr lang="ru-RU" sz="900" spc="6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Российской</a:t>
            </a:r>
            <a:r>
              <a:rPr lang="ru-RU" sz="900" spc="3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Федерации</a:t>
            </a:r>
            <a:r>
              <a:rPr lang="ru-RU" sz="900" spc="4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(без</a:t>
            </a:r>
            <a:r>
              <a:rPr lang="ru-RU" sz="900" spc="20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учета</a:t>
            </a:r>
            <a:r>
              <a:rPr lang="ru-RU" sz="900" spc="3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межбюджетных</a:t>
            </a:r>
            <a:r>
              <a:rPr lang="ru-RU" sz="900" spc="6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трансфертов</a:t>
            </a:r>
            <a:r>
              <a:rPr lang="ru-RU" sz="900" spc="3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между</a:t>
            </a:r>
            <a:r>
              <a:rPr lang="ru-RU" sz="900" spc="3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этими</a:t>
            </a:r>
            <a:r>
              <a:rPr lang="ru-RU" sz="900" spc="1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бюджетами)</a:t>
            </a:r>
            <a:endParaRPr lang="ru-RU" sz="900" dirty="0">
              <a:latin typeface="Times New Roman"/>
              <a:cs typeface="Times New Roman"/>
            </a:endParaRPr>
          </a:p>
          <a:p>
            <a:pPr marL="12700" marR="76200" algn="just">
              <a:lnSpc>
                <a:spcPct val="100000"/>
              </a:lnSpc>
              <a:spcBef>
                <a:spcPts val="705"/>
              </a:spcBef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Межбюджетные</a:t>
            </a:r>
            <a:r>
              <a:rPr lang="ru-RU" sz="9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трансферты</a:t>
            </a:r>
            <a:r>
              <a:rPr lang="ru-RU" sz="9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-</a:t>
            </a:r>
            <a:r>
              <a:rPr lang="ru-RU" sz="900" dirty="0">
                <a:latin typeface="Times New Roman"/>
                <a:cs typeface="Times New Roman"/>
              </a:rPr>
              <a:t> средства,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предоставляемые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одним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бюджетом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бюджетной</a:t>
            </a:r>
            <a:r>
              <a:rPr lang="ru-RU" sz="900" dirty="0">
                <a:latin typeface="Times New Roman"/>
                <a:cs typeface="Times New Roman"/>
              </a:rPr>
              <a:t> системы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Российской</a:t>
            </a:r>
            <a:r>
              <a:rPr lang="ru-RU" sz="900" dirty="0">
                <a:latin typeface="Times New Roman"/>
                <a:cs typeface="Times New Roman"/>
              </a:rPr>
              <a:t> Федерации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другому</a:t>
            </a:r>
            <a:r>
              <a:rPr lang="ru-RU" sz="900" dirty="0">
                <a:latin typeface="Times New Roman"/>
                <a:cs typeface="Times New Roman"/>
              </a:rPr>
              <a:t> бюджету 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бюджетной</a:t>
            </a:r>
            <a:r>
              <a:rPr lang="ru-RU" sz="900" spc="3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системы</a:t>
            </a:r>
            <a:r>
              <a:rPr lang="ru-RU" sz="900" spc="4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Российской</a:t>
            </a:r>
            <a:r>
              <a:rPr lang="ru-RU" sz="900" spc="3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Федерации</a:t>
            </a:r>
            <a:endParaRPr lang="ru-RU"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ru-RU" sz="900" dirty="0">
              <a:latin typeface="Times New Roman"/>
              <a:cs typeface="Times New Roman"/>
            </a:endParaRPr>
          </a:p>
          <a:p>
            <a:pPr marL="12700" marR="78740" algn="just">
              <a:lnSpc>
                <a:spcPct val="100000"/>
              </a:lnSpc>
              <a:spcBef>
                <a:spcPts val="5"/>
              </a:spcBef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Налоговые доходы </a:t>
            </a:r>
            <a:r>
              <a:rPr lang="ru-RU" sz="900" b="1" spc="-5" dirty="0">
                <a:latin typeface="Times New Roman"/>
                <a:cs typeface="Times New Roman"/>
              </a:rPr>
              <a:t>- </a:t>
            </a:r>
            <a:r>
              <a:rPr lang="ru-RU" sz="900" spc="-5" dirty="0">
                <a:latin typeface="Times New Roman"/>
                <a:cs typeface="Times New Roman"/>
              </a:rPr>
              <a:t>доходы </a:t>
            </a:r>
            <a:r>
              <a:rPr lang="ru-RU" sz="900" dirty="0">
                <a:latin typeface="Times New Roman"/>
                <a:cs typeface="Times New Roman"/>
              </a:rPr>
              <a:t>от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предусмотренных законодательством </a:t>
            </a:r>
            <a:r>
              <a:rPr lang="ru-RU" sz="900" dirty="0">
                <a:latin typeface="Times New Roman"/>
                <a:cs typeface="Times New Roman"/>
              </a:rPr>
              <a:t>Российской Федерации федеральных </a:t>
            </a:r>
            <a:r>
              <a:rPr lang="ru-RU" sz="900" spc="-5" dirty="0">
                <a:latin typeface="Times New Roman"/>
                <a:cs typeface="Times New Roman"/>
              </a:rPr>
              <a:t>налогов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 сборов, в том </a:t>
            </a:r>
            <a:r>
              <a:rPr lang="ru-RU" sz="900" dirty="0">
                <a:latin typeface="Times New Roman"/>
                <a:cs typeface="Times New Roman"/>
              </a:rPr>
              <a:t>числе от </a:t>
            </a:r>
            <a:r>
              <a:rPr lang="ru-RU" sz="900" spc="-5" dirty="0">
                <a:latin typeface="Times New Roman"/>
                <a:cs typeface="Times New Roman"/>
              </a:rPr>
              <a:t>налогов, 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предусмотренных</a:t>
            </a:r>
            <a:r>
              <a:rPr lang="ru-RU" sz="900" spc="6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специальными</a:t>
            </a:r>
            <a:r>
              <a:rPr lang="ru-RU" sz="900" spc="4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налоговыми</a:t>
            </a:r>
            <a:r>
              <a:rPr lang="ru-RU" sz="900" spc="4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режимами,</a:t>
            </a:r>
            <a:r>
              <a:rPr lang="ru-RU" sz="900" spc="3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законодательством</a:t>
            </a:r>
            <a:r>
              <a:rPr lang="ru-RU" sz="900" spc="70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Республики</a:t>
            </a:r>
            <a:r>
              <a:rPr lang="ru-RU" sz="900" spc="6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Адыгея</a:t>
            </a:r>
            <a:r>
              <a:rPr lang="ru-RU" sz="900" spc="4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от</a:t>
            </a:r>
            <a:r>
              <a:rPr lang="ru-RU" sz="900" spc="-5" dirty="0">
                <a:latin typeface="Times New Roman"/>
                <a:cs typeface="Times New Roman"/>
              </a:rPr>
              <a:t> региональных</a:t>
            </a:r>
            <a:r>
              <a:rPr lang="ru-RU" sz="900" spc="4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налогов</a:t>
            </a:r>
            <a:endParaRPr lang="ru-RU"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ru-RU" sz="900" dirty="0">
              <a:latin typeface="Times New Roman"/>
              <a:cs typeface="Times New Roman"/>
            </a:endParaRPr>
          </a:p>
          <a:p>
            <a:pPr marL="12700" marR="77470" algn="just">
              <a:lnSpc>
                <a:spcPct val="100000"/>
              </a:lnSpc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Неналоговые доходы </a:t>
            </a:r>
            <a:r>
              <a:rPr lang="ru-RU" sz="900" b="1" spc="-5" dirty="0">
                <a:latin typeface="Times New Roman"/>
                <a:cs typeface="Times New Roman"/>
              </a:rPr>
              <a:t>- </a:t>
            </a:r>
            <a:r>
              <a:rPr lang="ru-RU" sz="900" spc="-5" dirty="0">
                <a:latin typeface="Times New Roman"/>
                <a:cs typeface="Times New Roman"/>
              </a:rPr>
              <a:t>платежи, которые включают</a:t>
            </a:r>
            <a:r>
              <a:rPr lang="ru-RU" sz="900" spc="24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 </a:t>
            </a:r>
            <a:r>
              <a:rPr lang="ru-RU" sz="900" dirty="0">
                <a:latin typeface="Times New Roman"/>
                <a:cs typeface="Times New Roman"/>
              </a:rPr>
              <a:t>себя возмездные операции от </a:t>
            </a:r>
            <a:r>
              <a:rPr lang="ru-RU" sz="900" spc="-5" dirty="0">
                <a:latin typeface="Times New Roman"/>
                <a:cs typeface="Times New Roman"/>
              </a:rPr>
              <a:t>прямого</a:t>
            </a:r>
            <a:r>
              <a:rPr lang="ru-RU" sz="900" spc="24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предоставления </a:t>
            </a:r>
            <a:r>
              <a:rPr lang="ru-RU" sz="900" spc="-5" dirty="0">
                <a:latin typeface="Times New Roman"/>
                <a:cs typeface="Times New Roman"/>
              </a:rPr>
              <a:t>государством</a:t>
            </a:r>
            <a:r>
              <a:rPr lang="ru-RU" sz="900" spc="24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 пользование</a:t>
            </a:r>
            <a:r>
              <a:rPr lang="ru-RU" sz="900" spc="24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имущества 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природных</a:t>
            </a:r>
            <a:r>
              <a:rPr lang="ru-RU" sz="900" spc="3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ресурсов,</a:t>
            </a:r>
            <a:r>
              <a:rPr lang="ru-RU" sz="900" spc="4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от </a:t>
            </a:r>
            <a:r>
              <a:rPr lang="ru-RU" sz="900" spc="-5" dirty="0">
                <a:latin typeface="Times New Roman"/>
                <a:cs typeface="Times New Roman"/>
              </a:rPr>
              <a:t>различного</a:t>
            </a:r>
            <a:r>
              <a:rPr lang="ru-RU" sz="900" spc="3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вида</a:t>
            </a:r>
            <a:r>
              <a:rPr lang="ru-RU" sz="900" spc="30" dirty="0">
                <a:latin typeface="Times New Roman"/>
                <a:cs typeface="Times New Roman"/>
              </a:rPr>
              <a:t> </a:t>
            </a:r>
            <a:r>
              <a:rPr lang="ru-RU" sz="900" spc="-15" dirty="0">
                <a:latin typeface="Times New Roman"/>
                <a:cs typeface="Times New Roman"/>
              </a:rPr>
              <a:t>услуг,</a:t>
            </a:r>
            <a:r>
              <a:rPr lang="ru-RU" sz="900" spc="6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а</a:t>
            </a:r>
            <a:r>
              <a:rPr lang="ru-RU" sz="900" spc="1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также</a:t>
            </a:r>
            <a:r>
              <a:rPr lang="ru-RU" sz="900" spc="2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платежи</a:t>
            </a:r>
            <a:r>
              <a:rPr lang="ru-RU" sz="900" spc="4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</a:t>
            </a:r>
            <a:r>
              <a:rPr lang="ru-RU" sz="900" spc="10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виде</a:t>
            </a:r>
            <a:r>
              <a:rPr lang="ru-RU" sz="900" spc="3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штрафов</a:t>
            </a:r>
            <a:r>
              <a:rPr lang="ru-RU" sz="900" spc="10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или</a:t>
            </a:r>
            <a:r>
              <a:rPr lang="ru-RU" sz="900" spc="40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иных</a:t>
            </a:r>
            <a:r>
              <a:rPr lang="ru-RU" sz="900" spc="2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санкций</a:t>
            </a:r>
            <a:r>
              <a:rPr lang="ru-RU" sz="900" spc="4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за</a:t>
            </a:r>
            <a:r>
              <a:rPr lang="ru-RU" sz="900" spc="2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нарушение</a:t>
            </a:r>
            <a:r>
              <a:rPr lang="ru-RU" sz="900" spc="6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законодательства</a:t>
            </a:r>
            <a:endParaRPr lang="ru-RU"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ru-RU" sz="9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Профицит</a:t>
            </a:r>
            <a:r>
              <a:rPr lang="ru-RU" sz="900" b="1" i="1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–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превышение</a:t>
            </a:r>
            <a:r>
              <a:rPr lang="ru-RU" sz="900" spc="30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доходов</a:t>
            </a:r>
            <a:r>
              <a:rPr lang="ru-RU" sz="900" spc="2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бюджета</a:t>
            </a:r>
            <a:r>
              <a:rPr lang="ru-RU" sz="900" spc="3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над</a:t>
            </a:r>
            <a:r>
              <a:rPr lang="ru-RU" sz="900" spc="2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его</a:t>
            </a:r>
            <a:r>
              <a:rPr lang="ru-RU" sz="900" spc="1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расходами</a:t>
            </a:r>
            <a:endParaRPr lang="ru-RU" sz="9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830"/>
              </a:spcBef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Расходы</a:t>
            </a:r>
            <a:r>
              <a:rPr lang="ru-RU" sz="9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–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выплачиваемые</a:t>
            </a:r>
            <a:r>
              <a:rPr lang="ru-RU" sz="900" spc="3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из</a:t>
            </a:r>
            <a:r>
              <a:rPr lang="ru-RU" sz="900" spc="1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бюджета</a:t>
            </a:r>
            <a:r>
              <a:rPr lang="ru-RU" sz="900" spc="4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средства</a:t>
            </a:r>
            <a:endParaRPr lang="ru-RU" sz="900" dirty="0">
              <a:latin typeface="Times New Roman"/>
              <a:cs typeface="Times New Roman"/>
            </a:endParaRPr>
          </a:p>
          <a:p>
            <a:pPr marL="12700" marR="78105" algn="just">
              <a:lnSpc>
                <a:spcPct val="99600"/>
              </a:lnSpc>
              <a:spcBef>
                <a:spcPts val="819"/>
              </a:spcBef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Субсидии</a:t>
            </a:r>
            <a:r>
              <a:rPr lang="ru-RU" sz="9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-</a:t>
            </a:r>
            <a:r>
              <a:rPr lang="ru-RU" sz="900" dirty="0">
                <a:latin typeface="Times New Roman"/>
                <a:cs typeface="Times New Roman"/>
              </a:rPr>
              <a:t> межбюджетные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трансферты,</a:t>
            </a:r>
            <a:r>
              <a:rPr lang="ru-RU" sz="900" dirty="0">
                <a:latin typeface="Times New Roman"/>
                <a:cs typeface="Times New Roman"/>
              </a:rPr>
              <a:t> предоставляемые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целях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dirty="0" err="1">
                <a:latin typeface="Times New Roman"/>
                <a:cs typeface="Times New Roman"/>
              </a:rPr>
              <a:t>софинансирования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расходных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обязательств,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возникающих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при</a:t>
            </a:r>
            <a:r>
              <a:rPr lang="ru-RU" sz="900" dirty="0">
                <a:latin typeface="Times New Roman"/>
                <a:cs typeface="Times New Roman"/>
              </a:rPr>
              <a:t> выполнении 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полномочий органов </a:t>
            </a:r>
            <a:r>
              <a:rPr lang="ru-RU" sz="900" dirty="0">
                <a:latin typeface="Times New Roman"/>
                <a:cs typeface="Times New Roman"/>
              </a:rPr>
              <a:t>государственной власти </a:t>
            </a:r>
            <a:r>
              <a:rPr lang="ru-RU" sz="900" spc="-5" dirty="0">
                <a:latin typeface="Times New Roman"/>
                <a:cs typeface="Times New Roman"/>
              </a:rPr>
              <a:t>субъектов </a:t>
            </a:r>
            <a:r>
              <a:rPr lang="ru-RU" sz="900" dirty="0">
                <a:latin typeface="Times New Roman"/>
                <a:cs typeface="Times New Roman"/>
              </a:rPr>
              <a:t>РФ </a:t>
            </a:r>
            <a:r>
              <a:rPr lang="ru-RU" sz="900" spc="-5" dirty="0">
                <a:latin typeface="Times New Roman"/>
                <a:cs typeface="Times New Roman"/>
              </a:rPr>
              <a:t>по </a:t>
            </a:r>
            <a:r>
              <a:rPr lang="ru-RU" sz="900" dirty="0">
                <a:latin typeface="Times New Roman"/>
                <a:cs typeface="Times New Roman"/>
              </a:rPr>
              <a:t>предметам ведения </a:t>
            </a:r>
            <a:r>
              <a:rPr lang="ru-RU" sz="900" spc="-5" dirty="0">
                <a:latin typeface="Times New Roman"/>
                <a:cs typeface="Times New Roman"/>
              </a:rPr>
              <a:t>субъектов </a:t>
            </a:r>
            <a:r>
              <a:rPr lang="ru-RU" sz="900" dirty="0">
                <a:latin typeface="Times New Roman"/>
                <a:cs typeface="Times New Roman"/>
              </a:rPr>
              <a:t>РФ </a:t>
            </a:r>
            <a:r>
              <a:rPr lang="ru-RU" sz="900" spc="-5" dirty="0">
                <a:latin typeface="Times New Roman"/>
                <a:cs typeface="Times New Roman"/>
              </a:rPr>
              <a:t>и предметам</a:t>
            </a:r>
            <a:r>
              <a:rPr lang="ru-RU" sz="900" spc="24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совместного</a:t>
            </a:r>
            <a:r>
              <a:rPr lang="ru-RU" sz="900" spc="24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ведения РФ </a:t>
            </a:r>
            <a:r>
              <a:rPr lang="ru-RU" sz="900" spc="-5" dirty="0">
                <a:latin typeface="Times New Roman"/>
                <a:cs typeface="Times New Roman"/>
              </a:rPr>
              <a:t>и субъектов 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РФ,</a:t>
            </a:r>
            <a:r>
              <a:rPr lang="ru-RU" sz="900" spc="-2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расходных</a:t>
            </a:r>
            <a:r>
              <a:rPr lang="ru-RU" sz="900" spc="4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обязательств</a:t>
            </a:r>
            <a:r>
              <a:rPr lang="ru-RU" sz="900" spc="5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по</a:t>
            </a:r>
            <a:r>
              <a:rPr lang="ru-RU" sz="900" spc="2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выполнению</a:t>
            </a:r>
            <a:r>
              <a:rPr lang="ru-RU" sz="900" spc="6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полномочий</a:t>
            </a:r>
            <a:r>
              <a:rPr lang="ru-RU" sz="900" spc="2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органов</a:t>
            </a:r>
            <a:r>
              <a:rPr lang="ru-RU" sz="900" spc="1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местного</a:t>
            </a:r>
            <a:r>
              <a:rPr lang="ru-RU" sz="900" spc="3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самоуправления</a:t>
            </a:r>
            <a:r>
              <a:rPr lang="ru-RU" sz="900" spc="7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по</a:t>
            </a:r>
            <a:r>
              <a:rPr lang="ru-RU" sz="900" spc="2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вопросам</a:t>
            </a:r>
            <a:r>
              <a:rPr lang="ru-RU" sz="900" spc="2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местного</a:t>
            </a:r>
            <a:r>
              <a:rPr lang="ru-RU" sz="900" spc="3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значения</a:t>
            </a:r>
            <a:endParaRPr lang="ru-RU" sz="900" dirty="0">
              <a:latin typeface="Times New Roman"/>
              <a:cs typeface="Times New Roman"/>
            </a:endParaRPr>
          </a:p>
          <a:p>
            <a:pPr marL="12700" marR="76835" algn="just">
              <a:lnSpc>
                <a:spcPct val="100000"/>
              </a:lnSpc>
              <a:spcBef>
                <a:spcPts val="665"/>
              </a:spcBef>
            </a:pPr>
            <a:r>
              <a:rPr lang="ru-RU" sz="9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Субвенции</a:t>
            </a:r>
            <a:r>
              <a:rPr lang="ru-RU" sz="9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-</a:t>
            </a:r>
            <a:r>
              <a:rPr lang="ru-RU" sz="900" dirty="0">
                <a:latin typeface="Times New Roman"/>
                <a:cs typeface="Times New Roman"/>
              </a:rPr>
              <a:t> межбюджетные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трансферты,</a:t>
            </a:r>
            <a:r>
              <a:rPr lang="ru-RU" sz="900" dirty="0">
                <a:latin typeface="Times New Roman"/>
                <a:cs typeface="Times New Roman"/>
              </a:rPr>
              <a:t> предоставляемые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бюджетам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субъектов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Российской</a:t>
            </a:r>
            <a:r>
              <a:rPr lang="ru-RU" sz="900" dirty="0">
                <a:latin typeface="Times New Roman"/>
                <a:cs typeface="Times New Roman"/>
              </a:rPr>
              <a:t> Федерации</a:t>
            </a:r>
            <a:r>
              <a:rPr lang="ru-RU" sz="900" spc="25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</a:t>
            </a:r>
            <a:r>
              <a:rPr lang="ru-RU" sz="900" spc="24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целях</a:t>
            </a:r>
            <a:r>
              <a:rPr lang="ru-RU" sz="900" spc="24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финансового</a:t>
            </a:r>
            <a:r>
              <a:rPr lang="ru-RU" sz="900" spc="240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обеспечения 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расходных</a:t>
            </a:r>
            <a:r>
              <a:rPr lang="ru-RU" sz="900" dirty="0">
                <a:latin typeface="Times New Roman"/>
                <a:cs typeface="Times New Roman"/>
              </a:rPr>
              <a:t> обязательств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субъектов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РФ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(или)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муниципальных</a:t>
            </a:r>
            <a:r>
              <a:rPr lang="ru-RU" sz="900" dirty="0">
                <a:latin typeface="Times New Roman"/>
                <a:cs typeface="Times New Roman"/>
              </a:rPr>
              <a:t> образований,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возникающих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при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выполнении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полномочий</a:t>
            </a:r>
            <a:r>
              <a:rPr lang="ru-RU" sz="90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РФ,</a:t>
            </a:r>
            <a:r>
              <a:rPr lang="ru-RU" sz="900" dirty="0">
                <a:latin typeface="Times New Roman"/>
                <a:cs typeface="Times New Roman"/>
              </a:rPr>
              <a:t> переданных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для 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осуществления</a:t>
            </a:r>
            <a:r>
              <a:rPr lang="ru-RU" sz="900" spc="6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органам</a:t>
            </a:r>
            <a:r>
              <a:rPr lang="ru-RU" sz="900" spc="2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государственной</a:t>
            </a:r>
            <a:r>
              <a:rPr lang="ru-RU" sz="900" spc="60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власти</a:t>
            </a:r>
            <a:r>
              <a:rPr lang="ru-RU" sz="900" spc="3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субъектов</a:t>
            </a:r>
            <a:r>
              <a:rPr lang="ru-RU" sz="900" spc="65" dirty="0">
                <a:latin typeface="Times New Roman"/>
                <a:cs typeface="Times New Roman"/>
              </a:rPr>
              <a:t> </a:t>
            </a:r>
            <a:r>
              <a:rPr lang="ru-RU" sz="900" dirty="0">
                <a:latin typeface="Times New Roman"/>
                <a:cs typeface="Times New Roman"/>
              </a:rPr>
              <a:t>РФ</a:t>
            </a:r>
            <a:r>
              <a:rPr lang="ru-RU" sz="900" spc="-2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и</a:t>
            </a:r>
            <a:r>
              <a:rPr lang="ru-RU" sz="900" spc="5" dirty="0">
                <a:latin typeface="Times New Roman"/>
                <a:cs typeface="Times New Roman"/>
              </a:rPr>
              <a:t> </a:t>
            </a:r>
            <a:r>
              <a:rPr lang="ru-RU" sz="900" spc="-10" dirty="0">
                <a:latin typeface="Times New Roman"/>
                <a:cs typeface="Times New Roman"/>
              </a:rPr>
              <a:t>(или)</a:t>
            </a:r>
            <a:r>
              <a:rPr lang="ru-RU" sz="900" spc="30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органам</a:t>
            </a:r>
            <a:r>
              <a:rPr lang="ru-RU" sz="900" spc="2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местного</a:t>
            </a:r>
            <a:r>
              <a:rPr lang="ru-RU" sz="900" spc="35" dirty="0">
                <a:latin typeface="Times New Roman"/>
                <a:cs typeface="Times New Roman"/>
              </a:rPr>
              <a:t> </a:t>
            </a:r>
            <a:r>
              <a:rPr lang="ru-RU" sz="900" spc="-5" dirty="0">
                <a:latin typeface="Times New Roman"/>
                <a:cs typeface="Times New Roman"/>
              </a:rPr>
              <a:t>самоуправления</a:t>
            </a:r>
            <a:endParaRPr lang="ru-RU" sz="900" dirty="0">
              <a:latin typeface="Times New Roman"/>
              <a:cs typeface="Times New Roman"/>
            </a:endParaRPr>
          </a:p>
          <a:p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1147225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876712"/>
          </a:xfrm>
        </p:spPr>
        <p:txBody>
          <a:bodyPr>
            <a:noAutofit/>
          </a:bodyPr>
          <a:lstStyle/>
          <a:p>
            <a:pPr algn="ctr"/>
            <a:r>
              <a:rPr lang="ru-RU" sz="2000" spc="-1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</a:t>
            </a:r>
            <a:br>
              <a:rPr lang="ru-RU" sz="2000" spc="-1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pc="-1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000" spc="-1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br>
              <a:rPr lang="ru-RU" sz="2000" spc="-1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pc="-1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spc="-1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Шовгеновский район»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R="245745" algn="ctr">
              <a:lnSpc>
                <a:spcPct val="100000"/>
              </a:lnSpc>
              <a:spcBef>
                <a:spcPts val="105"/>
              </a:spcBef>
            </a:pPr>
            <a:r>
              <a:rPr lang="ru-RU" sz="2800" b="1" i="1" dirty="0">
                <a:latin typeface="Times New Roman"/>
                <a:cs typeface="Times New Roman"/>
              </a:rPr>
              <a:t>а.</a:t>
            </a:r>
            <a:r>
              <a:rPr lang="ru-RU" sz="2800" b="1" i="1" spc="-10" dirty="0">
                <a:latin typeface="Times New Roman"/>
                <a:cs typeface="Times New Roman"/>
              </a:rPr>
              <a:t> </a:t>
            </a:r>
            <a:r>
              <a:rPr lang="ru-RU" sz="2800" b="1" i="1" spc="-15" dirty="0" err="1">
                <a:latin typeface="Times New Roman"/>
                <a:cs typeface="Times New Roman"/>
              </a:rPr>
              <a:t>Хакуринохабль</a:t>
            </a:r>
            <a:r>
              <a:rPr lang="ru-RU" sz="2800" b="1" i="1" spc="-15" dirty="0">
                <a:latin typeface="Times New Roman"/>
                <a:cs typeface="Times New Roman"/>
              </a:rPr>
              <a:t>,</a:t>
            </a:r>
            <a:r>
              <a:rPr lang="ru-RU" sz="2800" b="1" i="1" spc="320" dirty="0">
                <a:latin typeface="Times New Roman"/>
                <a:cs typeface="Times New Roman"/>
              </a:rPr>
              <a:t> </a:t>
            </a:r>
            <a:r>
              <a:rPr lang="ru-RU" sz="2800" b="1" i="1" spc="-15" dirty="0">
                <a:latin typeface="Times New Roman"/>
                <a:cs typeface="Times New Roman"/>
              </a:rPr>
              <a:t>ул.</a:t>
            </a:r>
            <a:r>
              <a:rPr lang="ru-RU" sz="2800" b="1" i="1" spc="-20" dirty="0">
                <a:latin typeface="Times New Roman"/>
                <a:cs typeface="Times New Roman"/>
              </a:rPr>
              <a:t> </a:t>
            </a:r>
            <a:r>
              <a:rPr lang="ru-RU" sz="2800" b="1" i="1" spc="-5" dirty="0" err="1">
                <a:latin typeface="Times New Roman"/>
                <a:cs typeface="Times New Roman"/>
              </a:rPr>
              <a:t>Шовгенова</a:t>
            </a:r>
            <a:r>
              <a:rPr lang="ru-RU" sz="2800" b="1" i="1" spc="-5" dirty="0">
                <a:latin typeface="Times New Roman"/>
                <a:cs typeface="Times New Roman"/>
              </a:rPr>
              <a:t>, 9,</a:t>
            </a:r>
            <a:r>
              <a:rPr lang="ru-RU" sz="2800" b="1" i="1" spc="315" dirty="0">
                <a:latin typeface="Times New Roman"/>
                <a:cs typeface="Times New Roman"/>
              </a:rPr>
              <a:t> </a:t>
            </a:r>
            <a:r>
              <a:rPr lang="ru-RU" sz="2800" b="1" i="1" dirty="0">
                <a:latin typeface="Times New Roman"/>
                <a:cs typeface="Times New Roman"/>
              </a:rPr>
              <a:t>385440</a:t>
            </a:r>
            <a:endParaRPr lang="ru-RU" sz="2800" dirty="0">
              <a:latin typeface="Times New Roman"/>
              <a:cs typeface="Times New Roman"/>
            </a:endParaRPr>
          </a:p>
          <a:p>
            <a:pPr marR="67310" algn="ctr">
              <a:lnSpc>
                <a:spcPct val="100000"/>
              </a:lnSpc>
              <a:spcBef>
                <a:spcPts val="1125"/>
              </a:spcBef>
            </a:pPr>
            <a:r>
              <a:rPr lang="ru-RU" sz="2400" i="1" spc="-10" dirty="0">
                <a:solidFill>
                  <a:srgbClr val="1F487C"/>
                </a:solidFill>
                <a:latin typeface="Times New Roman"/>
                <a:cs typeface="Times New Roman"/>
              </a:rPr>
              <a:t>тел.</a:t>
            </a:r>
            <a:r>
              <a:rPr lang="ru-RU" sz="2400" i="1" spc="-2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lang="ru-RU" sz="2400" i="1" spc="-5" dirty="0">
                <a:solidFill>
                  <a:srgbClr val="1F487C"/>
                </a:solidFill>
                <a:latin typeface="Times New Roman"/>
                <a:cs typeface="Times New Roman"/>
              </a:rPr>
              <a:t>8(87773)</a:t>
            </a:r>
            <a:r>
              <a:rPr lang="ru-RU" sz="2400" i="1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lang="ru-RU" sz="2400" i="1" spc="-5" dirty="0">
                <a:solidFill>
                  <a:srgbClr val="1F487C"/>
                </a:solidFill>
                <a:latin typeface="Times New Roman"/>
                <a:cs typeface="Times New Roman"/>
              </a:rPr>
              <a:t>9-21-80</a:t>
            </a:r>
            <a:endParaRPr lang="ru-RU"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ru-RU" sz="2800" dirty="0">
              <a:latin typeface="Times New Roman"/>
              <a:cs typeface="Times New Roman"/>
            </a:endParaRPr>
          </a:p>
          <a:p>
            <a:pPr marR="121285" algn="ctr">
              <a:lnSpc>
                <a:spcPct val="100000"/>
              </a:lnSpc>
            </a:pPr>
            <a:r>
              <a:rPr lang="ru-RU" sz="2400" i="1" spc="-5" dirty="0">
                <a:solidFill>
                  <a:srgbClr val="1F487C"/>
                </a:solidFill>
                <a:latin typeface="Times New Roman"/>
                <a:cs typeface="Times New Roman"/>
              </a:rPr>
              <a:t>Е-</a:t>
            </a:r>
            <a:r>
              <a:rPr lang="ru-RU" sz="2400" i="1" spc="-5" dirty="0" err="1">
                <a:solidFill>
                  <a:srgbClr val="1F487C"/>
                </a:solidFill>
                <a:latin typeface="Times New Roman"/>
                <a:cs typeface="Times New Roman"/>
              </a:rPr>
              <a:t>mail</a:t>
            </a:r>
            <a:r>
              <a:rPr lang="ru-RU" sz="2400" i="1" spc="-5" dirty="0">
                <a:solidFill>
                  <a:srgbClr val="1F487C"/>
                </a:solidFill>
                <a:latin typeface="Times New Roman"/>
                <a:cs typeface="Times New Roman"/>
              </a:rPr>
              <a:t>:</a:t>
            </a:r>
            <a:r>
              <a:rPr lang="ru-RU" sz="2400" i="1" spc="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lang="en-US" sz="2400" i="1" u="sng" spc="-5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finshov@adygheya.gov.ru</a:t>
            </a:r>
            <a:endParaRPr lang="ru-RU" sz="24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ru-RU"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2800" b="1" i="1" spc="-5" dirty="0">
                <a:latin typeface="Times New Roman"/>
                <a:cs typeface="Times New Roman"/>
              </a:rPr>
              <a:t>График работы финансового управления: понедельник, вторник, среда, четверг -с 9.00 до 18.00,</a:t>
            </a:r>
          </a:p>
          <a:p>
            <a:pPr algn="ctr">
              <a:lnSpc>
                <a:spcPct val="100000"/>
              </a:lnSpc>
            </a:pPr>
            <a:r>
              <a:rPr lang="ru-RU" sz="2800" b="1" i="1" spc="-5" dirty="0">
                <a:latin typeface="Times New Roman"/>
                <a:cs typeface="Times New Roman"/>
              </a:rPr>
              <a:t>пятница -с 9.00 до 17.00. Перерыв -с 13.00 до 14.00.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800" b="1" i="1" dirty="0">
                <a:latin typeface="Times New Roman"/>
                <a:cs typeface="Times New Roman"/>
              </a:rPr>
              <a:t> </a:t>
            </a:r>
          </a:p>
          <a:p>
            <a:pPr marL="1270" algn="ctr">
              <a:lnSpc>
                <a:spcPct val="100000"/>
              </a:lnSpc>
            </a:pPr>
            <a:endParaRPr lang="ru-RU" sz="2800" dirty="0">
              <a:latin typeface="Times New Roman"/>
              <a:cs typeface="Times New Roman"/>
            </a:endParaRPr>
          </a:p>
          <a:p>
            <a:r>
              <a:rPr lang="ru-RU" smtClean="0"/>
              <a:t>готово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929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528" y="476672"/>
            <a:ext cx="7632848" cy="86409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Бюджет 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en-US" sz="2000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sz="half" idx="1"/>
          </p:nvPr>
        </p:nvSpPr>
        <p:spPr>
          <a:xfrm>
            <a:off x="395536" y="1844824"/>
            <a:ext cx="4594934" cy="4114799"/>
          </a:xfrm>
        </p:spPr>
        <p:txBody>
          <a:bodyPr>
            <a:noAutofit/>
          </a:bodyPr>
          <a:lstStyle/>
          <a:p>
            <a:r>
              <a:rPr lang="ru-RU" sz="1600" b="1" i="1" u="sng" cap="small" dirty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600" b="1" i="1" cap="small" dirty="0">
                <a:latin typeface="Times New Roman" pitchFamily="18" charset="0"/>
                <a:cs typeface="Times New Roman" pitchFamily="18" charset="0"/>
              </a:rPr>
              <a:t>– поступающие в бюджет на безвозмездной и безвозвратной основе, денежные средства</a:t>
            </a:r>
          </a:p>
          <a:p>
            <a:endParaRPr lang="ru-RU" sz="1600" b="1" i="1" cap="small" dirty="0"/>
          </a:p>
          <a:p>
            <a:r>
              <a:rPr lang="ru-RU" sz="1600" b="1" i="1" u="sng" cap="small" dirty="0"/>
              <a:t>Расходы бюджета </a:t>
            </a:r>
            <a:r>
              <a:rPr lang="ru-RU" sz="1600" b="1" i="1" cap="small" dirty="0"/>
              <a:t>– выплачиваемые из бюджета денежные средства</a:t>
            </a:r>
          </a:p>
          <a:p>
            <a:endParaRPr lang="ru-RU" sz="1600" b="1" i="1" cap="small" dirty="0"/>
          </a:p>
          <a:p>
            <a:r>
              <a:rPr lang="ru-RU" sz="1600" b="1" i="1" u="sng" cap="small" dirty="0"/>
              <a:t>Цель составления бюджета </a:t>
            </a:r>
            <a:r>
              <a:rPr lang="ru-RU" sz="1600" b="1" i="1" cap="small" dirty="0"/>
              <a:t>– учет объема располагаемых и расходуемых средств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-108520" y="4725144"/>
            <a:ext cx="5184575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400" b="1" cap="all" dirty="0">
              <a:ln w="9000" cmpd="sng">
                <a:solidFill>
                  <a:srgbClr val="F5CD2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5CD2D">
                      <a:shade val="20000"/>
                      <a:satMod val="245000"/>
                    </a:srgbClr>
                  </a:gs>
                  <a:gs pos="43000">
                    <a:srgbClr val="F5CD2D">
                      <a:satMod val="255000"/>
                    </a:srgbClr>
                  </a:gs>
                  <a:gs pos="48000">
                    <a:srgbClr val="F5CD2D">
                      <a:shade val="85000"/>
                      <a:satMod val="255000"/>
                    </a:srgbClr>
                  </a:gs>
                  <a:gs pos="100000">
                    <a:srgbClr val="F5CD2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400" b="1" cap="all" dirty="0">
              <a:ln w="9000" cmpd="sng">
                <a:solidFill>
                  <a:srgbClr val="F5CD2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5CD2D">
                      <a:shade val="20000"/>
                      <a:satMod val="245000"/>
                    </a:srgbClr>
                  </a:gs>
                  <a:gs pos="43000">
                    <a:srgbClr val="F5CD2D">
                      <a:satMod val="255000"/>
                    </a:srgbClr>
                  </a:gs>
                  <a:gs pos="48000">
                    <a:srgbClr val="F5CD2D">
                      <a:shade val="85000"/>
                      <a:satMod val="255000"/>
                    </a:srgbClr>
                  </a:gs>
                  <a:gs pos="100000">
                    <a:srgbClr val="F5CD2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600" b="1" cap="all" dirty="0">
                <a:ln w="9000" cmpd="sng">
                  <a:solidFill>
                    <a:srgbClr val="F5CD2D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 Доходы-расходы=дефицит/профицит</a:t>
            </a:r>
          </a:p>
          <a:p>
            <a:pPr algn="ctr"/>
            <a:r>
              <a:rPr lang="ru-RU" sz="1600" b="1" cap="all" dirty="0">
                <a:ln w="9000" cmpd="sng">
                  <a:solidFill>
                    <a:srgbClr val="F5CD2D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Дефицит – расходы больше доходов</a:t>
            </a:r>
          </a:p>
          <a:p>
            <a:pPr algn="ctr"/>
            <a:r>
              <a:rPr lang="ru-RU" sz="1600" b="1" cap="all" dirty="0">
                <a:ln w="9000" cmpd="sng">
                  <a:solidFill>
                    <a:srgbClr val="F5CD2D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 Профицит – доходы </a:t>
            </a:r>
            <a:r>
              <a:rPr lang="ru-RU" sz="1600" b="1" cap="all" dirty="0">
                <a:ln w="9000" cmpd="sng">
                  <a:solidFill>
                    <a:srgbClr val="F5CD2D"/>
                  </a:solidFill>
                  <a:prstDash val="solid"/>
                </a:ln>
                <a:solidFill>
                  <a:srgbClr val="7030A0"/>
                </a:solidFill>
                <a:effectLst/>
                <a:latin typeface="+mj-lt"/>
              </a:rPr>
              <a:t>больше</a:t>
            </a:r>
            <a:r>
              <a:rPr lang="ru-RU" sz="1600" b="1" cap="all" dirty="0">
                <a:ln w="9000" cmpd="sng">
                  <a:solidFill>
                    <a:srgbClr val="F5CD2D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расходов</a:t>
            </a:r>
          </a:p>
        </p:txBody>
      </p:sp>
    </p:spTree>
    <p:extLst>
      <p:ext uri="{BB962C8B-B14F-4D97-AF65-F5344CB8AC3E}">
        <p14:creationId xmlns:p14="http://schemas.microsoft.com/office/powerpoint/2010/main" val="592196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651" y="116632"/>
            <a:ext cx="8352928" cy="936104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Бюджетный  процесс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муниципального  образования           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20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район»</a:t>
            </a:r>
          </a:p>
        </p:txBody>
      </p:sp>
      <p:sp>
        <p:nvSpPr>
          <p:cNvPr id="28" name="Овал 27"/>
          <p:cNvSpPr/>
          <p:nvPr/>
        </p:nvSpPr>
        <p:spPr>
          <a:xfrm>
            <a:off x="3353931" y="1220661"/>
            <a:ext cx="1764196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Составление проекта бюджета очередного года  (июль</a:t>
            </a:r>
            <a:r>
              <a:rPr lang="ru-RU" sz="1200" b="1" dirty="0">
                <a:solidFill>
                  <a:prstClr val="black"/>
                </a:solidFill>
                <a:latin typeface="Arial Black" pitchFamily="34" charset="0"/>
              </a:rPr>
              <a:t>)</a:t>
            </a:r>
            <a:endParaRPr lang="ru-RU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856110" y="1842020"/>
            <a:ext cx="1742592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Публичные слушания по проекту бюджета очередного года</a:t>
            </a:r>
          </a:p>
        </p:txBody>
      </p:sp>
      <p:sp>
        <p:nvSpPr>
          <p:cNvPr id="30" name="Овал 29"/>
          <p:cNvSpPr/>
          <p:nvPr/>
        </p:nvSpPr>
        <p:spPr>
          <a:xfrm>
            <a:off x="971600" y="1803951"/>
            <a:ext cx="18467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Утверждение отчета об исполнении бюджета предыдущего года</a:t>
            </a:r>
          </a:p>
        </p:txBody>
      </p:sp>
      <p:sp>
        <p:nvSpPr>
          <p:cNvPr id="31" name="Овал 30"/>
          <p:cNvSpPr/>
          <p:nvPr/>
        </p:nvSpPr>
        <p:spPr>
          <a:xfrm>
            <a:off x="3863884" y="5454123"/>
            <a:ext cx="1764196" cy="117531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Исполнение бюджета в текущем году</a:t>
            </a:r>
          </a:p>
        </p:txBody>
      </p:sp>
      <p:sp>
        <p:nvSpPr>
          <p:cNvPr id="32" name="Овал 31"/>
          <p:cNvSpPr/>
          <p:nvPr/>
        </p:nvSpPr>
        <p:spPr>
          <a:xfrm>
            <a:off x="887845" y="5252506"/>
            <a:ext cx="1944216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Формирование отчета об исполнении бюджета предыдущего года</a:t>
            </a:r>
          </a:p>
        </p:txBody>
      </p:sp>
      <p:sp>
        <p:nvSpPr>
          <p:cNvPr id="33" name="Овал 32"/>
          <p:cNvSpPr/>
          <p:nvPr/>
        </p:nvSpPr>
        <p:spPr>
          <a:xfrm>
            <a:off x="6155319" y="5159656"/>
            <a:ext cx="1800199" cy="10801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Утверждение бюджета очередного года</a:t>
            </a:r>
          </a:p>
        </p:txBody>
      </p:sp>
      <p:sp>
        <p:nvSpPr>
          <p:cNvPr id="34" name="Овал 33"/>
          <p:cNvSpPr/>
          <p:nvPr/>
        </p:nvSpPr>
        <p:spPr>
          <a:xfrm>
            <a:off x="509615" y="3477049"/>
            <a:ext cx="1800200" cy="12601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Публичные слушания по отчету об исполнении бюджета предыдущего года</a:t>
            </a:r>
          </a:p>
        </p:txBody>
      </p:sp>
      <p:sp>
        <p:nvSpPr>
          <p:cNvPr id="35" name="Овал 34"/>
          <p:cNvSpPr/>
          <p:nvPr/>
        </p:nvSpPr>
        <p:spPr>
          <a:xfrm>
            <a:off x="6120161" y="3393853"/>
            <a:ext cx="1944216" cy="12720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Рассмотрение проекта очередного года</a:t>
            </a:r>
          </a:p>
          <a:p>
            <a:pPr algn="ctr"/>
            <a:r>
              <a:rPr lang="ru-RU" sz="1100" b="1" dirty="0">
                <a:solidFill>
                  <a:prstClr val="black"/>
                </a:solidFill>
                <a:latin typeface="Arial Black" pitchFamily="34" charset="0"/>
              </a:rPr>
              <a:t> (с ноября по декабрь</a:t>
            </a:r>
            <a:r>
              <a:rPr lang="ru-RU" sz="1100" dirty="0">
                <a:solidFill>
                  <a:prstClr val="black"/>
                </a:solidFill>
                <a:latin typeface="Arial Black" pitchFamily="34" charset="0"/>
              </a:rPr>
              <a:t>)</a:t>
            </a:r>
          </a:p>
        </p:txBody>
      </p:sp>
      <p:sp>
        <p:nvSpPr>
          <p:cNvPr id="47" name="Нашивка 46"/>
          <p:cNvSpPr/>
          <p:nvPr/>
        </p:nvSpPr>
        <p:spPr>
          <a:xfrm rot="1212387">
            <a:off x="5407902" y="2068366"/>
            <a:ext cx="425423" cy="272995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8" name="Нашивка 47"/>
          <p:cNvSpPr/>
          <p:nvPr/>
        </p:nvSpPr>
        <p:spPr>
          <a:xfrm rot="3416957">
            <a:off x="7560332" y="2987072"/>
            <a:ext cx="288032" cy="26983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9" name="Нашивка 48"/>
          <p:cNvSpPr/>
          <p:nvPr/>
        </p:nvSpPr>
        <p:spPr>
          <a:xfrm rot="7582388">
            <a:off x="7474262" y="4794811"/>
            <a:ext cx="441811" cy="273101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" name="Нашивка 49"/>
          <p:cNvSpPr/>
          <p:nvPr/>
        </p:nvSpPr>
        <p:spPr>
          <a:xfrm rot="10496573">
            <a:off x="5783385" y="6016710"/>
            <a:ext cx="468052" cy="309737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" name="Нашивка 50"/>
          <p:cNvSpPr/>
          <p:nvPr/>
        </p:nvSpPr>
        <p:spPr>
          <a:xfrm rot="11553978">
            <a:off x="3196245" y="6070239"/>
            <a:ext cx="496728" cy="283757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2" name="Нашивка 51"/>
          <p:cNvSpPr/>
          <p:nvPr/>
        </p:nvSpPr>
        <p:spPr>
          <a:xfrm rot="15711352">
            <a:off x="1009883" y="4890099"/>
            <a:ext cx="454551" cy="28358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3" name="Нашивка 52"/>
          <p:cNvSpPr/>
          <p:nvPr/>
        </p:nvSpPr>
        <p:spPr>
          <a:xfrm rot="17924651">
            <a:off x="1578654" y="3092941"/>
            <a:ext cx="334064" cy="277438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" name="Нашивка 53"/>
          <p:cNvSpPr/>
          <p:nvPr/>
        </p:nvSpPr>
        <p:spPr>
          <a:xfrm rot="20513556">
            <a:off x="2823426" y="2042844"/>
            <a:ext cx="432048" cy="32403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061" y="3216516"/>
            <a:ext cx="2890079" cy="162676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07816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88640"/>
            <a:ext cx="8390384" cy="936104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Основные  характеристики  бюджета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муниципального  образования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район»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755780"/>
              </p:ext>
            </p:extLst>
          </p:nvPr>
        </p:nvGraphicFramePr>
        <p:xfrm>
          <a:off x="107504" y="1268760"/>
          <a:ext cx="7992888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4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424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6014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поступления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Поступления от уплаты организациями и гражданами налогов и сборов, определенных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налоговым законодательством Российской Федерации и законодательством Республики Адыгея: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совокупный доход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организаций 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товары (работы, услуги), реализуемые на территории РФ;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492" marR="94492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142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Неналоговые поступления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Поступления от уплаты организациями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и гражданами других платежей и сборов, установленных законодательством Российской Федерации и Республики Адыгея: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 в государственной или муниципальной собственности;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Штрафы, санкции и возмещение ущерба;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другие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492" marR="94492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52324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Поступающие в бюджет денежные средства на безвозвратной и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безвозмездной основе и республиканского бюджета Республики Адыгея(межбюджетные трансферты в виде дотаций, субсидий, субвенций), а также перечисления от физических и юридических лиц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492" marR="94492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461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 «Шовгеновский район»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1 жителя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463316"/>
              </p:ext>
            </p:extLst>
          </p:nvPr>
        </p:nvGraphicFramePr>
        <p:xfrm>
          <a:off x="467544" y="1916831"/>
          <a:ext cx="6912769" cy="3245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9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178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178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073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           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</a:p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2022 год 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2023 год (факт)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085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Доходы, тыс. рублей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1104670,5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1393533,0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551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на отчетную дату, чел.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16235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16262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551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Доходы на 1 жителя, тыс. рублей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85,7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388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88832" cy="146875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2000" dirty="0" err="1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ОсновныХ</a:t>
            </a:r>
            <a:r>
              <a:rPr lang="ru-RU" sz="2000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параметрОВ</a:t>
            </a:r>
            <a:r>
              <a:rPr lang="ru-RU" sz="2000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муниципального образования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ШОВГЕНОВский</a:t>
            </a: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район» </a:t>
            </a:r>
            <a:b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за 2023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480159"/>
              </p:ext>
            </p:extLst>
          </p:nvPr>
        </p:nvGraphicFramePr>
        <p:xfrm>
          <a:off x="107504" y="2060848"/>
          <a:ext cx="7992887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30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30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23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518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2023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(уточненный план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тыс. руб.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2023 год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 тыс. руб.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endParaRPr lang="ru-RU" sz="1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1939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1419105,9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1393533,0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</a:p>
                  </a:txBody>
                  <a:tcPr marL="82320" marR="823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5319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неналоговые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123487,5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101528,4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82,2</a:t>
                      </a:r>
                    </a:p>
                  </a:txBody>
                  <a:tcPr marL="82320" marR="823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3061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1295618,4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1292004,6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 marL="82320" marR="823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2093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1424705,9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1381973,7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</a:p>
                  </a:txBody>
                  <a:tcPr marL="82320" marR="823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8207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Дефицит(-)/Профицит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5600,0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-11559,3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207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5">
      <a:dk1>
        <a:sysClr val="windowText" lastClr="000000"/>
      </a:dk1>
      <a:lt1>
        <a:sysClr val="window" lastClr="FFFFFF"/>
      </a:lt1>
      <a:dk2>
        <a:srgbClr val="00B050"/>
      </a:dk2>
      <a:lt2>
        <a:srgbClr val="F4E7ED"/>
      </a:lt2>
      <a:accent1>
        <a:srgbClr val="005827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Другая 6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3F7818"/>
      </a:accent1>
      <a:accent2>
        <a:srgbClr val="2A5010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12655</TotalTime>
  <Words>3996</Words>
  <Application>Microsoft Office PowerPoint</Application>
  <PresentationFormat>Экран (4:3)</PresentationFormat>
  <Paragraphs>1463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Изящная</vt:lpstr>
      <vt:lpstr>Аспект</vt:lpstr>
      <vt:lpstr>Путеводитель  </vt:lpstr>
      <vt:lpstr>ШОВГЕНОВский  район</vt:lpstr>
      <vt:lpstr>Основные показатели  социально-экономического развития  МО «Шовгеновский район» за 2023 год</vt:lpstr>
      <vt:lpstr>Основные параметры исполнения  консолидированного бюджета  муниципального образования  «Шовгеновский район», тыс. руб.</vt:lpstr>
      <vt:lpstr>Бюджет 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vt:lpstr>
      <vt:lpstr>Бюджетный  процесс  муниципального  образования               «ШОВГЕНОВский  район»</vt:lpstr>
      <vt:lpstr>Основные  характеристики  бюджета  муниципального  образования   «ШОВГЕНОВский  район»</vt:lpstr>
      <vt:lpstr>Доходы бюджета муниципального образования «Шовгеновский район»  на 1 жителя</vt:lpstr>
      <vt:lpstr>ИСПОЛНЕНИЕ ОсновныХ  параметрОВ  Бюджета  муниципального образования   «ШОВГЕНОВский район»  за 2023 год</vt:lpstr>
      <vt:lpstr>Объем  и  структура  налоговых  доходов  бюджета  муниципального  образования  «ШОВГЕНОВский  район»</vt:lpstr>
      <vt:lpstr>             Объем  и  структура  неналоговых  доходов  бюджета  муниципального  образования                               «ШОВГЕНОВский  район»  за 2023 год, тыс. руб.</vt:lpstr>
      <vt:lpstr>Презентация PowerPoint</vt:lpstr>
      <vt:lpstr>Презентация PowerPoint</vt:lpstr>
      <vt:lpstr>Презентация PowerPoint</vt:lpstr>
      <vt:lpstr>Безвозмездные  поступления  в  бюджет  муниципального  образования  «ШОВГЕНОВский  район»  за 2023 год, тыс. руб.</vt:lpstr>
      <vt:lpstr>Исполнение  бюджета  муниципального  образования   «ШОВГЕНОВский  район»  по  разделам  классификации  расходов  в 2023 году, тыс. руб.</vt:lpstr>
      <vt:lpstr>Расходы  бюджета   муниципального  образования  «ШОВГЕНОВский  район»,  тыс. руб.</vt:lpstr>
      <vt:lpstr>Расходы   бюджета МО «Шовгеновский район» по разделам и подразделам классификации расходов бюджетов Российской Федерации,  тыс.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 бюджета  муниципального  образования   «ШОВГЕНОВский  район»  по  видам  расходов  классификации  расходов,  тыс. руб.</vt:lpstr>
      <vt:lpstr>Расходы  бюджета  муниципального образования «Шовгеновский район» за 2023 год по разделам  и  подразделам  классификации расходов  бюджетов  Российской 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 бюджета  МО «ШОВГЕНОВский  район»  на реализацию  муниципальных  программ  МО «ШОВГЕНОВский  район», тыс. руб.</vt:lpstr>
      <vt:lpstr>Презентация PowerPoint</vt:lpstr>
      <vt:lpstr>Расходы  бюджета  МО «ШОВГЕНОВский  район»  на реализацию  вне муниципальных  программ МО «ШОВГЕНОВский  район», тыс. руб.</vt:lpstr>
      <vt:lpstr>Презентация PowerPoint</vt:lpstr>
      <vt:lpstr>Муниципальная программа  муниципального образования   «ШОВГЕНОВский район»  «Развитие культуры и искусства», тыс. руб.</vt:lpstr>
      <vt:lpstr>Сведения  о реализации  общественно-значимых  проектов  для  муниципального  образования   «ШОВГЕНОВский  район»</vt:lpstr>
      <vt:lpstr>Сведения  о реализации общественно-значимых               проектов  для муниципального образования   «ШОВГЕНОВский  район»</vt:lpstr>
      <vt:lpstr>Сведения расходах бюджета муниципального образования «Шовгеновский район» по целевым  группам в сфере образования  за 2023 год</vt:lpstr>
      <vt:lpstr>Дотации на выравнивание  бюджетной обеспеченности  сельских  поселений</vt:lpstr>
      <vt:lpstr>Муниципальный  долг  МО «Шовгеновский район»</vt:lpstr>
      <vt:lpstr>ГЛОССАРИЙ</vt:lpstr>
      <vt:lpstr>Финансовое управление администрации муниципального образования  «Шовгеновский район»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параметры исполнения консолидированного бюджета МО «Гиагинский район»</dc:title>
  <dc:creator>user9</dc:creator>
  <cp:lastModifiedBy>люда</cp:lastModifiedBy>
  <cp:revision>1073</cp:revision>
  <cp:lastPrinted>2024-08-21T13:08:41Z</cp:lastPrinted>
  <dcterms:created xsi:type="dcterms:W3CDTF">2019-03-21T06:44:56Z</dcterms:created>
  <dcterms:modified xsi:type="dcterms:W3CDTF">2024-08-23T05:37:40Z</dcterms:modified>
</cp:coreProperties>
</file>