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4" r:id="rId14"/>
    <p:sldId id="275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94" r:id="rId26"/>
    <p:sldId id="295" r:id="rId27"/>
    <p:sldId id="296" r:id="rId28"/>
  </p:sldIdLst>
  <p:sldSz cx="9144000" cy="6858000" type="screen4x3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1714" cy="685571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3295" y="110108"/>
            <a:ext cx="7417409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4928" y="1883486"/>
            <a:ext cx="7048500" cy="3930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59011" y="6601536"/>
            <a:ext cx="244475" cy="2305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17" Type="http://schemas.openxmlformats.org/officeDocument/2006/relationships/image" Target="../media/image88.png"/><Relationship Id="rId2" Type="http://schemas.openxmlformats.org/officeDocument/2006/relationships/image" Target="../media/image60.png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5" Type="http://schemas.openxmlformats.org/officeDocument/2006/relationships/image" Target="../media/image8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g"/><Relationship Id="rId7" Type="http://schemas.openxmlformats.org/officeDocument/2006/relationships/image" Target="../media/image108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finshov@rambler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ownloads\hello_html_m19e88a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0" y="-25893"/>
            <a:ext cx="9144740" cy="688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5"/>
          <p:cNvSpPr txBox="1"/>
          <p:nvPr/>
        </p:nvSpPr>
        <p:spPr>
          <a:xfrm>
            <a:off x="1226007" y="5361244"/>
            <a:ext cx="6762750" cy="131191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84"/>
              </a:spcBef>
            </a:pPr>
            <a:r>
              <a:rPr sz="6000" spc="-70" dirty="0">
                <a:solidFill>
                  <a:srgbClr val="DDD9C3"/>
                </a:solidFill>
                <a:latin typeface="Times New Roman"/>
                <a:cs typeface="Times New Roman"/>
              </a:rPr>
              <a:t>Бюджет</a:t>
            </a:r>
            <a:r>
              <a:rPr sz="6000" spc="-35" dirty="0">
                <a:solidFill>
                  <a:srgbClr val="DDD9C3"/>
                </a:solidFill>
                <a:latin typeface="Times New Roman"/>
                <a:cs typeface="Times New Roman"/>
              </a:rPr>
              <a:t> </a:t>
            </a:r>
            <a:r>
              <a:rPr sz="6000" dirty="0">
                <a:solidFill>
                  <a:srgbClr val="DDD9C3"/>
                </a:solidFill>
                <a:latin typeface="Times New Roman"/>
                <a:cs typeface="Times New Roman"/>
              </a:rPr>
              <a:t>для</a:t>
            </a:r>
            <a:r>
              <a:rPr sz="6000" spc="-10" dirty="0">
                <a:solidFill>
                  <a:srgbClr val="DDD9C3"/>
                </a:solidFill>
                <a:latin typeface="Times New Roman"/>
                <a:cs typeface="Times New Roman"/>
              </a:rPr>
              <a:t> </a:t>
            </a:r>
            <a:r>
              <a:rPr sz="6000" spc="-5" dirty="0">
                <a:solidFill>
                  <a:srgbClr val="DDD9C3"/>
                </a:solidFill>
                <a:latin typeface="Times New Roman"/>
                <a:cs typeface="Times New Roman"/>
              </a:rPr>
              <a:t>граждан</a:t>
            </a:r>
            <a:endParaRPr sz="6000" dirty="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  <a:spcBef>
                <a:spcPts val="140"/>
              </a:spcBef>
            </a:pPr>
            <a:r>
              <a:rPr lang="ru-RU" sz="2000" spc="-1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Хакуринохабль</a:t>
            </a:r>
            <a:r>
              <a:rPr sz="2000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2000" spc="-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202</a:t>
            </a:r>
            <a:r>
              <a:rPr lang="ru-RU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-740" y="0"/>
            <a:ext cx="9144740" cy="20723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algn="ctr">
              <a:lnSpc>
                <a:spcPct val="100000"/>
              </a:lnSpc>
              <a:spcBef>
                <a:spcPts val="100"/>
              </a:spcBef>
            </a:pPr>
            <a:r>
              <a:rPr lang="ru-RU" spc="-5" dirty="0" smtClean="0">
                <a:solidFill>
                  <a:srgbClr val="DDD9C3"/>
                </a:solidFill>
                <a:latin typeface="Times New Roman"/>
                <a:cs typeface="Times New Roman"/>
              </a:rPr>
              <a:t>Финансовое управление</a:t>
            </a:r>
            <a:endParaRPr lang="ru-RU" spc="-5" dirty="0">
              <a:solidFill>
                <a:srgbClr val="DDD9C3"/>
              </a:solidFill>
              <a:latin typeface="Times New Roman"/>
              <a:cs typeface="Times New Roman"/>
            </a:endParaRPr>
          </a:p>
          <a:p>
            <a:pPr marL="286385" algn="ctr">
              <a:lnSpc>
                <a:spcPct val="100000"/>
              </a:lnSpc>
              <a:spcBef>
                <a:spcPts val="100"/>
              </a:spcBef>
            </a:pPr>
            <a:r>
              <a:rPr lang="ru-RU" spc="-5" dirty="0">
                <a:solidFill>
                  <a:srgbClr val="DDD9C3"/>
                </a:solidFill>
                <a:latin typeface="Times New Roman"/>
                <a:cs typeface="Times New Roman"/>
              </a:rPr>
              <a:t>администрации муниципального образования «Шовгеновский район»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spc="-15" dirty="0">
                <a:solidFill>
                  <a:srgbClr val="DDD9C3"/>
                </a:solidFill>
                <a:latin typeface="Times New Roman"/>
                <a:cs typeface="Times New Roman"/>
              </a:rPr>
              <a:t>ПУТЕВОДИТЕЛЬ</a:t>
            </a:r>
            <a:r>
              <a:rPr sz="1800" spc="5" dirty="0">
                <a:solidFill>
                  <a:srgbClr val="DDD9C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DDD9C3"/>
                </a:solidFill>
                <a:latin typeface="Times New Roman"/>
                <a:cs typeface="Times New Roman"/>
              </a:rPr>
              <a:t>по </a:t>
            </a:r>
            <a:r>
              <a:rPr sz="1800" spc="-5" dirty="0" err="1">
                <a:solidFill>
                  <a:srgbClr val="DDD9C3"/>
                </a:solidFill>
                <a:latin typeface="Times New Roman"/>
                <a:cs typeface="Times New Roman"/>
              </a:rPr>
              <a:t>проекту</a:t>
            </a:r>
            <a:r>
              <a:rPr sz="1800" spc="-10" dirty="0">
                <a:solidFill>
                  <a:srgbClr val="DDD9C3"/>
                </a:solidFill>
                <a:latin typeface="Times New Roman"/>
                <a:cs typeface="Times New Roman"/>
              </a:rPr>
              <a:t> </a:t>
            </a:r>
            <a:r>
              <a:rPr lang="ru-RU" sz="1800" spc="-20" dirty="0" smtClean="0">
                <a:solidFill>
                  <a:srgbClr val="DDD9C3"/>
                </a:solidFill>
                <a:latin typeface="Times New Roman"/>
                <a:cs typeface="Times New Roman"/>
              </a:rPr>
              <a:t>Решения Совета народных депутатов муниципального образования «Шовгеновский район»</a:t>
            </a:r>
            <a:endParaRPr lang="ru-RU" spc="10" dirty="0">
              <a:solidFill>
                <a:srgbClr val="DDD9C3"/>
              </a:solidFill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spc="-10" dirty="0" smtClean="0">
                <a:solidFill>
                  <a:srgbClr val="DDD9C3"/>
                </a:solidFill>
                <a:latin typeface="Times New Roman"/>
                <a:cs typeface="Times New Roman"/>
              </a:rPr>
              <a:t>«О</a:t>
            </a:r>
            <a:r>
              <a:rPr lang="ru-RU" sz="1800" spc="-10" dirty="0" smtClean="0">
                <a:solidFill>
                  <a:srgbClr val="DDD9C3"/>
                </a:solidFill>
                <a:latin typeface="Times New Roman"/>
                <a:cs typeface="Times New Roman"/>
              </a:rPr>
              <a:t> бюджете муниципального образования «</a:t>
            </a:r>
            <a:r>
              <a:rPr lang="ru-RU" sz="1800" spc="-10" dirty="0" err="1" smtClean="0">
                <a:solidFill>
                  <a:srgbClr val="DDD9C3"/>
                </a:solidFill>
                <a:latin typeface="Times New Roman"/>
                <a:cs typeface="Times New Roman"/>
              </a:rPr>
              <a:t>Шовгеновсий</a:t>
            </a:r>
            <a:r>
              <a:rPr lang="ru-RU" sz="1800" spc="-10" dirty="0" smtClean="0">
                <a:solidFill>
                  <a:srgbClr val="DDD9C3"/>
                </a:solidFill>
                <a:latin typeface="Times New Roman"/>
                <a:cs typeface="Times New Roman"/>
              </a:rPr>
              <a:t> район»</a:t>
            </a:r>
            <a:r>
              <a:rPr sz="1800" spc="20" dirty="0" smtClean="0">
                <a:solidFill>
                  <a:srgbClr val="DDD9C3"/>
                </a:solidFill>
                <a:latin typeface="Times New Roman"/>
                <a:cs typeface="Times New Roman"/>
              </a:rPr>
              <a:t> </a:t>
            </a:r>
            <a:r>
              <a:rPr lang="ru-RU" sz="1800" spc="20" dirty="0" smtClean="0">
                <a:solidFill>
                  <a:srgbClr val="DDD9C3"/>
                </a:solidFill>
                <a:latin typeface="Times New Roman"/>
                <a:cs typeface="Times New Roman"/>
              </a:rPr>
              <a:t>н</a:t>
            </a:r>
            <a:r>
              <a:rPr sz="1800" spc="-5" dirty="0" smtClean="0">
                <a:solidFill>
                  <a:srgbClr val="DDD9C3"/>
                </a:solidFill>
                <a:latin typeface="Times New Roman"/>
                <a:cs typeface="Times New Roman"/>
              </a:rPr>
              <a:t>а</a:t>
            </a:r>
            <a:r>
              <a:rPr sz="1800" spc="-10" dirty="0" smtClean="0">
                <a:solidFill>
                  <a:srgbClr val="DDD9C3"/>
                </a:solidFill>
                <a:latin typeface="Times New Roman"/>
                <a:cs typeface="Times New Roman"/>
              </a:rPr>
              <a:t> </a:t>
            </a:r>
            <a:r>
              <a:rPr sz="1800" dirty="0" smtClean="0">
                <a:solidFill>
                  <a:srgbClr val="DDD9C3"/>
                </a:solidFill>
                <a:latin typeface="Times New Roman"/>
                <a:cs typeface="Times New Roman"/>
              </a:rPr>
              <a:t>202</a:t>
            </a:r>
            <a:r>
              <a:rPr lang="ru-RU" sz="1800" dirty="0" smtClean="0">
                <a:solidFill>
                  <a:srgbClr val="DDD9C3"/>
                </a:solidFill>
                <a:latin typeface="Times New Roman"/>
                <a:cs typeface="Times New Roman"/>
              </a:rPr>
              <a:t>3</a:t>
            </a:r>
            <a:r>
              <a:rPr sz="1800" dirty="0" smtClean="0">
                <a:solidFill>
                  <a:srgbClr val="DDD9C3"/>
                </a:solidFill>
                <a:latin typeface="Times New Roman"/>
                <a:cs typeface="Times New Roman"/>
              </a:rPr>
              <a:t> </a:t>
            </a:r>
            <a:r>
              <a:rPr sz="1800" spc="-35" dirty="0" err="1" smtClean="0">
                <a:solidFill>
                  <a:srgbClr val="DDD9C3"/>
                </a:solidFill>
                <a:latin typeface="Times New Roman"/>
                <a:cs typeface="Times New Roman"/>
              </a:rPr>
              <a:t>год</a:t>
            </a:r>
            <a:endParaRPr lang="ru-RU" spc="-10" dirty="0">
              <a:solidFill>
                <a:srgbClr val="DDD9C3"/>
              </a:solidFill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dirty="0" smtClean="0">
                <a:solidFill>
                  <a:srgbClr val="DDD9C3"/>
                </a:solidFill>
                <a:latin typeface="Times New Roman"/>
                <a:cs typeface="Times New Roman"/>
              </a:rPr>
              <a:t>и</a:t>
            </a:r>
            <a:r>
              <a:rPr sz="1800" spc="-15" dirty="0" smtClean="0">
                <a:solidFill>
                  <a:srgbClr val="DDD9C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DDD9C3"/>
                </a:solidFill>
                <a:latin typeface="Times New Roman"/>
                <a:cs typeface="Times New Roman"/>
              </a:rPr>
              <a:t>на</a:t>
            </a:r>
            <a:r>
              <a:rPr sz="1800" dirty="0">
                <a:solidFill>
                  <a:srgbClr val="DDD9C3"/>
                </a:solidFill>
                <a:latin typeface="Times New Roman"/>
                <a:cs typeface="Times New Roman"/>
              </a:rPr>
              <a:t> </a:t>
            </a:r>
            <a:r>
              <a:rPr sz="1800" spc="-5" dirty="0" err="1">
                <a:solidFill>
                  <a:srgbClr val="DDD9C3"/>
                </a:solidFill>
                <a:latin typeface="Times New Roman"/>
                <a:cs typeface="Times New Roman"/>
              </a:rPr>
              <a:t>плановый</a:t>
            </a:r>
            <a:r>
              <a:rPr sz="1800" spc="-10" dirty="0">
                <a:solidFill>
                  <a:srgbClr val="DDD9C3"/>
                </a:solidFill>
                <a:latin typeface="Times New Roman"/>
                <a:cs typeface="Times New Roman"/>
              </a:rPr>
              <a:t> </a:t>
            </a:r>
            <a:r>
              <a:rPr sz="1800" spc="-15" dirty="0" err="1" smtClean="0">
                <a:solidFill>
                  <a:srgbClr val="DDD9C3"/>
                </a:solidFill>
                <a:latin typeface="Times New Roman"/>
                <a:cs typeface="Times New Roman"/>
              </a:rPr>
              <a:t>период</a:t>
            </a:r>
            <a:r>
              <a:rPr lang="ru-RU" sz="1800" spc="-15" dirty="0" smtClean="0">
                <a:solidFill>
                  <a:srgbClr val="DDD9C3"/>
                </a:solidFill>
                <a:latin typeface="Times New Roman"/>
                <a:cs typeface="Times New Roman"/>
              </a:rPr>
              <a:t> </a:t>
            </a:r>
            <a:r>
              <a:rPr sz="1800" dirty="0" smtClean="0">
                <a:solidFill>
                  <a:srgbClr val="DDD9C3"/>
                </a:solidFill>
                <a:latin typeface="Times New Roman"/>
                <a:cs typeface="Times New Roman"/>
              </a:rPr>
              <a:t>202</a:t>
            </a:r>
            <a:r>
              <a:rPr lang="ru-RU" sz="1800" dirty="0" smtClean="0">
                <a:solidFill>
                  <a:srgbClr val="DDD9C3"/>
                </a:solidFill>
                <a:latin typeface="Times New Roman"/>
                <a:cs typeface="Times New Roman"/>
              </a:rPr>
              <a:t>4</a:t>
            </a:r>
            <a:r>
              <a:rPr sz="1800" spc="-20" dirty="0" smtClean="0">
                <a:solidFill>
                  <a:srgbClr val="DDD9C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DDD9C3"/>
                </a:solidFill>
                <a:latin typeface="Times New Roman"/>
                <a:cs typeface="Times New Roman"/>
              </a:rPr>
              <a:t>и</a:t>
            </a:r>
            <a:r>
              <a:rPr sz="1800" spc="-25" dirty="0">
                <a:solidFill>
                  <a:srgbClr val="DDD9C3"/>
                </a:solidFill>
                <a:latin typeface="Times New Roman"/>
                <a:cs typeface="Times New Roman"/>
              </a:rPr>
              <a:t> </a:t>
            </a:r>
            <a:r>
              <a:rPr sz="1800" dirty="0" smtClean="0">
                <a:solidFill>
                  <a:srgbClr val="DDD9C3"/>
                </a:solidFill>
                <a:latin typeface="Times New Roman"/>
                <a:cs typeface="Times New Roman"/>
              </a:rPr>
              <a:t>202</a:t>
            </a:r>
            <a:r>
              <a:rPr lang="ru-RU" sz="1800" dirty="0" smtClean="0">
                <a:solidFill>
                  <a:srgbClr val="DDD9C3"/>
                </a:solidFill>
                <a:latin typeface="Times New Roman"/>
                <a:cs typeface="Times New Roman"/>
              </a:rPr>
              <a:t>5</a:t>
            </a:r>
            <a:r>
              <a:rPr sz="1800" spc="-20" dirty="0" smtClean="0">
                <a:solidFill>
                  <a:srgbClr val="DDD9C3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DDD9C3"/>
                </a:solidFill>
                <a:latin typeface="Times New Roman"/>
                <a:cs typeface="Times New Roman"/>
              </a:rPr>
              <a:t>годов»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2095" cy="6868159"/>
            <a:chOff x="0" y="0"/>
            <a:chExt cx="9142095" cy="686815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1714" cy="685571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44702" y="762"/>
              <a:ext cx="7056120" cy="693420"/>
            </a:xfrm>
            <a:custGeom>
              <a:avLst/>
              <a:gdLst/>
              <a:ahLst/>
              <a:cxnLst/>
              <a:rect l="l" t="t" r="r" b="b"/>
              <a:pathLst>
                <a:path w="7056120" h="693420">
                  <a:moveTo>
                    <a:pt x="7056120" y="0"/>
                  </a:moveTo>
                  <a:lnTo>
                    <a:pt x="0" y="0"/>
                  </a:lnTo>
                  <a:lnTo>
                    <a:pt x="0" y="693419"/>
                  </a:lnTo>
                  <a:lnTo>
                    <a:pt x="7056120" y="693419"/>
                  </a:lnTo>
                  <a:lnTo>
                    <a:pt x="705612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4702" y="762"/>
              <a:ext cx="7056120" cy="693420"/>
            </a:xfrm>
            <a:custGeom>
              <a:avLst/>
              <a:gdLst/>
              <a:ahLst/>
              <a:cxnLst/>
              <a:rect l="l" t="t" r="r" b="b"/>
              <a:pathLst>
                <a:path w="7056120" h="693420">
                  <a:moveTo>
                    <a:pt x="0" y="693419"/>
                  </a:moveTo>
                  <a:lnTo>
                    <a:pt x="7056120" y="693419"/>
                  </a:lnTo>
                  <a:lnTo>
                    <a:pt x="7056120" y="0"/>
                  </a:lnTo>
                  <a:lnTo>
                    <a:pt x="0" y="0"/>
                  </a:lnTo>
                  <a:lnTo>
                    <a:pt x="0" y="69341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61820" y="51943"/>
            <a:ext cx="54190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53975" algn="ctr">
              <a:lnSpc>
                <a:spcPct val="100000"/>
              </a:lnSpc>
              <a:spcBef>
                <a:spcPts val="100"/>
              </a:spcBef>
            </a:pPr>
            <a:r>
              <a:rPr sz="1800" spc="-15" dirty="0"/>
              <a:t>Объем</a:t>
            </a:r>
            <a:r>
              <a:rPr sz="1800" dirty="0"/>
              <a:t> и </a:t>
            </a:r>
            <a:r>
              <a:rPr sz="1800" spc="-5" dirty="0" err="1"/>
              <a:t>структура</a:t>
            </a:r>
            <a:r>
              <a:rPr sz="1800" spc="-35" dirty="0"/>
              <a:t> </a:t>
            </a:r>
            <a:r>
              <a:rPr sz="1800" spc="-30" dirty="0" err="1" smtClean="0"/>
              <a:t>доходов</a:t>
            </a:r>
            <a:r>
              <a:rPr lang="ru-RU" sz="1800" spc="-15" dirty="0">
                <a:solidFill>
                  <a:srgbClr val="FFFFFF"/>
                </a:solidFill>
              </a:rPr>
              <a:t> муниципального</a:t>
            </a:r>
            <a:r>
              <a:rPr sz="1800" spc="10" dirty="0" smtClean="0"/>
              <a:t> </a:t>
            </a:r>
            <a:r>
              <a:rPr sz="1800" spc="-15" dirty="0" err="1" smtClean="0"/>
              <a:t>бюджета</a:t>
            </a:r>
            <a:r>
              <a:rPr sz="1800" spc="-15" dirty="0" smtClean="0"/>
              <a:t> </a:t>
            </a:r>
            <a:r>
              <a:rPr lang="ru-RU" sz="1800" spc="-434" dirty="0"/>
              <a:t/>
            </a:r>
            <a:br>
              <a:rPr lang="ru-RU" sz="1800" spc="-434" dirty="0"/>
            </a:br>
            <a:r>
              <a:rPr lang="ru-RU" sz="1800" spc="-5" dirty="0"/>
              <a:t>Шовгеновского района</a:t>
            </a:r>
            <a:endParaRPr sz="1800" dirty="0"/>
          </a:p>
        </p:txBody>
      </p:sp>
      <p:grpSp>
        <p:nvGrpSpPr>
          <p:cNvPr id="7" name="object 7"/>
          <p:cNvGrpSpPr/>
          <p:nvPr/>
        </p:nvGrpSpPr>
        <p:grpSpPr>
          <a:xfrm>
            <a:off x="1179575" y="1400810"/>
            <a:ext cx="2613660" cy="4624705"/>
            <a:chOff x="1179575" y="1400810"/>
            <a:chExt cx="2613660" cy="462470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9575" y="4831080"/>
              <a:ext cx="1806702" cy="119409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260347" y="1412748"/>
              <a:ext cx="0" cy="4537075"/>
            </a:xfrm>
            <a:custGeom>
              <a:avLst/>
              <a:gdLst/>
              <a:ahLst/>
              <a:cxnLst/>
              <a:rect l="l" t="t" r="r" b="b"/>
              <a:pathLst>
                <a:path h="4537075">
                  <a:moveTo>
                    <a:pt x="0" y="0"/>
                  </a:moveTo>
                  <a:lnTo>
                    <a:pt x="0" y="4536503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32737" y="1413510"/>
              <a:ext cx="2447925" cy="1297305"/>
            </a:xfrm>
            <a:custGeom>
              <a:avLst/>
              <a:gdLst/>
              <a:ahLst/>
              <a:cxnLst/>
              <a:rect l="l" t="t" r="r" b="b"/>
              <a:pathLst>
                <a:path w="2447925" h="1297305">
                  <a:moveTo>
                    <a:pt x="2039620" y="0"/>
                  </a:moveTo>
                  <a:lnTo>
                    <a:pt x="407924" y="0"/>
                  </a:lnTo>
                  <a:lnTo>
                    <a:pt x="370793" y="2650"/>
                  </a:lnTo>
                  <a:lnTo>
                    <a:pt x="299478" y="23163"/>
                  </a:lnTo>
                  <a:lnTo>
                    <a:pt x="265582" y="40568"/>
                  </a:lnTo>
                  <a:lnTo>
                    <a:pt x="233053" y="62435"/>
                  </a:lnTo>
                  <a:lnTo>
                    <a:pt x="202033" y="88533"/>
                  </a:lnTo>
                  <a:lnTo>
                    <a:pt x="172667" y="118633"/>
                  </a:lnTo>
                  <a:lnTo>
                    <a:pt x="145100" y="152508"/>
                  </a:lnTo>
                  <a:lnTo>
                    <a:pt x="119475" y="189928"/>
                  </a:lnTo>
                  <a:lnTo>
                    <a:pt x="95936" y="230664"/>
                  </a:lnTo>
                  <a:lnTo>
                    <a:pt x="74626" y="274487"/>
                  </a:lnTo>
                  <a:lnTo>
                    <a:pt x="55691" y="321168"/>
                  </a:lnTo>
                  <a:lnTo>
                    <a:pt x="39274" y="370479"/>
                  </a:lnTo>
                  <a:lnTo>
                    <a:pt x="25519" y="422190"/>
                  </a:lnTo>
                  <a:lnTo>
                    <a:pt x="14570" y="476073"/>
                  </a:lnTo>
                  <a:lnTo>
                    <a:pt x="6571" y="531898"/>
                  </a:lnTo>
                  <a:lnTo>
                    <a:pt x="1666" y="589438"/>
                  </a:lnTo>
                  <a:lnTo>
                    <a:pt x="0" y="648462"/>
                  </a:lnTo>
                  <a:lnTo>
                    <a:pt x="1666" y="707485"/>
                  </a:lnTo>
                  <a:lnTo>
                    <a:pt x="6571" y="765025"/>
                  </a:lnTo>
                  <a:lnTo>
                    <a:pt x="14570" y="820850"/>
                  </a:lnTo>
                  <a:lnTo>
                    <a:pt x="25519" y="874733"/>
                  </a:lnTo>
                  <a:lnTo>
                    <a:pt x="39274" y="926444"/>
                  </a:lnTo>
                  <a:lnTo>
                    <a:pt x="55691" y="975755"/>
                  </a:lnTo>
                  <a:lnTo>
                    <a:pt x="74626" y="1022436"/>
                  </a:lnTo>
                  <a:lnTo>
                    <a:pt x="95936" y="1066259"/>
                  </a:lnTo>
                  <a:lnTo>
                    <a:pt x="119475" y="1106995"/>
                  </a:lnTo>
                  <a:lnTo>
                    <a:pt x="145100" y="1144415"/>
                  </a:lnTo>
                  <a:lnTo>
                    <a:pt x="172667" y="1178290"/>
                  </a:lnTo>
                  <a:lnTo>
                    <a:pt x="202033" y="1208390"/>
                  </a:lnTo>
                  <a:lnTo>
                    <a:pt x="233053" y="1234488"/>
                  </a:lnTo>
                  <a:lnTo>
                    <a:pt x="265582" y="1256355"/>
                  </a:lnTo>
                  <a:lnTo>
                    <a:pt x="299478" y="1273760"/>
                  </a:lnTo>
                  <a:lnTo>
                    <a:pt x="370793" y="1294273"/>
                  </a:lnTo>
                  <a:lnTo>
                    <a:pt x="407924" y="1296924"/>
                  </a:lnTo>
                  <a:lnTo>
                    <a:pt x="2039620" y="1296924"/>
                  </a:lnTo>
                  <a:lnTo>
                    <a:pt x="2112946" y="1286476"/>
                  </a:lnTo>
                  <a:lnTo>
                    <a:pt x="2181961" y="1256355"/>
                  </a:lnTo>
                  <a:lnTo>
                    <a:pt x="2214490" y="1234488"/>
                  </a:lnTo>
                  <a:lnTo>
                    <a:pt x="2245510" y="1208390"/>
                  </a:lnTo>
                  <a:lnTo>
                    <a:pt x="2274876" y="1178290"/>
                  </a:lnTo>
                  <a:lnTo>
                    <a:pt x="2302443" y="1144415"/>
                  </a:lnTo>
                  <a:lnTo>
                    <a:pt x="2328068" y="1106995"/>
                  </a:lnTo>
                  <a:lnTo>
                    <a:pt x="2351607" y="1066259"/>
                  </a:lnTo>
                  <a:lnTo>
                    <a:pt x="2372917" y="1022436"/>
                  </a:lnTo>
                  <a:lnTo>
                    <a:pt x="2391852" y="975755"/>
                  </a:lnTo>
                  <a:lnTo>
                    <a:pt x="2408269" y="926444"/>
                  </a:lnTo>
                  <a:lnTo>
                    <a:pt x="2422024" y="874733"/>
                  </a:lnTo>
                  <a:lnTo>
                    <a:pt x="2432973" y="820850"/>
                  </a:lnTo>
                  <a:lnTo>
                    <a:pt x="2440972" y="765025"/>
                  </a:lnTo>
                  <a:lnTo>
                    <a:pt x="2445877" y="707485"/>
                  </a:lnTo>
                  <a:lnTo>
                    <a:pt x="2447544" y="648462"/>
                  </a:lnTo>
                  <a:lnTo>
                    <a:pt x="2445877" y="589438"/>
                  </a:lnTo>
                  <a:lnTo>
                    <a:pt x="2440972" y="531898"/>
                  </a:lnTo>
                  <a:lnTo>
                    <a:pt x="2432973" y="476073"/>
                  </a:lnTo>
                  <a:lnTo>
                    <a:pt x="2422024" y="422190"/>
                  </a:lnTo>
                  <a:lnTo>
                    <a:pt x="2408269" y="370479"/>
                  </a:lnTo>
                  <a:lnTo>
                    <a:pt x="2391852" y="321168"/>
                  </a:lnTo>
                  <a:lnTo>
                    <a:pt x="2372917" y="274487"/>
                  </a:lnTo>
                  <a:lnTo>
                    <a:pt x="2351607" y="230664"/>
                  </a:lnTo>
                  <a:lnTo>
                    <a:pt x="2328068" y="189928"/>
                  </a:lnTo>
                  <a:lnTo>
                    <a:pt x="2302443" y="152508"/>
                  </a:lnTo>
                  <a:lnTo>
                    <a:pt x="2274876" y="118633"/>
                  </a:lnTo>
                  <a:lnTo>
                    <a:pt x="2245510" y="88533"/>
                  </a:lnTo>
                  <a:lnTo>
                    <a:pt x="2214490" y="62435"/>
                  </a:lnTo>
                  <a:lnTo>
                    <a:pt x="2181961" y="40568"/>
                  </a:lnTo>
                  <a:lnTo>
                    <a:pt x="2148065" y="23163"/>
                  </a:lnTo>
                  <a:lnTo>
                    <a:pt x="2076750" y="2650"/>
                  </a:lnTo>
                  <a:lnTo>
                    <a:pt x="203962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lang="ru-RU" dirty="0" smtClean="0"/>
            </a:p>
            <a:p>
              <a:r>
                <a:rPr lang="ru-RU" dirty="0" smtClean="0"/>
                <a:t>         113487,5</a:t>
              </a:r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332737" y="1413510"/>
              <a:ext cx="2447925" cy="1297305"/>
            </a:xfrm>
            <a:custGeom>
              <a:avLst/>
              <a:gdLst/>
              <a:ahLst/>
              <a:cxnLst/>
              <a:rect l="l" t="t" r="r" b="b"/>
              <a:pathLst>
                <a:path w="2447925" h="1297305">
                  <a:moveTo>
                    <a:pt x="2039620" y="1296924"/>
                  </a:moveTo>
                  <a:lnTo>
                    <a:pt x="1966293" y="1286476"/>
                  </a:lnTo>
                  <a:lnTo>
                    <a:pt x="1897278" y="1256355"/>
                  </a:lnTo>
                  <a:lnTo>
                    <a:pt x="1864749" y="1234488"/>
                  </a:lnTo>
                  <a:lnTo>
                    <a:pt x="1833729" y="1208390"/>
                  </a:lnTo>
                  <a:lnTo>
                    <a:pt x="1804363" y="1178290"/>
                  </a:lnTo>
                  <a:lnTo>
                    <a:pt x="1776796" y="1144415"/>
                  </a:lnTo>
                  <a:lnTo>
                    <a:pt x="1751171" y="1106995"/>
                  </a:lnTo>
                  <a:lnTo>
                    <a:pt x="1727632" y="1066259"/>
                  </a:lnTo>
                  <a:lnTo>
                    <a:pt x="1706322" y="1022436"/>
                  </a:lnTo>
                  <a:lnTo>
                    <a:pt x="1687387" y="975755"/>
                  </a:lnTo>
                  <a:lnTo>
                    <a:pt x="1670970" y="926444"/>
                  </a:lnTo>
                  <a:lnTo>
                    <a:pt x="1657215" y="874733"/>
                  </a:lnTo>
                  <a:lnTo>
                    <a:pt x="1646266" y="820850"/>
                  </a:lnTo>
                  <a:lnTo>
                    <a:pt x="1638267" y="765025"/>
                  </a:lnTo>
                  <a:lnTo>
                    <a:pt x="1633362" y="707485"/>
                  </a:lnTo>
                  <a:lnTo>
                    <a:pt x="1631695" y="648462"/>
                  </a:lnTo>
                  <a:lnTo>
                    <a:pt x="1633362" y="589438"/>
                  </a:lnTo>
                  <a:lnTo>
                    <a:pt x="1638267" y="531898"/>
                  </a:lnTo>
                  <a:lnTo>
                    <a:pt x="1646266" y="476073"/>
                  </a:lnTo>
                  <a:lnTo>
                    <a:pt x="1657215" y="422190"/>
                  </a:lnTo>
                  <a:lnTo>
                    <a:pt x="1670970" y="370479"/>
                  </a:lnTo>
                  <a:lnTo>
                    <a:pt x="1687387" y="321168"/>
                  </a:lnTo>
                  <a:lnTo>
                    <a:pt x="1706322" y="274487"/>
                  </a:lnTo>
                  <a:lnTo>
                    <a:pt x="1727632" y="230664"/>
                  </a:lnTo>
                  <a:lnTo>
                    <a:pt x="1751171" y="189928"/>
                  </a:lnTo>
                  <a:lnTo>
                    <a:pt x="1776796" y="152508"/>
                  </a:lnTo>
                  <a:lnTo>
                    <a:pt x="1804363" y="118633"/>
                  </a:lnTo>
                  <a:lnTo>
                    <a:pt x="1833729" y="88533"/>
                  </a:lnTo>
                  <a:lnTo>
                    <a:pt x="1864749" y="62435"/>
                  </a:lnTo>
                  <a:lnTo>
                    <a:pt x="1897278" y="40568"/>
                  </a:lnTo>
                  <a:lnTo>
                    <a:pt x="1931174" y="23163"/>
                  </a:lnTo>
                  <a:lnTo>
                    <a:pt x="2002489" y="2650"/>
                  </a:lnTo>
                  <a:lnTo>
                    <a:pt x="2039620" y="0"/>
                  </a:lnTo>
                </a:path>
                <a:path w="2447925" h="1297305">
                  <a:moveTo>
                    <a:pt x="407924" y="0"/>
                  </a:moveTo>
                  <a:lnTo>
                    <a:pt x="2039620" y="0"/>
                  </a:lnTo>
                  <a:lnTo>
                    <a:pt x="2076750" y="2650"/>
                  </a:lnTo>
                  <a:lnTo>
                    <a:pt x="2148065" y="23163"/>
                  </a:lnTo>
                  <a:lnTo>
                    <a:pt x="2181961" y="40568"/>
                  </a:lnTo>
                  <a:lnTo>
                    <a:pt x="2214490" y="62435"/>
                  </a:lnTo>
                  <a:lnTo>
                    <a:pt x="2245510" y="88533"/>
                  </a:lnTo>
                  <a:lnTo>
                    <a:pt x="2274876" y="118633"/>
                  </a:lnTo>
                  <a:lnTo>
                    <a:pt x="2302443" y="152508"/>
                  </a:lnTo>
                  <a:lnTo>
                    <a:pt x="2328068" y="189928"/>
                  </a:lnTo>
                  <a:lnTo>
                    <a:pt x="2351607" y="230664"/>
                  </a:lnTo>
                  <a:lnTo>
                    <a:pt x="2372917" y="274487"/>
                  </a:lnTo>
                  <a:lnTo>
                    <a:pt x="2391852" y="321168"/>
                  </a:lnTo>
                  <a:lnTo>
                    <a:pt x="2408269" y="370479"/>
                  </a:lnTo>
                  <a:lnTo>
                    <a:pt x="2422024" y="422190"/>
                  </a:lnTo>
                  <a:lnTo>
                    <a:pt x="2432973" y="476073"/>
                  </a:lnTo>
                  <a:lnTo>
                    <a:pt x="2440972" y="531898"/>
                  </a:lnTo>
                  <a:lnTo>
                    <a:pt x="2445877" y="589438"/>
                  </a:lnTo>
                  <a:lnTo>
                    <a:pt x="2447544" y="648462"/>
                  </a:lnTo>
                  <a:lnTo>
                    <a:pt x="2445877" y="707485"/>
                  </a:lnTo>
                  <a:lnTo>
                    <a:pt x="2440972" y="765025"/>
                  </a:lnTo>
                  <a:lnTo>
                    <a:pt x="2432973" y="820850"/>
                  </a:lnTo>
                  <a:lnTo>
                    <a:pt x="2422024" y="874733"/>
                  </a:lnTo>
                  <a:lnTo>
                    <a:pt x="2408269" y="926444"/>
                  </a:lnTo>
                  <a:lnTo>
                    <a:pt x="2391852" y="975755"/>
                  </a:lnTo>
                  <a:lnTo>
                    <a:pt x="2372917" y="1022436"/>
                  </a:lnTo>
                  <a:lnTo>
                    <a:pt x="2351607" y="1066259"/>
                  </a:lnTo>
                  <a:lnTo>
                    <a:pt x="2328068" y="1106995"/>
                  </a:lnTo>
                  <a:lnTo>
                    <a:pt x="2302443" y="1144415"/>
                  </a:lnTo>
                  <a:lnTo>
                    <a:pt x="2274876" y="1178290"/>
                  </a:lnTo>
                  <a:lnTo>
                    <a:pt x="2245510" y="1208390"/>
                  </a:lnTo>
                  <a:lnTo>
                    <a:pt x="2214490" y="1234488"/>
                  </a:lnTo>
                  <a:lnTo>
                    <a:pt x="2181961" y="1256355"/>
                  </a:lnTo>
                  <a:lnTo>
                    <a:pt x="2148065" y="1273760"/>
                  </a:lnTo>
                  <a:lnTo>
                    <a:pt x="2076750" y="1294273"/>
                  </a:lnTo>
                  <a:lnTo>
                    <a:pt x="2039620" y="1296924"/>
                  </a:lnTo>
                  <a:lnTo>
                    <a:pt x="407924" y="1296924"/>
                  </a:lnTo>
                  <a:lnTo>
                    <a:pt x="334597" y="1286476"/>
                  </a:lnTo>
                  <a:lnTo>
                    <a:pt x="265582" y="1256355"/>
                  </a:lnTo>
                  <a:lnTo>
                    <a:pt x="233053" y="1234488"/>
                  </a:lnTo>
                  <a:lnTo>
                    <a:pt x="202033" y="1208390"/>
                  </a:lnTo>
                  <a:lnTo>
                    <a:pt x="172667" y="1178290"/>
                  </a:lnTo>
                  <a:lnTo>
                    <a:pt x="145100" y="1144415"/>
                  </a:lnTo>
                  <a:lnTo>
                    <a:pt x="119475" y="1106995"/>
                  </a:lnTo>
                  <a:lnTo>
                    <a:pt x="95936" y="1066259"/>
                  </a:lnTo>
                  <a:lnTo>
                    <a:pt x="74626" y="1022436"/>
                  </a:lnTo>
                  <a:lnTo>
                    <a:pt x="55691" y="975755"/>
                  </a:lnTo>
                  <a:lnTo>
                    <a:pt x="39274" y="926444"/>
                  </a:lnTo>
                  <a:lnTo>
                    <a:pt x="25519" y="874733"/>
                  </a:lnTo>
                  <a:lnTo>
                    <a:pt x="14570" y="820850"/>
                  </a:lnTo>
                  <a:lnTo>
                    <a:pt x="6571" y="765025"/>
                  </a:lnTo>
                  <a:lnTo>
                    <a:pt x="1666" y="707485"/>
                  </a:lnTo>
                  <a:lnTo>
                    <a:pt x="0" y="648462"/>
                  </a:lnTo>
                  <a:lnTo>
                    <a:pt x="1666" y="589438"/>
                  </a:lnTo>
                  <a:lnTo>
                    <a:pt x="6571" y="531898"/>
                  </a:lnTo>
                  <a:lnTo>
                    <a:pt x="14570" y="476073"/>
                  </a:lnTo>
                  <a:lnTo>
                    <a:pt x="25519" y="422190"/>
                  </a:lnTo>
                  <a:lnTo>
                    <a:pt x="39274" y="370479"/>
                  </a:lnTo>
                  <a:lnTo>
                    <a:pt x="55691" y="321168"/>
                  </a:lnTo>
                  <a:lnTo>
                    <a:pt x="74626" y="274487"/>
                  </a:lnTo>
                  <a:lnTo>
                    <a:pt x="95936" y="230664"/>
                  </a:lnTo>
                  <a:lnTo>
                    <a:pt x="119475" y="189928"/>
                  </a:lnTo>
                  <a:lnTo>
                    <a:pt x="145100" y="152508"/>
                  </a:lnTo>
                  <a:lnTo>
                    <a:pt x="172667" y="118633"/>
                  </a:lnTo>
                  <a:lnTo>
                    <a:pt x="202033" y="88533"/>
                  </a:lnTo>
                  <a:lnTo>
                    <a:pt x="233053" y="62435"/>
                  </a:lnTo>
                  <a:lnTo>
                    <a:pt x="265582" y="40568"/>
                  </a:lnTo>
                  <a:lnTo>
                    <a:pt x="299478" y="23163"/>
                  </a:lnTo>
                  <a:lnTo>
                    <a:pt x="370793" y="2650"/>
                  </a:lnTo>
                  <a:lnTo>
                    <a:pt x="407924" y="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320038" y="2840989"/>
            <a:ext cx="2618105" cy="1465580"/>
            <a:chOff x="1320038" y="2840989"/>
            <a:chExt cx="2618105" cy="1465580"/>
          </a:xfrm>
        </p:grpSpPr>
        <p:sp>
          <p:nvSpPr>
            <p:cNvPr id="14" name="object 14"/>
            <p:cNvSpPr/>
            <p:nvPr/>
          </p:nvSpPr>
          <p:spPr>
            <a:xfrm>
              <a:off x="1332738" y="2853689"/>
              <a:ext cx="2592705" cy="1440180"/>
            </a:xfrm>
            <a:custGeom>
              <a:avLst/>
              <a:gdLst/>
              <a:ahLst/>
              <a:cxnLst/>
              <a:rect l="l" t="t" r="r" b="b"/>
              <a:pathLst>
                <a:path w="2592704" h="1440179">
                  <a:moveTo>
                    <a:pt x="2160270" y="0"/>
                  </a:moveTo>
                  <a:lnTo>
                    <a:pt x="432054" y="0"/>
                  </a:lnTo>
                  <a:lnTo>
                    <a:pt x="396616" y="2387"/>
                  </a:lnTo>
                  <a:lnTo>
                    <a:pt x="328221" y="20931"/>
                  </a:lnTo>
                  <a:lnTo>
                    <a:pt x="263872" y="56596"/>
                  </a:lnTo>
                  <a:lnTo>
                    <a:pt x="233493" y="80386"/>
                  </a:lnTo>
                  <a:lnTo>
                    <a:pt x="204459" y="107899"/>
                  </a:lnTo>
                  <a:lnTo>
                    <a:pt x="176881" y="138952"/>
                  </a:lnTo>
                  <a:lnTo>
                    <a:pt x="150871" y="173357"/>
                  </a:lnTo>
                  <a:lnTo>
                    <a:pt x="126539" y="210931"/>
                  </a:lnTo>
                  <a:lnTo>
                    <a:pt x="103997" y="251486"/>
                  </a:lnTo>
                  <a:lnTo>
                    <a:pt x="83356" y="294839"/>
                  </a:lnTo>
                  <a:lnTo>
                    <a:pt x="64727" y="340802"/>
                  </a:lnTo>
                  <a:lnTo>
                    <a:pt x="48222" y="389192"/>
                  </a:lnTo>
                  <a:lnTo>
                    <a:pt x="33950" y="439822"/>
                  </a:lnTo>
                  <a:lnTo>
                    <a:pt x="22024" y="492508"/>
                  </a:lnTo>
                  <a:lnTo>
                    <a:pt x="12555" y="547062"/>
                  </a:lnTo>
                  <a:lnTo>
                    <a:pt x="5654" y="603301"/>
                  </a:lnTo>
                  <a:lnTo>
                    <a:pt x="1432" y="661039"/>
                  </a:lnTo>
                  <a:lnTo>
                    <a:pt x="0" y="720089"/>
                  </a:lnTo>
                  <a:lnTo>
                    <a:pt x="1432" y="779140"/>
                  </a:lnTo>
                  <a:lnTo>
                    <a:pt x="5654" y="836878"/>
                  </a:lnTo>
                  <a:lnTo>
                    <a:pt x="12555" y="893117"/>
                  </a:lnTo>
                  <a:lnTo>
                    <a:pt x="22024" y="947671"/>
                  </a:lnTo>
                  <a:lnTo>
                    <a:pt x="33950" y="1000357"/>
                  </a:lnTo>
                  <a:lnTo>
                    <a:pt x="48222" y="1050987"/>
                  </a:lnTo>
                  <a:lnTo>
                    <a:pt x="64727" y="1099377"/>
                  </a:lnTo>
                  <a:lnTo>
                    <a:pt x="83356" y="1145340"/>
                  </a:lnTo>
                  <a:lnTo>
                    <a:pt x="103997" y="1188693"/>
                  </a:lnTo>
                  <a:lnTo>
                    <a:pt x="126539" y="1229248"/>
                  </a:lnTo>
                  <a:lnTo>
                    <a:pt x="150871" y="1266822"/>
                  </a:lnTo>
                  <a:lnTo>
                    <a:pt x="176881" y="1301227"/>
                  </a:lnTo>
                  <a:lnTo>
                    <a:pt x="204459" y="1332280"/>
                  </a:lnTo>
                  <a:lnTo>
                    <a:pt x="233493" y="1359793"/>
                  </a:lnTo>
                  <a:lnTo>
                    <a:pt x="263872" y="1383583"/>
                  </a:lnTo>
                  <a:lnTo>
                    <a:pt x="328221" y="1419248"/>
                  </a:lnTo>
                  <a:lnTo>
                    <a:pt x="396616" y="1437792"/>
                  </a:lnTo>
                  <a:lnTo>
                    <a:pt x="432054" y="1440180"/>
                  </a:lnTo>
                  <a:lnTo>
                    <a:pt x="2160270" y="1440180"/>
                  </a:lnTo>
                  <a:lnTo>
                    <a:pt x="2230355" y="1430753"/>
                  </a:lnTo>
                  <a:lnTo>
                    <a:pt x="2296838" y="1403463"/>
                  </a:lnTo>
                  <a:lnTo>
                    <a:pt x="2358830" y="1359793"/>
                  </a:lnTo>
                  <a:lnTo>
                    <a:pt x="2387864" y="1332280"/>
                  </a:lnTo>
                  <a:lnTo>
                    <a:pt x="2415442" y="1301227"/>
                  </a:lnTo>
                  <a:lnTo>
                    <a:pt x="2441452" y="1266822"/>
                  </a:lnTo>
                  <a:lnTo>
                    <a:pt x="2465784" y="1229248"/>
                  </a:lnTo>
                  <a:lnTo>
                    <a:pt x="2488326" y="1188693"/>
                  </a:lnTo>
                  <a:lnTo>
                    <a:pt x="2508967" y="1145340"/>
                  </a:lnTo>
                  <a:lnTo>
                    <a:pt x="2527596" y="1099377"/>
                  </a:lnTo>
                  <a:lnTo>
                    <a:pt x="2544101" y="1050987"/>
                  </a:lnTo>
                  <a:lnTo>
                    <a:pt x="2558373" y="1000357"/>
                  </a:lnTo>
                  <a:lnTo>
                    <a:pt x="2570299" y="947671"/>
                  </a:lnTo>
                  <a:lnTo>
                    <a:pt x="2579768" y="893117"/>
                  </a:lnTo>
                  <a:lnTo>
                    <a:pt x="2586669" y="836878"/>
                  </a:lnTo>
                  <a:lnTo>
                    <a:pt x="2590891" y="779140"/>
                  </a:lnTo>
                  <a:lnTo>
                    <a:pt x="2592324" y="720089"/>
                  </a:lnTo>
                  <a:lnTo>
                    <a:pt x="2590891" y="661039"/>
                  </a:lnTo>
                  <a:lnTo>
                    <a:pt x="2586669" y="603301"/>
                  </a:lnTo>
                  <a:lnTo>
                    <a:pt x="2579768" y="547062"/>
                  </a:lnTo>
                  <a:lnTo>
                    <a:pt x="2570299" y="492508"/>
                  </a:lnTo>
                  <a:lnTo>
                    <a:pt x="2558373" y="439822"/>
                  </a:lnTo>
                  <a:lnTo>
                    <a:pt x="2544101" y="389192"/>
                  </a:lnTo>
                  <a:lnTo>
                    <a:pt x="2527596" y="340802"/>
                  </a:lnTo>
                  <a:lnTo>
                    <a:pt x="2508967" y="294839"/>
                  </a:lnTo>
                  <a:lnTo>
                    <a:pt x="2488326" y="251486"/>
                  </a:lnTo>
                  <a:lnTo>
                    <a:pt x="2465784" y="210931"/>
                  </a:lnTo>
                  <a:lnTo>
                    <a:pt x="2441452" y="173357"/>
                  </a:lnTo>
                  <a:lnTo>
                    <a:pt x="2415442" y="138952"/>
                  </a:lnTo>
                  <a:lnTo>
                    <a:pt x="2387864" y="107899"/>
                  </a:lnTo>
                  <a:lnTo>
                    <a:pt x="2358830" y="80386"/>
                  </a:lnTo>
                  <a:lnTo>
                    <a:pt x="2328451" y="56596"/>
                  </a:lnTo>
                  <a:lnTo>
                    <a:pt x="2264102" y="20931"/>
                  </a:lnTo>
                  <a:lnTo>
                    <a:pt x="2195707" y="2387"/>
                  </a:lnTo>
                  <a:lnTo>
                    <a:pt x="216027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r>
                <a:rPr lang="ru-RU" dirty="0" smtClean="0"/>
                <a:t>       </a:t>
              </a:r>
            </a:p>
            <a:p>
              <a:endParaRPr lang="ru-RU" dirty="0"/>
            </a:p>
            <a:p>
              <a:r>
                <a:rPr lang="ru-RU" dirty="0" smtClean="0"/>
                <a:t>           157854,0</a:t>
              </a:r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332738" y="2853689"/>
              <a:ext cx="2592705" cy="1440180"/>
            </a:xfrm>
            <a:custGeom>
              <a:avLst/>
              <a:gdLst/>
              <a:ahLst/>
              <a:cxnLst/>
              <a:rect l="l" t="t" r="r" b="b"/>
              <a:pathLst>
                <a:path w="2592704" h="1440179">
                  <a:moveTo>
                    <a:pt x="2160270" y="1440180"/>
                  </a:moveTo>
                  <a:lnTo>
                    <a:pt x="2090184" y="1430753"/>
                  </a:lnTo>
                  <a:lnTo>
                    <a:pt x="2023701" y="1403463"/>
                  </a:lnTo>
                  <a:lnTo>
                    <a:pt x="1961709" y="1359793"/>
                  </a:lnTo>
                  <a:lnTo>
                    <a:pt x="1932675" y="1332280"/>
                  </a:lnTo>
                  <a:lnTo>
                    <a:pt x="1905097" y="1301227"/>
                  </a:lnTo>
                  <a:lnTo>
                    <a:pt x="1879087" y="1266822"/>
                  </a:lnTo>
                  <a:lnTo>
                    <a:pt x="1854755" y="1229248"/>
                  </a:lnTo>
                  <a:lnTo>
                    <a:pt x="1832213" y="1188693"/>
                  </a:lnTo>
                  <a:lnTo>
                    <a:pt x="1811572" y="1145340"/>
                  </a:lnTo>
                  <a:lnTo>
                    <a:pt x="1792943" y="1099377"/>
                  </a:lnTo>
                  <a:lnTo>
                    <a:pt x="1776438" y="1050987"/>
                  </a:lnTo>
                  <a:lnTo>
                    <a:pt x="1762166" y="1000357"/>
                  </a:lnTo>
                  <a:lnTo>
                    <a:pt x="1750240" y="947671"/>
                  </a:lnTo>
                  <a:lnTo>
                    <a:pt x="1740771" y="893117"/>
                  </a:lnTo>
                  <a:lnTo>
                    <a:pt x="1733870" y="836878"/>
                  </a:lnTo>
                  <a:lnTo>
                    <a:pt x="1729648" y="779140"/>
                  </a:lnTo>
                  <a:lnTo>
                    <a:pt x="1728216" y="720089"/>
                  </a:lnTo>
                  <a:lnTo>
                    <a:pt x="1729648" y="661039"/>
                  </a:lnTo>
                  <a:lnTo>
                    <a:pt x="1733870" y="603301"/>
                  </a:lnTo>
                  <a:lnTo>
                    <a:pt x="1740771" y="547062"/>
                  </a:lnTo>
                  <a:lnTo>
                    <a:pt x="1750240" y="492508"/>
                  </a:lnTo>
                  <a:lnTo>
                    <a:pt x="1762166" y="439822"/>
                  </a:lnTo>
                  <a:lnTo>
                    <a:pt x="1776438" y="389192"/>
                  </a:lnTo>
                  <a:lnTo>
                    <a:pt x="1792943" y="340802"/>
                  </a:lnTo>
                  <a:lnTo>
                    <a:pt x="1811572" y="294839"/>
                  </a:lnTo>
                  <a:lnTo>
                    <a:pt x="1832213" y="251486"/>
                  </a:lnTo>
                  <a:lnTo>
                    <a:pt x="1854755" y="210931"/>
                  </a:lnTo>
                  <a:lnTo>
                    <a:pt x="1879087" y="173357"/>
                  </a:lnTo>
                  <a:lnTo>
                    <a:pt x="1905097" y="138952"/>
                  </a:lnTo>
                  <a:lnTo>
                    <a:pt x="1932675" y="107899"/>
                  </a:lnTo>
                  <a:lnTo>
                    <a:pt x="1961709" y="80386"/>
                  </a:lnTo>
                  <a:lnTo>
                    <a:pt x="1992088" y="56596"/>
                  </a:lnTo>
                  <a:lnTo>
                    <a:pt x="2056437" y="20931"/>
                  </a:lnTo>
                  <a:lnTo>
                    <a:pt x="2124832" y="2387"/>
                  </a:lnTo>
                  <a:lnTo>
                    <a:pt x="2160270" y="0"/>
                  </a:lnTo>
                </a:path>
                <a:path w="2592704" h="1440179">
                  <a:moveTo>
                    <a:pt x="432054" y="0"/>
                  </a:moveTo>
                  <a:lnTo>
                    <a:pt x="2160270" y="0"/>
                  </a:lnTo>
                  <a:lnTo>
                    <a:pt x="2195707" y="2387"/>
                  </a:lnTo>
                  <a:lnTo>
                    <a:pt x="2264102" y="20931"/>
                  </a:lnTo>
                  <a:lnTo>
                    <a:pt x="2328451" y="56596"/>
                  </a:lnTo>
                  <a:lnTo>
                    <a:pt x="2358830" y="80386"/>
                  </a:lnTo>
                  <a:lnTo>
                    <a:pt x="2387864" y="107899"/>
                  </a:lnTo>
                  <a:lnTo>
                    <a:pt x="2415442" y="138952"/>
                  </a:lnTo>
                  <a:lnTo>
                    <a:pt x="2441452" y="173357"/>
                  </a:lnTo>
                  <a:lnTo>
                    <a:pt x="2465784" y="210931"/>
                  </a:lnTo>
                  <a:lnTo>
                    <a:pt x="2488326" y="251486"/>
                  </a:lnTo>
                  <a:lnTo>
                    <a:pt x="2508967" y="294839"/>
                  </a:lnTo>
                  <a:lnTo>
                    <a:pt x="2527596" y="340802"/>
                  </a:lnTo>
                  <a:lnTo>
                    <a:pt x="2544101" y="389192"/>
                  </a:lnTo>
                  <a:lnTo>
                    <a:pt x="2558373" y="439822"/>
                  </a:lnTo>
                  <a:lnTo>
                    <a:pt x="2570299" y="492508"/>
                  </a:lnTo>
                  <a:lnTo>
                    <a:pt x="2579768" y="547062"/>
                  </a:lnTo>
                  <a:lnTo>
                    <a:pt x="2586669" y="603301"/>
                  </a:lnTo>
                  <a:lnTo>
                    <a:pt x="2590891" y="661039"/>
                  </a:lnTo>
                  <a:lnTo>
                    <a:pt x="2592324" y="720089"/>
                  </a:lnTo>
                  <a:lnTo>
                    <a:pt x="2590891" y="779140"/>
                  </a:lnTo>
                  <a:lnTo>
                    <a:pt x="2586669" y="836878"/>
                  </a:lnTo>
                  <a:lnTo>
                    <a:pt x="2579768" y="893117"/>
                  </a:lnTo>
                  <a:lnTo>
                    <a:pt x="2570299" y="947671"/>
                  </a:lnTo>
                  <a:lnTo>
                    <a:pt x="2558373" y="1000357"/>
                  </a:lnTo>
                  <a:lnTo>
                    <a:pt x="2544101" y="1050987"/>
                  </a:lnTo>
                  <a:lnTo>
                    <a:pt x="2527596" y="1099377"/>
                  </a:lnTo>
                  <a:lnTo>
                    <a:pt x="2508967" y="1145340"/>
                  </a:lnTo>
                  <a:lnTo>
                    <a:pt x="2488326" y="1188693"/>
                  </a:lnTo>
                  <a:lnTo>
                    <a:pt x="2465784" y="1229248"/>
                  </a:lnTo>
                  <a:lnTo>
                    <a:pt x="2441452" y="1266822"/>
                  </a:lnTo>
                  <a:lnTo>
                    <a:pt x="2415442" y="1301227"/>
                  </a:lnTo>
                  <a:lnTo>
                    <a:pt x="2387864" y="1332280"/>
                  </a:lnTo>
                  <a:lnTo>
                    <a:pt x="2358830" y="1359793"/>
                  </a:lnTo>
                  <a:lnTo>
                    <a:pt x="2328451" y="1383583"/>
                  </a:lnTo>
                  <a:lnTo>
                    <a:pt x="2264102" y="1419248"/>
                  </a:lnTo>
                  <a:lnTo>
                    <a:pt x="2195707" y="1437792"/>
                  </a:lnTo>
                  <a:lnTo>
                    <a:pt x="2160270" y="1440180"/>
                  </a:lnTo>
                  <a:lnTo>
                    <a:pt x="432054" y="1440180"/>
                  </a:lnTo>
                  <a:lnTo>
                    <a:pt x="361968" y="1430753"/>
                  </a:lnTo>
                  <a:lnTo>
                    <a:pt x="295485" y="1403463"/>
                  </a:lnTo>
                  <a:lnTo>
                    <a:pt x="233493" y="1359793"/>
                  </a:lnTo>
                  <a:lnTo>
                    <a:pt x="204459" y="1332280"/>
                  </a:lnTo>
                  <a:lnTo>
                    <a:pt x="176881" y="1301227"/>
                  </a:lnTo>
                  <a:lnTo>
                    <a:pt x="150871" y="1266822"/>
                  </a:lnTo>
                  <a:lnTo>
                    <a:pt x="126539" y="1229248"/>
                  </a:lnTo>
                  <a:lnTo>
                    <a:pt x="103997" y="1188693"/>
                  </a:lnTo>
                  <a:lnTo>
                    <a:pt x="83356" y="1145340"/>
                  </a:lnTo>
                  <a:lnTo>
                    <a:pt x="64727" y="1099377"/>
                  </a:lnTo>
                  <a:lnTo>
                    <a:pt x="48222" y="1050987"/>
                  </a:lnTo>
                  <a:lnTo>
                    <a:pt x="33950" y="1000357"/>
                  </a:lnTo>
                  <a:lnTo>
                    <a:pt x="22024" y="947671"/>
                  </a:lnTo>
                  <a:lnTo>
                    <a:pt x="12555" y="893117"/>
                  </a:lnTo>
                  <a:lnTo>
                    <a:pt x="5654" y="836878"/>
                  </a:lnTo>
                  <a:lnTo>
                    <a:pt x="1432" y="779140"/>
                  </a:lnTo>
                  <a:lnTo>
                    <a:pt x="0" y="720089"/>
                  </a:lnTo>
                  <a:lnTo>
                    <a:pt x="1432" y="661039"/>
                  </a:lnTo>
                  <a:lnTo>
                    <a:pt x="5654" y="603301"/>
                  </a:lnTo>
                  <a:lnTo>
                    <a:pt x="12555" y="547062"/>
                  </a:lnTo>
                  <a:lnTo>
                    <a:pt x="22024" y="492508"/>
                  </a:lnTo>
                  <a:lnTo>
                    <a:pt x="33950" y="439822"/>
                  </a:lnTo>
                  <a:lnTo>
                    <a:pt x="48222" y="389192"/>
                  </a:lnTo>
                  <a:lnTo>
                    <a:pt x="64727" y="340802"/>
                  </a:lnTo>
                  <a:lnTo>
                    <a:pt x="83356" y="294839"/>
                  </a:lnTo>
                  <a:lnTo>
                    <a:pt x="103997" y="251486"/>
                  </a:lnTo>
                  <a:lnTo>
                    <a:pt x="126539" y="210931"/>
                  </a:lnTo>
                  <a:lnTo>
                    <a:pt x="150871" y="173357"/>
                  </a:lnTo>
                  <a:lnTo>
                    <a:pt x="176881" y="138952"/>
                  </a:lnTo>
                  <a:lnTo>
                    <a:pt x="204459" y="107899"/>
                  </a:lnTo>
                  <a:lnTo>
                    <a:pt x="233493" y="80386"/>
                  </a:lnTo>
                  <a:lnTo>
                    <a:pt x="263872" y="56596"/>
                  </a:lnTo>
                  <a:lnTo>
                    <a:pt x="328221" y="20931"/>
                  </a:lnTo>
                  <a:lnTo>
                    <a:pt x="396616" y="2387"/>
                  </a:lnTo>
                  <a:lnTo>
                    <a:pt x="432054" y="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1320038" y="4424426"/>
            <a:ext cx="2760980" cy="1539240"/>
            <a:chOff x="1320038" y="4424426"/>
            <a:chExt cx="2760980" cy="1539240"/>
          </a:xfrm>
        </p:grpSpPr>
        <p:sp>
          <p:nvSpPr>
            <p:cNvPr id="18" name="object 18"/>
            <p:cNvSpPr/>
            <p:nvPr/>
          </p:nvSpPr>
          <p:spPr>
            <a:xfrm>
              <a:off x="1332738" y="4437126"/>
              <a:ext cx="2735580" cy="1513840"/>
            </a:xfrm>
            <a:custGeom>
              <a:avLst/>
              <a:gdLst/>
              <a:ahLst/>
              <a:cxnLst/>
              <a:rect l="l" t="t" r="r" b="b"/>
              <a:pathLst>
                <a:path w="2735579" h="1513839">
                  <a:moveTo>
                    <a:pt x="2279650" y="0"/>
                  </a:moveTo>
                  <a:lnTo>
                    <a:pt x="455930" y="0"/>
                  </a:lnTo>
                  <a:lnTo>
                    <a:pt x="420294" y="2276"/>
                  </a:lnTo>
                  <a:lnTo>
                    <a:pt x="351377" y="19980"/>
                  </a:lnTo>
                  <a:lnTo>
                    <a:pt x="286274" y="54101"/>
                  </a:lnTo>
                  <a:lnTo>
                    <a:pt x="255406" y="76897"/>
                  </a:lnTo>
                  <a:lnTo>
                    <a:pt x="225796" y="103293"/>
                  </a:lnTo>
                  <a:lnTo>
                    <a:pt x="197544" y="133120"/>
                  </a:lnTo>
                  <a:lnTo>
                    <a:pt x="170753" y="166211"/>
                  </a:lnTo>
                  <a:lnTo>
                    <a:pt x="145522" y="202397"/>
                  </a:lnTo>
                  <a:lnTo>
                    <a:pt x="121954" y="241511"/>
                  </a:lnTo>
                  <a:lnTo>
                    <a:pt x="100150" y="283384"/>
                  </a:lnTo>
                  <a:lnTo>
                    <a:pt x="80211" y="327847"/>
                  </a:lnTo>
                  <a:lnTo>
                    <a:pt x="62239" y="374734"/>
                  </a:lnTo>
                  <a:lnTo>
                    <a:pt x="46334" y="423876"/>
                  </a:lnTo>
                  <a:lnTo>
                    <a:pt x="32598" y="475104"/>
                  </a:lnTo>
                  <a:lnTo>
                    <a:pt x="21133" y="528252"/>
                  </a:lnTo>
                  <a:lnTo>
                    <a:pt x="12039" y="583149"/>
                  </a:lnTo>
                  <a:lnTo>
                    <a:pt x="5418" y="639630"/>
                  </a:lnTo>
                  <a:lnTo>
                    <a:pt x="1371" y="697524"/>
                  </a:lnTo>
                  <a:lnTo>
                    <a:pt x="0" y="756666"/>
                  </a:lnTo>
                  <a:lnTo>
                    <a:pt x="1371" y="815798"/>
                  </a:lnTo>
                  <a:lnTo>
                    <a:pt x="5418" y="873686"/>
                  </a:lnTo>
                  <a:lnTo>
                    <a:pt x="12039" y="930162"/>
                  </a:lnTo>
                  <a:lnTo>
                    <a:pt x="21133" y="985056"/>
                  </a:lnTo>
                  <a:lnTo>
                    <a:pt x="32598" y="1038200"/>
                  </a:lnTo>
                  <a:lnTo>
                    <a:pt x="46334" y="1089427"/>
                  </a:lnTo>
                  <a:lnTo>
                    <a:pt x="62239" y="1138569"/>
                  </a:lnTo>
                  <a:lnTo>
                    <a:pt x="80211" y="1185456"/>
                  </a:lnTo>
                  <a:lnTo>
                    <a:pt x="100150" y="1229921"/>
                  </a:lnTo>
                  <a:lnTo>
                    <a:pt x="121954" y="1271795"/>
                  </a:lnTo>
                  <a:lnTo>
                    <a:pt x="145522" y="1310911"/>
                  </a:lnTo>
                  <a:lnTo>
                    <a:pt x="170753" y="1347100"/>
                  </a:lnTo>
                  <a:lnTo>
                    <a:pt x="197544" y="1380194"/>
                  </a:lnTo>
                  <a:lnTo>
                    <a:pt x="225796" y="1410024"/>
                  </a:lnTo>
                  <a:lnTo>
                    <a:pt x="255406" y="1436423"/>
                  </a:lnTo>
                  <a:lnTo>
                    <a:pt x="286274" y="1459222"/>
                  </a:lnTo>
                  <a:lnTo>
                    <a:pt x="351377" y="1493347"/>
                  </a:lnTo>
                  <a:lnTo>
                    <a:pt x="420294" y="1511055"/>
                  </a:lnTo>
                  <a:lnTo>
                    <a:pt x="455930" y="1513332"/>
                  </a:lnTo>
                  <a:lnTo>
                    <a:pt x="2279650" y="1513332"/>
                  </a:lnTo>
                  <a:lnTo>
                    <a:pt x="2350170" y="1504337"/>
                  </a:lnTo>
                  <a:lnTo>
                    <a:pt x="2417281" y="1478253"/>
                  </a:lnTo>
                  <a:lnTo>
                    <a:pt x="2480173" y="1436423"/>
                  </a:lnTo>
                  <a:lnTo>
                    <a:pt x="2509783" y="1410024"/>
                  </a:lnTo>
                  <a:lnTo>
                    <a:pt x="2538035" y="1380194"/>
                  </a:lnTo>
                  <a:lnTo>
                    <a:pt x="2564826" y="1347100"/>
                  </a:lnTo>
                  <a:lnTo>
                    <a:pt x="2590057" y="1310911"/>
                  </a:lnTo>
                  <a:lnTo>
                    <a:pt x="2613625" y="1271795"/>
                  </a:lnTo>
                  <a:lnTo>
                    <a:pt x="2635429" y="1229921"/>
                  </a:lnTo>
                  <a:lnTo>
                    <a:pt x="2655368" y="1185456"/>
                  </a:lnTo>
                  <a:lnTo>
                    <a:pt x="2673340" y="1138569"/>
                  </a:lnTo>
                  <a:lnTo>
                    <a:pt x="2689245" y="1089427"/>
                  </a:lnTo>
                  <a:lnTo>
                    <a:pt x="2702981" y="1038200"/>
                  </a:lnTo>
                  <a:lnTo>
                    <a:pt x="2714446" y="985056"/>
                  </a:lnTo>
                  <a:lnTo>
                    <a:pt x="2723540" y="930162"/>
                  </a:lnTo>
                  <a:lnTo>
                    <a:pt x="2730161" y="873686"/>
                  </a:lnTo>
                  <a:lnTo>
                    <a:pt x="2734208" y="815798"/>
                  </a:lnTo>
                  <a:lnTo>
                    <a:pt x="2735579" y="756666"/>
                  </a:lnTo>
                  <a:lnTo>
                    <a:pt x="2734208" y="697524"/>
                  </a:lnTo>
                  <a:lnTo>
                    <a:pt x="2730161" y="639630"/>
                  </a:lnTo>
                  <a:lnTo>
                    <a:pt x="2723540" y="583149"/>
                  </a:lnTo>
                  <a:lnTo>
                    <a:pt x="2714446" y="528252"/>
                  </a:lnTo>
                  <a:lnTo>
                    <a:pt x="2702981" y="475104"/>
                  </a:lnTo>
                  <a:lnTo>
                    <a:pt x="2689245" y="423876"/>
                  </a:lnTo>
                  <a:lnTo>
                    <a:pt x="2673340" y="374734"/>
                  </a:lnTo>
                  <a:lnTo>
                    <a:pt x="2655368" y="327847"/>
                  </a:lnTo>
                  <a:lnTo>
                    <a:pt x="2635429" y="283384"/>
                  </a:lnTo>
                  <a:lnTo>
                    <a:pt x="2613625" y="241511"/>
                  </a:lnTo>
                  <a:lnTo>
                    <a:pt x="2590057" y="202397"/>
                  </a:lnTo>
                  <a:lnTo>
                    <a:pt x="2564826" y="166211"/>
                  </a:lnTo>
                  <a:lnTo>
                    <a:pt x="2538035" y="133120"/>
                  </a:lnTo>
                  <a:lnTo>
                    <a:pt x="2509783" y="103293"/>
                  </a:lnTo>
                  <a:lnTo>
                    <a:pt x="2480173" y="76897"/>
                  </a:lnTo>
                  <a:lnTo>
                    <a:pt x="2449305" y="54101"/>
                  </a:lnTo>
                  <a:lnTo>
                    <a:pt x="2384202" y="19980"/>
                  </a:lnTo>
                  <a:lnTo>
                    <a:pt x="2315285" y="2276"/>
                  </a:lnTo>
                  <a:lnTo>
                    <a:pt x="227965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r>
                <a:rPr lang="ru-RU" dirty="0" smtClean="0"/>
                <a:t>          </a:t>
              </a:r>
            </a:p>
            <a:p>
              <a:endParaRPr lang="ru-RU" dirty="0"/>
            </a:p>
            <a:p>
              <a:r>
                <a:rPr lang="ru-RU" dirty="0" smtClean="0"/>
                <a:t>            164579,5</a:t>
              </a:r>
            </a:p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1332738" y="4437126"/>
              <a:ext cx="2735580" cy="1513840"/>
            </a:xfrm>
            <a:custGeom>
              <a:avLst/>
              <a:gdLst/>
              <a:ahLst/>
              <a:cxnLst/>
              <a:rect l="l" t="t" r="r" b="b"/>
              <a:pathLst>
                <a:path w="2735579" h="1513839">
                  <a:moveTo>
                    <a:pt x="2279650" y="1513332"/>
                  </a:moveTo>
                  <a:lnTo>
                    <a:pt x="2209129" y="1504337"/>
                  </a:lnTo>
                  <a:lnTo>
                    <a:pt x="2142018" y="1478253"/>
                  </a:lnTo>
                  <a:lnTo>
                    <a:pt x="2079126" y="1436423"/>
                  </a:lnTo>
                  <a:lnTo>
                    <a:pt x="2049516" y="1410024"/>
                  </a:lnTo>
                  <a:lnTo>
                    <a:pt x="2021264" y="1380194"/>
                  </a:lnTo>
                  <a:lnTo>
                    <a:pt x="1994473" y="1347100"/>
                  </a:lnTo>
                  <a:lnTo>
                    <a:pt x="1969242" y="1310911"/>
                  </a:lnTo>
                  <a:lnTo>
                    <a:pt x="1945674" y="1271795"/>
                  </a:lnTo>
                  <a:lnTo>
                    <a:pt x="1923870" y="1229921"/>
                  </a:lnTo>
                  <a:lnTo>
                    <a:pt x="1903931" y="1185456"/>
                  </a:lnTo>
                  <a:lnTo>
                    <a:pt x="1885959" y="1138569"/>
                  </a:lnTo>
                  <a:lnTo>
                    <a:pt x="1870054" y="1089427"/>
                  </a:lnTo>
                  <a:lnTo>
                    <a:pt x="1856318" y="1038200"/>
                  </a:lnTo>
                  <a:lnTo>
                    <a:pt x="1844853" y="985056"/>
                  </a:lnTo>
                  <a:lnTo>
                    <a:pt x="1835759" y="930162"/>
                  </a:lnTo>
                  <a:lnTo>
                    <a:pt x="1829138" y="873686"/>
                  </a:lnTo>
                  <a:lnTo>
                    <a:pt x="1825091" y="815798"/>
                  </a:lnTo>
                  <a:lnTo>
                    <a:pt x="1823720" y="756666"/>
                  </a:lnTo>
                  <a:lnTo>
                    <a:pt x="1825091" y="697524"/>
                  </a:lnTo>
                  <a:lnTo>
                    <a:pt x="1829138" y="639630"/>
                  </a:lnTo>
                  <a:lnTo>
                    <a:pt x="1835759" y="583149"/>
                  </a:lnTo>
                  <a:lnTo>
                    <a:pt x="1844853" y="528252"/>
                  </a:lnTo>
                  <a:lnTo>
                    <a:pt x="1856318" y="475104"/>
                  </a:lnTo>
                  <a:lnTo>
                    <a:pt x="1870054" y="423876"/>
                  </a:lnTo>
                  <a:lnTo>
                    <a:pt x="1885959" y="374734"/>
                  </a:lnTo>
                  <a:lnTo>
                    <a:pt x="1903931" y="327847"/>
                  </a:lnTo>
                  <a:lnTo>
                    <a:pt x="1923870" y="283384"/>
                  </a:lnTo>
                  <a:lnTo>
                    <a:pt x="1945674" y="241511"/>
                  </a:lnTo>
                  <a:lnTo>
                    <a:pt x="1969242" y="202397"/>
                  </a:lnTo>
                  <a:lnTo>
                    <a:pt x="1994473" y="166211"/>
                  </a:lnTo>
                  <a:lnTo>
                    <a:pt x="2021264" y="133120"/>
                  </a:lnTo>
                  <a:lnTo>
                    <a:pt x="2049516" y="103293"/>
                  </a:lnTo>
                  <a:lnTo>
                    <a:pt x="2079126" y="76897"/>
                  </a:lnTo>
                  <a:lnTo>
                    <a:pt x="2109994" y="54101"/>
                  </a:lnTo>
                  <a:lnTo>
                    <a:pt x="2175097" y="19980"/>
                  </a:lnTo>
                  <a:lnTo>
                    <a:pt x="2244014" y="2276"/>
                  </a:lnTo>
                  <a:lnTo>
                    <a:pt x="2279650" y="0"/>
                  </a:lnTo>
                </a:path>
                <a:path w="2735579" h="1513839">
                  <a:moveTo>
                    <a:pt x="455930" y="0"/>
                  </a:moveTo>
                  <a:lnTo>
                    <a:pt x="2279650" y="0"/>
                  </a:lnTo>
                  <a:lnTo>
                    <a:pt x="2315285" y="2276"/>
                  </a:lnTo>
                  <a:lnTo>
                    <a:pt x="2384202" y="19980"/>
                  </a:lnTo>
                  <a:lnTo>
                    <a:pt x="2449305" y="54101"/>
                  </a:lnTo>
                  <a:lnTo>
                    <a:pt x="2480173" y="76897"/>
                  </a:lnTo>
                  <a:lnTo>
                    <a:pt x="2509783" y="103293"/>
                  </a:lnTo>
                  <a:lnTo>
                    <a:pt x="2538035" y="133120"/>
                  </a:lnTo>
                  <a:lnTo>
                    <a:pt x="2564826" y="166211"/>
                  </a:lnTo>
                  <a:lnTo>
                    <a:pt x="2590057" y="202397"/>
                  </a:lnTo>
                  <a:lnTo>
                    <a:pt x="2613625" y="241511"/>
                  </a:lnTo>
                  <a:lnTo>
                    <a:pt x="2635429" y="283384"/>
                  </a:lnTo>
                  <a:lnTo>
                    <a:pt x="2655368" y="327847"/>
                  </a:lnTo>
                  <a:lnTo>
                    <a:pt x="2673340" y="374734"/>
                  </a:lnTo>
                  <a:lnTo>
                    <a:pt x="2689245" y="423876"/>
                  </a:lnTo>
                  <a:lnTo>
                    <a:pt x="2702981" y="475104"/>
                  </a:lnTo>
                  <a:lnTo>
                    <a:pt x="2714446" y="528252"/>
                  </a:lnTo>
                  <a:lnTo>
                    <a:pt x="2723540" y="583149"/>
                  </a:lnTo>
                  <a:lnTo>
                    <a:pt x="2730161" y="639630"/>
                  </a:lnTo>
                  <a:lnTo>
                    <a:pt x="2734208" y="697524"/>
                  </a:lnTo>
                  <a:lnTo>
                    <a:pt x="2735579" y="756666"/>
                  </a:lnTo>
                  <a:lnTo>
                    <a:pt x="2734208" y="815798"/>
                  </a:lnTo>
                  <a:lnTo>
                    <a:pt x="2730161" y="873686"/>
                  </a:lnTo>
                  <a:lnTo>
                    <a:pt x="2723540" y="930162"/>
                  </a:lnTo>
                  <a:lnTo>
                    <a:pt x="2714446" y="985056"/>
                  </a:lnTo>
                  <a:lnTo>
                    <a:pt x="2702981" y="1038200"/>
                  </a:lnTo>
                  <a:lnTo>
                    <a:pt x="2689245" y="1089427"/>
                  </a:lnTo>
                  <a:lnTo>
                    <a:pt x="2673340" y="1138569"/>
                  </a:lnTo>
                  <a:lnTo>
                    <a:pt x="2655368" y="1185456"/>
                  </a:lnTo>
                  <a:lnTo>
                    <a:pt x="2635429" y="1229921"/>
                  </a:lnTo>
                  <a:lnTo>
                    <a:pt x="2613625" y="1271795"/>
                  </a:lnTo>
                  <a:lnTo>
                    <a:pt x="2590057" y="1310911"/>
                  </a:lnTo>
                  <a:lnTo>
                    <a:pt x="2564826" y="1347100"/>
                  </a:lnTo>
                  <a:lnTo>
                    <a:pt x="2538035" y="1380194"/>
                  </a:lnTo>
                  <a:lnTo>
                    <a:pt x="2509783" y="1410024"/>
                  </a:lnTo>
                  <a:lnTo>
                    <a:pt x="2480173" y="1436423"/>
                  </a:lnTo>
                  <a:lnTo>
                    <a:pt x="2449305" y="1459222"/>
                  </a:lnTo>
                  <a:lnTo>
                    <a:pt x="2384202" y="1493347"/>
                  </a:lnTo>
                  <a:lnTo>
                    <a:pt x="2315285" y="1511055"/>
                  </a:lnTo>
                  <a:lnTo>
                    <a:pt x="2279650" y="1513332"/>
                  </a:lnTo>
                  <a:lnTo>
                    <a:pt x="455930" y="1513332"/>
                  </a:lnTo>
                  <a:lnTo>
                    <a:pt x="385409" y="1504337"/>
                  </a:lnTo>
                  <a:lnTo>
                    <a:pt x="318298" y="1478253"/>
                  </a:lnTo>
                  <a:lnTo>
                    <a:pt x="255406" y="1436423"/>
                  </a:lnTo>
                  <a:lnTo>
                    <a:pt x="225796" y="1410024"/>
                  </a:lnTo>
                  <a:lnTo>
                    <a:pt x="197544" y="1380194"/>
                  </a:lnTo>
                  <a:lnTo>
                    <a:pt x="170753" y="1347100"/>
                  </a:lnTo>
                  <a:lnTo>
                    <a:pt x="145522" y="1310911"/>
                  </a:lnTo>
                  <a:lnTo>
                    <a:pt x="121954" y="1271795"/>
                  </a:lnTo>
                  <a:lnTo>
                    <a:pt x="100150" y="1229921"/>
                  </a:lnTo>
                  <a:lnTo>
                    <a:pt x="80211" y="1185456"/>
                  </a:lnTo>
                  <a:lnTo>
                    <a:pt x="62239" y="1138569"/>
                  </a:lnTo>
                  <a:lnTo>
                    <a:pt x="46334" y="1089427"/>
                  </a:lnTo>
                  <a:lnTo>
                    <a:pt x="32598" y="1038200"/>
                  </a:lnTo>
                  <a:lnTo>
                    <a:pt x="21133" y="985056"/>
                  </a:lnTo>
                  <a:lnTo>
                    <a:pt x="12039" y="930162"/>
                  </a:lnTo>
                  <a:lnTo>
                    <a:pt x="5418" y="873686"/>
                  </a:lnTo>
                  <a:lnTo>
                    <a:pt x="1371" y="815798"/>
                  </a:lnTo>
                  <a:lnTo>
                    <a:pt x="0" y="756666"/>
                  </a:lnTo>
                  <a:lnTo>
                    <a:pt x="1371" y="697524"/>
                  </a:lnTo>
                  <a:lnTo>
                    <a:pt x="5418" y="639630"/>
                  </a:lnTo>
                  <a:lnTo>
                    <a:pt x="12039" y="583149"/>
                  </a:lnTo>
                  <a:lnTo>
                    <a:pt x="21133" y="528252"/>
                  </a:lnTo>
                  <a:lnTo>
                    <a:pt x="32598" y="475104"/>
                  </a:lnTo>
                  <a:lnTo>
                    <a:pt x="46334" y="423876"/>
                  </a:lnTo>
                  <a:lnTo>
                    <a:pt x="62239" y="374734"/>
                  </a:lnTo>
                  <a:lnTo>
                    <a:pt x="80211" y="327847"/>
                  </a:lnTo>
                  <a:lnTo>
                    <a:pt x="100150" y="283384"/>
                  </a:lnTo>
                  <a:lnTo>
                    <a:pt x="121954" y="241511"/>
                  </a:lnTo>
                  <a:lnTo>
                    <a:pt x="145522" y="202397"/>
                  </a:lnTo>
                  <a:lnTo>
                    <a:pt x="170753" y="166211"/>
                  </a:lnTo>
                  <a:lnTo>
                    <a:pt x="197544" y="133120"/>
                  </a:lnTo>
                  <a:lnTo>
                    <a:pt x="225796" y="103293"/>
                  </a:lnTo>
                  <a:lnTo>
                    <a:pt x="255406" y="76897"/>
                  </a:lnTo>
                  <a:lnTo>
                    <a:pt x="286274" y="54101"/>
                  </a:lnTo>
                  <a:lnTo>
                    <a:pt x="351377" y="19980"/>
                  </a:lnTo>
                  <a:lnTo>
                    <a:pt x="420294" y="2276"/>
                  </a:lnTo>
                  <a:lnTo>
                    <a:pt x="455930" y="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3336290" y="1257553"/>
            <a:ext cx="3098800" cy="1536700"/>
            <a:chOff x="3336290" y="1257553"/>
            <a:chExt cx="3098800" cy="1536700"/>
          </a:xfrm>
        </p:grpSpPr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53384" y="2308834"/>
              <a:ext cx="2981706" cy="48541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348990" y="1270253"/>
              <a:ext cx="2664460" cy="1440180"/>
            </a:xfrm>
            <a:custGeom>
              <a:avLst/>
              <a:gdLst/>
              <a:ahLst/>
              <a:cxnLst/>
              <a:rect l="l" t="t" r="r" b="b"/>
              <a:pathLst>
                <a:path w="2664460" h="1440180">
                  <a:moveTo>
                    <a:pt x="2219960" y="0"/>
                  </a:moveTo>
                  <a:lnTo>
                    <a:pt x="443992" y="0"/>
                  </a:lnTo>
                  <a:lnTo>
                    <a:pt x="407574" y="2387"/>
                  </a:lnTo>
                  <a:lnTo>
                    <a:pt x="337286" y="20931"/>
                  </a:lnTo>
                  <a:lnTo>
                    <a:pt x="271158" y="56596"/>
                  </a:lnTo>
                  <a:lnTo>
                    <a:pt x="239940" y="80386"/>
                  </a:lnTo>
                  <a:lnTo>
                    <a:pt x="210103" y="107899"/>
                  </a:lnTo>
                  <a:lnTo>
                    <a:pt x="181764" y="138952"/>
                  </a:lnTo>
                  <a:lnTo>
                    <a:pt x="155035" y="173357"/>
                  </a:lnTo>
                  <a:lnTo>
                    <a:pt x="130032" y="210931"/>
                  </a:lnTo>
                  <a:lnTo>
                    <a:pt x="106867" y="251486"/>
                  </a:lnTo>
                  <a:lnTo>
                    <a:pt x="85656" y="294839"/>
                  </a:lnTo>
                  <a:lnTo>
                    <a:pt x="66513" y="340802"/>
                  </a:lnTo>
                  <a:lnTo>
                    <a:pt x="49552" y="389192"/>
                  </a:lnTo>
                  <a:lnTo>
                    <a:pt x="34887" y="439822"/>
                  </a:lnTo>
                  <a:lnTo>
                    <a:pt x="22632" y="492508"/>
                  </a:lnTo>
                  <a:lnTo>
                    <a:pt x="12902" y="547062"/>
                  </a:lnTo>
                  <a:lnTo>
                    <a:pt x="5810" y="603301"/>
                  </a:lnTo>
                  <a:lnTo>
                    <a:pt x="1471" y="661039"/>
                  </a:lnTo>
                  <a:lnTo>
                    <a:pt x="0" y="720090"/>
                  </a:lnTo>
                  <a:lnTo>
                    <a:pt x="1471" y="779140"/>
                  </a:lnTo>
                  <a:lnTo>
                    <a:pt x="5810" y="836878"/>
                  </a:lnTo>
                  <a:lnTo>
                    <a:pt x="12902" y="893117"/>
                  </a:lnTo>
                  <a:lnTo>
                    <a:pt x="22632" y="947671"/>
                  </a:lnTo>
                  <a:lnTo>
                    <a:pt x="34887" y="1000357"/>
                  </a:lnTo>
                  <a:lnTo>
                    <a:pt x="49552" y="1050987"/>
                  </a:lnTo>
                  <a:lnTo>
                    <a:pt x="66513" y="1099377"/>
                  </a:lnTo>
                  <a:lnTo>
                    <a:pt x="85656" y="1145340"/>
                  </a:lnTo>
                  <a:lnTo>
                    <a:pt x="106867" y="1188693"/>
                  </a:lnTo>
                  <a:lnTo>
                    <a:pt x="130032" y="1229248"/>
                  </a:lnTo>
                  <a:lnTo>
                    <a:pt x="155035" y="1266822"/>
                  </a:lnTo>
                  <a:lnTo>
                    <a:pt x="181764" y="1301227"/>
                  </a:lnTo>
                  <a:lnTo>
                    <a:pt x="210103" y="1332280"/>
                  </a:lnTo>
                  <a:lnTo>
                    <a:pt x="239940" y="1359793"/>
                  </a:lnTo>
                  <a:lnTo>
                    <a:pt x="271158" y="1383583"/>
                  </a:lnTo>
                  <a:lnTo>
                    <a:pt x="337286" y="1419248"/>
                  </a:lnTo>
                  <a:lnTo>
                    <a:pt x="407574" y="1437792"/>
                  </a:lnTo>
                  <a:lnTo>
                    <a:pt x="443992" y="1440180"/>
                  </a:lnTo>
                  <a:lnTo>
                    <a:pt x="2219960" y="1440180"/>
                  </a:lnTo>
                  <a:lnTo>
                    <a:pt x="2291984" y="1430753"/>
                  </a:lnTo>
                  <a:lnTo>
                    <a:pt x="2360306" y="1403463"/>
                  </a:lnTo>
                  <a:lnTo>
                    <a:pt x="2424011" y="1359793"/>
                  </a:lnTo>
                  <a:lnTo>
                    <a:pt x="2453848" y="1332280"/>
                  </a:lnTo>
                  <a:lnTo>
                    <a:pt x="2482187" y="1301227"/>
                  </a:lnTo>
                  <a:lnTo>
                    <a:pt x="2508916" y="1266822"/>
                  </a:lnTo>
                  <a:lnTo>
                    <a:pt x="2533919" y="1229248"/>
                  </a:lnTo>
                  <a:lnTo>
                    <a:pt x="2557084" y="1188693"/>
                  </a:lnTo>
                  <a:lnTo>
                    <a:pt x="2578295" y="1145340"/>
                  </a:lnTo>
                  <a:lnTo>
                    <a:pt x="2597438" y="1099377"/>
                  </a:lnTo>
                  <a:lnTo>
                    <a:pt x="2614399" y="1050987"/>
                  </a:lnTo>
                  <a:lnTo>
                    <a:pt x="2629064" y="1000357"/>
                  </a:lnTo>
                  <a:lnTo>
                    <a:pt x="2641319" y="947671"/>
                  </a:lnTo>
                  <a:lnTo>
                    <a:pt x="2651049" y="893117"/>
                  </a:lnTo>
                  <a:lnTo>
                    <a:pt x="2658141" y="836878"/>
                  </a:lnTo>
                  <a:lnTo>
                    <a:pt x="2662480" y="779140"/>
                  </a:lnTo>
                  <a:lnTo>
                    <a:pt x="2663952" y="720090"/>
                  </a:lnTo>
                  <a:lnTo>
                    <a:pt x="2662480" y="661039"/>
                  </a:lnTo>
                  <a:lnTo>
                    <a:pt x="2658141" y="603301"/>
                  </a:lnTo>
                  <a:lnTo>
                    <a:pt x="2651049" y="547062"/>
                  </a:lnTo>
                  <a:lnTo>
                    <a:pt x="2641319" y="492508"/>
                  </a:lnTo>
                  <a:lnTo>
                    <a:pt x="2629064" y="439822"/>
                  </a:lnTo>
                  <a:lnTo>
                    <a:pt x="2614399" y="389192"/>
                  </a:lnTo>
                  <a:lnTo>
                    <a:pt x="2597438" y="340802"/>
                  </a:lnTo>
                  <a:lnTo>
                    <a:pt x="2578295" y="294839"/>
                  </a:lnTo>
                  <a:lnTo>
                    <a:pt x="2557084" y="251486"/>
                  </a:lnTo>
                  <a:lnTo>
                    <a:pt x="2533919" y="210931"/>
                  </a:lnTo>
                  <a:lnTo>
                    <a:pt x="2508916" y="173357"/>
                  </a:lnTo>
                  <a:lnTo>
                    <a:pt x="2482187" y="138952"/>
                  </a:lnTo>
                  <a:lnTo>
                    <a:pt x="2453848" y="107899"/>
                  </a:lnTo>
                  <a:lnTo>
                    <a:pt x="2424011" y="80386"/>
                  </a:lnTo>
                  <a:lnTo>
                    <a:pt x="2392793" y="56596"/>
                  </a:lnTo>
                  <a:lnTo>
                    <a:pt x="2326665" y="20931"/>
                  </a:lnTo>
                  <a:lnTo>
                    <a:pt x="2256377" y="2387"/>
                  </a:lnTo>
                  <a:lnTo>
                    <a:pt x="2219960" y="0"/>
                  </a:lnTo>
                  <a:close/>
                </a:path>
              </a:pathLst>
            </a:custGeom>
            <a:solidFill>
              <a:srgbClr val="E6B8B8"/>
            </a:solidFill>
          </p:spPr>
          <p:txBody>
            <a:bodyPr wrap="square" lIns="0" tIns="0" rIns="0" bIns="0" rtlCol="0"/>
            <a:lstStyle/>
            <a:p>
              <a:r>
                <a:rPr lang="ru-RU" dirty="0" smtClean="0"/>
                <a:t>           </a:t>
              </a:r>
            </a:p>
            <a:p>
              <a:endParaRPr lang="ru-RU" dirty="0"/>
            </a:p>
            <a:p>
              <a:r>
                <a:rPr lang="ru-RU" dirty="0" smtClean="0"/>
                <a:t>            1090029,4</a:t>
              </a:r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3348990" y="1270253"/>
              <a:ext cx="2664460" cy="1440180"/>
            </a:xfrm>
            <a:custGeom>
              <a:avLst/>
              <a:gdLst/>
              <a:ahLst/>
              <a:cxnLst/>
              <a:rect l="l" t="t" r="r" b="b"/>
              <a:pathLst>
                <a:path w="2664460" h="1440180">
                  <a:moveTo>
                    <a:pt x="2219960" y="1440180"/>
                  </a:moveTo>
                  <a:lnTo>
                    <a:pt x="2147935" y="1430753"/>
                  </a:lnTo>
                  <a:lnTo>
                    <a:pt x="2079613" y="1403463"/>
                  </a:lnTo>
                  <a:lnTo>
                    <a:pt x="2015908" y="1359793"/>
                  </a:lnTo>
                  <a:lnTo>
                    <a:pt x="1986071" y="1332280"/>
                  </a:lnTo>
                  <a:lnTo>
                    <a:pt x="1957732" y="1301227"/>
                  </a:lnTo>
                  <a:lnTo>
                    <a:pt x="1931003" y="1266822"/>
                  </a:lnTo>
                  <a:lnTo>
                    <a:pt x="1906000" y="1229248"/>
                  </a:lnTo>
                  <a:lnTo>
                    <a:pt x="1882835" y="1188693"/>
                  </a:lnTo>
                  <a:lnTo>
                    <a:pt x="1861624" y="1145340"/>
                  </a:lnTo>
                  <a:lnTo>
                    <a:pt x="1842481" y="1099377"/>
                  </a:lnTo>
                  <a:lnTo>
                    <a:pt x="1825520" y="1050987"/>
                  </a:lnTo>
                  <a:lnTo>
                    <a:pt x="1810855" y="1000357"/>
                  </a:lnTo>
                  <a:lnTo>
                    <a:pt x="1798600" y="947671"/>
                  </a:lnTo>
                  <a:lnTo>
                    <a:pt x="1788870" y="893117"/>
                  </a:lnTo>
                  <a:lnTo>
                    <a:pt x="1781778" y="836878"/>
                  </a:lnTo>
                  <a:lnTo>
                    <a:pt x="1777439" y="779140"/>
                  </a:lnTo>
                  <a:lnTo>
                    <a:pt x="1775968" y="720090"/>
                  </a:lnTo>
                  <a:lnTo>
                    <a:pt x="1777439" y="661039"/>
                  </a:lnTo>
                  <a:lnTo>
                    <a:pt x="1781778" y="603301"/>
                  </a:lnTo>
                  <a:lnTo>
                    <a:pt x="1788870" y="547062"/>
                  </a:lnTo>
                  <a:lnTo>
                    <a:pt x="1798600" y="492508"/>
                  </a:lnTo>
                  <a:lnTo>
                    <a:pt x="1810855" y="439822"/>
                  </a:lnTo>
                  <a:lnTo>
                    <a:pt x="1825520" y="389192"/>
                  </a:lnTo>
                  <a:lnTo>
                    <a:pt x="1842481" y="340802"/>
                  </a:lnTo>
                  <a:lnTo>
                    <a:pt x="1861624" y="294839"/>
                  </a:lnTo>
                  <a:lnTo>
                    <a:pt x="1882835" y="251486"/>
                  </a:lnTo>
                  <a:lnTo>
                    <a:pt x="1906000" y="210931"/>
                  </a:lnTo>
                  <a:lnTo>
                    <a:pt x="1931003" y="173357"/>
                  </a:lnTo>
                  <a:lnTo>
                    <a:pt x="1957732" y="138952"/>
                  </a:lnTo>
                  <a:lnTo>
                    <a:pt x="1986071" y="107899"/>
                  </a:lnTo>
                  <a:lnTo>
                    <a:pt x="2015908" y="80386"/>
                  </a:lnTo>
                  <a:lnTo>
                    <a:pt x="2047126" y="56596"/>
                  </a:lnTo>
                  <a:lnTo>
                    <a:pt x="2113254" y="20931"/>
                  </a:lnTo>
                  <a:lnTo>
                    <a:pt x="2183542" y="2387"/>
                  </a:lnTo>
                  <a:lnTo>
                    <a:pt x="2219960" y="0"/>
                  </a:lnTo>
                </a:path>
                <a:path w="2664460" h="1440180">
                  <a:moveTo>
                    <a:pt x="443992" y="0"/>
                  </a:moveTo>
                  <a:lnTo>
                    <a:pt x="2219960" y="0"/>
                  </a:lnTo>
                  <a:lnTo>
                    <a:pt x="2256377" y="2387"/>
                  </a:lnTo>
                  <a:lnTo>
                    <a:pt x="2326665" y="20931"/>
                  </a:lnTo>
                  <a:lnTo>
                    <a:pt x="2392793" y="56596"/>
                  </a:lnTo>
                  <a:lnTo>
                    <a:pt x="2424011" y="80386"/>
                  </a:lnTo>
                  <a:lnTo>
                    <a:pt x="2453848" y="107899"/>
                  </a:lnTo>
                  <a:lnTo>
                    <a:pt x="2482187" y="138952"/>
                  </a:lnTo>
                  <a:lnTo>
                    <a:pt x="2508916" y="173357"/>
                  </a:lnTo>
                  <a:lnTo>
                    <a:pt x="2533919" y="210931"/>
                  </a:lnTo>
                  <a:lnTo>
                    <a:pt x="2557084" y="251486"/>
                  </a:lnTo>
                  <a:lnTo>
                    <a:pt x="2578295" y="294839"/>
                  </a:lnTo>
                  <a:lnTo>
                    <a:pt x="2597438" y="340802"/>
                  </a:lnTo>
                  <a:lnTo>
                    <a:pt x="2614399" y="389192"/>
                  </a:lnTo>
                  <a:lnTo>
                    <a:pt x="2629064" y="439822"/>
                  </a:lnTo>
                  <a:lnTo>
                    <a:pt x="2641319" y="492508"/>
                  </a:lnTo>
                  <a:lnTo>
                    <a:pt x="2651049" y="547062"/>
                  </a:lnTo>
                  <a:lnTo>
                    <a:pt x="2658141" y="603301"/>
                  </a:lnTo>
                  <a:lnTo>
                    <a:pt x="2662480" y="661039"/>
                  </a:lnTo>
                  <a:lnTo>
                    <a:pt x="2663952" y="720090"/>
                  </a:lnTo>
                  <a:lnTo>
                    <a:pt x="2662480" y="779140"/>
                  </a:lnTo>
                  <a:lnTo>
                    <a:pt x="2658141" y="836878"/>
                  </a:lnTo>
                  <a:lnTo>
                    <a:pt x="2651049" y="893117"/>
                  </a:lnTo>
                  <a:lnTo>
                    <a:pt x="2641319" y="947671"/>
                  </a:lnTo>
                  <a:lnTo>
                    <a:pt x="2629064" y="1000357"/>
                  </a:lnTo>
                  <a:lnTo>
                    <a:pt x="2614399" y="1050987"/>
                  </a:lnTo>
                  <a:lnTo>
                    <a:pt x="2597438" y="1099377"/>
                  </a:lnTo>
                  <a:lnTo>
                    <a:pt x="2578295" y="1145340"/>
                  </a:lnTo>
                  <a:lnTo>
                    <a:pt x="2557084" y="1188693"/>
                  </a:lnTo>
                  <a:lnTo>
                    <a:pt x="2533919" y="1229248"/>
                  </a:lnTo>
                  <a:lnTo>
                    <a:pt x="2508916" y="1266822"/>
                  </a:lnTo>
                  <a:lnTo>
                    <a:pt x="2482187" y="1301227"/>
                  </a:lnTo>
                  <a:lnTo>
                    <a:pt x="2453848" y="1332280"/>
                  </a:lnTo>
                  <a:lnTo>
                    <a:pt x="2424011" y="1359793"/>
                  </a:lnTo>
                  <a:lnTo>
                    <a:pt x="2392793" y="1383583"/>
                  </a:lnTo>
                  <a:lnTo>
                    <a:pt x="2326665" y="1419248"/>
                  </a:lnTo>
                  <a:lnTo>
                    <a:pt x="2256377" y="1437792"/>
                  </a:lnTo>
                  <a:lnTo>
                    <a:pt x="2219960" y="1440180"/>
                  </a:lnTo>
                  <a:lnTo>
                    <a:pt x="443992" y="1440180"/>
                  </a:lnTo>
                  <a:lnTo>
                    <a:pt x="371967" y="1430753"/>
                  </a:lnTo>
                  <a:lnTo>
                    <a:pt x="303645" y="1403463"/>
                  </a:lnTo>
                  <a:lnTo>
                    <a:pt x="239940" y="1359793"/>
                  </a:lnTo>
                  <a:lnTo>
                    <a:pt x="210103" y="1332280"/>
                  </a:lnTo>
                  <a:lnTo>
                    <a:pt x="181764" y="1301227"/>
                  </a:lnTo>
                  <a:lnTo>
                    <a:pt x="155035" y="1266822"/>
                  </a:lnTo>
                  <a:lnTo>
                    <a:pt x="130032" y="1229248"/>
                  </a:lnTo>
                  <a:lnTo>
                    <a:pt x="106867" y="1188693"/>
                  </a:lnTo>
                  <a:lnTo>
                    <a:pt x="85656" y="1145340"/>
                  </a:lnTo>
                  <a:lnTo>
                    <a:pt x="66513" y="1099377"/>
                  </a:lnTo>
                  <a:lnTo>
                    <a:pt x="49552" y="1050987"/>
                  </a:lnTo>
                  <a:lnTo>
                    <a:pt x="34887" y="1000357"/>
                  </a:lnTo>
                  <a:lnTo>
                    <a:pt x="22632" y="947671"/>
                  </a:lnTo>
                  <a:lnTo>
                    <a:pt x="12902" y="893117"/>
                  </a:lnTo>
                  <a:lnTo>
                    <a:pt x="5810" y="836878"/>
                  </a:lnTo>
                  <a:lnTo>
                    <a:pt x="1471" y="779140"/>
                  </a:lnTo>
                  <a:lnTo>
                    <a:pt x="0" y="720090"/>
                  </a:lnTo>
                  <a:lnTo>
                    <a:pt x="1471" y="661039"/>
                  </a:lnTo>
                  <a:lnTo>
                    <a:pt x="5810" y="603301"/>
                  </a:lnTo>
                  <a:lnTo>
                    <a:pt x="12902" y="547062"/>
                  </a:lnTo>
                  <a:lnTo>
                    <a:pt x="22632" y="492508"/>
                  </a:lnTo>
                  <a:lnTo>
                    <a:pt x="34887" y="439822"/>
                  </a:lnTo>
                  <a:lnTo>
                    <a:pt x="49552" y="389192"/>
                  </a:lnTo>
                  <a:lnTo>
                    <a:pt x="66513" y="340802"/>
                  </a:lnTo>
                  <a:lnTo>
                    <a:pt x="85656" y="294839"/>
                  </a:lnTo>
                  <a:lnTo>
                    <a:pt x="106867" y="251486"/>
                  </a:lnTo>
                  <a:lnTo>
                    <a:pt x="130032" y="210931"/>
                  </a:lnTo>
                  <a:lnTo>
                    <a:pt x="155035" y="173357"/>
                  </a:lnTo>
                  <a:lnTo>
                    <a:pt x="181764" y="138952"/>
                  </a:lnTo>
                  <a:lnTo>
                    <a:pt x="210103" y="107899"/>
                  </a:lnTo>
                  <a:lnTo>
                    <a:pt x="239940" y="80386"/>
                  </a:lnTo>
                  <a:lnTo>
                    <a:pt x="271158" y="56596"/>
                  </a:lnTo>
                  <a:lnTo>
                    <a:pt x="337286" y="20931"/>
                  </a:lnTo>
                  <a:lnTo>
                    <a:pt x="407574" y="2387"/>
                  </a:lnTo>
                  <a:lnTo>
                    <a:pt x="443992" y="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3407917" y="2912617"/>
            <a:ext cx="2940685" cy="1465580"/>
            <a:chOff x="3407917" y="2912617"/>
            <a:chExt cx="2940685" cy="1465580"/>
          </a:xfrm>
        </p:grpSpPr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14343" y="3907497"/>
              <a:ext cx="2833878" cy="470192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420617" y="2925317"/>
              <a:ext cx="2520950" cy="1369060"/>
            </a:xfrm>
            <a:custGeom>
              <a:avLst/>
              <a:gdLst/>
              <a:ahLst/>
              <a:cxnLst/>
              <a:rect l="l" t="t" r="r" b="b"/>
              <a:pathLst>
                <a:path w="2520950" h="1369060">
                  <a:moveTo>
                    <a:pt x="2100580" y="0"/>
                  </a:moveTo>
                  <a:lnTo>
                    <a:pt x="420116" y="0"/>
                  </a:lnTo>
                  <a:lnTo>
                    <a:pt x="383866" y="2511"/>
                  </a:lnTo>
                  <a:lnTo>
                    <a:pt x="314061" y="21986"/>
                  </a:lnTo>
                  <a:lnTo>
                    <a:pt x="248691" y="59363"/>
                  </a:lnTo>
                  <a:lnTo>
                    <a:pt x="217984" y="84251"/>
                  </a:lnTo>
                  <a:lnTo>
                    <a:pt x="188764" y="112999"/>
                  </a:lnTo>
                  <a:lnTo>
                    <a:pt x="161157" y="145401"/>
                  </a:lnTo>
                  <a:lnTo>
                    <a:pt x="135289" y="181251"/>
                  </a:lnTo>
                  <a:lnTo>
                    <a:pt x="111286" y="220345"/>
                  </a:lnTo>
                  <a:lnTo>
                    <a:pt x="89275" y="262477"/>
                  </a:lnTo>
                  <a:lnTo>
                    <a:pt x="69381" y="307443"/>
                  </a:lnTo>
                  <a:lnTo>
                    <a:pt x="51730" y="355036"/>
                  </a:lnTo>
                  <a:lnTo>
                    <a:pt x="36449" y="405051"/>
                  </a:lnTo>
                  <a:lnTo>
                    <a:pt x="23663" y="457283"/>
                  </a:lnTo>
                  <a:lnTo>
                    <a:pt x="13500" y="511527"/>
                  </a:lnTo>
                  <a:lnTo>
                    <a:pt x="6084" y="567577"/>
                  </a:lnTo>
                  <a:lnTo>
                    <a:pt x="1542" y="625228"/>
                  </a:lnTo>
                  <a:lnTo>
                    <a:pt x="0" y="684276"/>
                  </a:lnTo>
                  <a:lnTo>
                    <a:pt x="1542" y="743323"/>
                  </a:lnTo>
                  <a:lnTo>
                    <a:pt x="6084" y="800974"/>
                  </a:lnTo>
                  <a:lnTo>
                    <a:pt x="13500" y="857024"/>
                  </a:lnTo>
                  <a:lnTo>
                    <a:pt x="23663" y="911268"/>
                  </a:lnTo>
                  <a:lnTo>
                    <a:pt x="36449" y="963500"/>
                  </a:lnTo>
                  <a:lnTo>
                    <a:pt x="51730" y="1013515"/>
                  </a:lnTo>
                  <a:lnTo>
                    <a:pt x="69381" y="1061108"/>
                  </a:lnTo>
                  <a:lnTo>
                    <a:pt x="89275" y="1106074"/>
                  </a:lnTo>
                  <a:lnTo>
                    <a:pt x="111286" y="1148206"/>
                  </a:lnTo>
                  <a:lnTo>
                    <a:pt x="135289" y="1187300"/>
                  </a:lnTo>
                  <a:lnTo>
                    <a:pt x="161157" y="1223150"/>
                  </a:lnTo>
                  <a:lnTo>
                    <a:pt x="188764" y="1255552"/>
                  </a:lnTo>
                  <a:lnTo>
                    <a:pt x="217984" y="1284300"/>
                  </a:lnTo>
                  <a:lnTo>
                    <a:pt x="248691" y="1309188"/>
                  </a:lnTo>
                  <a:lnTo>
                    <a:pt x="280759" y="1330011"/>
                  </a:lnTo>
                  <a:lnTo>
                    <a:pt x="348472" y="1358643"/>
                  </a:lnTo>
                  <a:lnTo>
                    <a:pt x="420116" y="1368552"/>
                  </a:lnTo>
                  <a:lnTo>
                    <a:pt x="2100580" y="1368552"/>
                  </a:lnTo>
                  <a:lnTo>
                    <a:pt x="2172223" y="1358643"/>
                  </a:lnTo>
                  <a:lnTo>
                    <a:pt x="2239936" y="1330011"/>
                  </a:lnTo>
                  <a:lnTo>
                    <a:pt x="2272004" y="1309188"/>
                  </a:lnTo>
                  <a:lnTo>
                    <a:pt x="2302711" y="1284300"/>
                  </a:lnTo>
                  <a:lnTo>
                    <a:pt x="2331931" y="1255552"/>
                  </a:lnTo>
                  <a:lnTo>
                    <a:pt x="2359538" y="1223150"/>
                  </a:lnTo>
                  <a:lnTo>
                    <a:pt x="2385406" y="1187300"/>
                  </a:lnTo>
                  <a:lnTo>
                    <a:pt x="2409409" y="1148206"/>
                  </a:lnTo>
                  <a:lnTo>
                    <a:pt x="2431420" y="1106074"/>
                  </a:lnTo>
                  <a:lnTo>
                    <a:pt x="2451314" y="1061108"/>
                  </a:lnTo>
                  <a:lnTo>
                    <a:pt x="2468965" y="1013515"/>
                  </a:lnTo>
                  <a:lnTo>
                    <a:pt x="2484246" y="963500"/>
                  </a:lnTo>
                  <a:lnTo>
                    <a:pt x="2497032" y="911268"/>
                  </a:lnTo>
                  <a:lnTo>
                    <a:pt x="2507195" y="857024"/>
                  </a:lnTo>
                  <a:lnTo>
                    <a:pt x="2514611" y="800974"/>
                  </a:lnTo>
                  <a:lnTo>
                    <a:pt x="2519153" y="743323"/>
                  </a:lnTo>
                  <a:lnTo>
                    <a:pt x="2520696" y="684276"/>
                  </a:lnTo>
                  <a:lnTo>
                    <a:pt x="2519153" y="625228"/>
                  </a:lnTo>
                  <a:lnTo>
                    <a:pt x="2514611" y="567577"/>
                  </a:lnTo>
                  <a:lnTo>
                    <a:pt x="2507195" y="511527"/>
                  </a:lnTo>
                  <a:lnTo>
                    <a:pt x="2497032" y="457283"/>
                  </a:lnTo>
                  <a:lnTo>
                    <a:pt x="2484246" y="405051"/>
                  </a:lnTo>
                  <a:lnTo>
                    <a:pt x="2468965" y="355036"/>
                  </a:lnTo>
                  <a:lnTo>
                    <a:pt x="2451314" y="307443"/>
                  </a:lnTo>
                  <a:lnTo>
                    <a:pt x="2431420" y="262477"/>
                  </a:lnTo>
                  <a:lnTo>
                    <a:pt x="2409409" y="220345"/>
                  </a:lnTo>
                  <a:lnTo>
                    <a:pt x="2385406" y="181251"/>
                  </a:lnTo>
                  <a:lnTo>
                    <a:pt x="2359538" y="145401"/>
                  </a:lnTo>
                  <a:lnTo>
                    <a:pt x="2331931" y="112999"/>
                  </a:lnTo>
                  <a:lnTo>
                    <a:pt x="2302711" y="84251"/>
                  </a:lnTo>
                  <a:lnTo>
                    <a:pt x="2272004" y="59363"/>
                  </a:lnTo>
                  <a:lnTo>
                    <a:pt x="2239936" y="38540"/>
                  </a:lnTo>
                  <a:lnTo>
                    <a:pt x="2172223" y="9908"/>
                  </a:lnTo>
                  <a:lnTo>
                    <a:pt x="2100580" y="0"/>
                  </a:lnTo>
                  <a:close/>
                </a:path>
              </a:pathLst>
            </a:custGeom>
            <a:solidFill>
              <a:srgbClr val="E6B8B8"/>
            </a:solidFill>
          </p:spPr>
          <p:txBody>
            <a:bodyPr wrap="square" lIns="0" tIns="0" rIns="0" bIns="0" rtlCol="0"/>
            <a:lstStyle/>
            <a:p>
              <a:endParaRPr lang="ru-RU" dirty="0" smtClean="0"/>
            </a:p>
            <a:p>
              <a:endParaRPr lang="ru-RU" dirty="0"/>
            </a:p>
            <a:p>
              <a:r>
                <a:rPr lang="ru-RU" dirty="0" smtClean="0"/>
                <a:t>           415718,7</a:t>
              </a:r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3420617" y="2925317"/>
              <a:ext cx="2520950" cy="1369060"/>
            </a:xfrm>
            <a:custGeom>
              <a:avLst/>
              <a:gdLst/>
              <a:ahLst/>
              <a:cxnLst/>
              <a:rect l="l" t="t" r="r" b="b"/>
              <a:pathLst>
                <a:path w="2520950" h="1369060">
                  <a:moveTo>
                    <a:pt x="2100580" y="1368552"/>
                  </a:moveTo>
                  <a:lnTo>
                    <a:pt x="2028936" y="1358643"/>
                  </a:lnTo>
                  <a:lnTo>
                    <a:pt x="1961223" y="1330011"/>
                  </a:lnTo>
                  <a:lnTo>
                    <a:pt x="1929155" y="1309188"/>
                  </a:lnTo>
                  <a:lnTo>
                    <a:pt x="1898448" y="1284300"/>
                  </a:lnTo>
                  <a:lnTo>
                    <a:pt x="1869228" y="1255552"/>
                  </a:lnTo>
                  <a:lnTo>
                    <a:pt x="1841621" y="1223150"/>
                  </a:lnTo>
                  <a:lnTo>
                    <a:pt x="1815753" y="1187300"/>
                  </a:lnTo>
                  <a:lnTo>
                    <a:pt x="1791750" y="1148206"/>
                  </a:lnTo>
                  <a:lnTo>
                    <a:pt x="1769739" y="1106074"/>
                  </a:lnTo>
                  <a:lnTo>
                    <a:pt x="1749845" y="1061108"/>
                  </a:lnTo>
                  <a:lnTo>
                    <a:pt x="1732194" y="1013515"/>
                  </a:lnTo>
                  <a:lnTo>
                    <a:pt x="1716913" y="963500"/>
                  </a:lnTo>
                  <a:lnTo>
                    <a:pt x="1704127" y="911268"/>
                  </a:lnTo>
                  <a:lnTo>
                    <a:pt x="1693964" y="857024"/>
                  </a:lnTo>
                  <a:lnTo>
                    <a:pt x="1686548" y="800974"/>
                  </a:lnTo>
                  <a:lnTo>
                    <a:pt x="1682006" y="743323"/>
                  </a:lnTo>
                  <a:lnTo>
                    <a:pt x="1680464" y="684276"/>
                  </a:lnTo>
                  <a:lnTo>
                    <a:pt x="1682006" y="625228"/>
                  </a:lnTo>
                  <a:lnTo>
                    <a:pt x="1686548" y="567577"/>
                  </a:lnTo>
                  <a:lnTo>
                    <a:pt x="1693964" y="511527"/>
                  </a:lnTo>
                  <a:lnTo>
                    <a:pt x="1704127" y="457283"/>
                  </a:lnTo>
                  <a:lnTo>
                    <a:pt x="1716913" y="405051"/>
                  </a:lnTo>
                  <a:lnTo>
                    <a:pt x="1732194" y="355036"/>
                  </a:lnTo>
                  <a:lnTo>
                    <a:pt x="1749845" y="307443"/>
                  </a:lnTo>
                  <a:lnTo>
                    <a:pt x="1769739" y="262477"/>
                  </a:lnTo>
                  <a:lnTo>
                    <a:pt x="1791750" y="220345"/>
                  </a:lnTo>
                  <a:lnTo>
                    <a:pt x="1815753" y="181251"/>
                  </a:lnTo>
                  <a:lnTo>
                    <a:pt x="1841621" y="145401"/>
                  </a:lnTo>
                  <a:lnTo>
                    <a:pt x="1869228" y="112999"/>
                  </a:lnTo>
                  <a:lnTo>
                    <a:pt x="1898448" y="84251"/>
                  </a:lnTo>
                  <a:lnTo>
                    <a:pt x="1929155" y="59363"/>
                  </a:lnTo>
                  <a:lnTo>
                    <a:pt x="1961223" y="38540"/>
                  </a:lnTo>
                  <a:lnTo>
                    <a:pt x="2028936" y="9908"/>
                  </a:lnTo>
                  <a:lnTo>
                    <a:pt x="2064330" y="2511"/>
                  </a:lnTo>
                  <a:lnTo>
                    <a:pt x="2100580" y="0"/>
                  </a:lnTo>
                </a:path>
                <a:path w="2520950" h="1369060">
                  <a:moveTo>
                    <a:pt x="420116" y="0"/>
                  </a:moveTo>
                  <a:lnTo>
                    <a:pt x="2100580" y="0"/>
                  </a:lnTo>
                  <a:lnTo>
                    <a:pt x="2136829" y="2511"/>
                  </a:lnTo>
                  <a:lnTo>
                    <a:pt x="2206634" y="21986"/>
                  </a:lnTo>
                  <a:lnTo>
                    <a:pt x="2272004" y="59363"/>
                  </a:lnTo>
                  <a:lnTo>
                    <a:pt x="2302711" y="84251"/>
                  </a:lnTo>
                  <a:lnTo>
                    <a:pt x="2331931" y="112999"/>
                  </a:lnTo>
                  <a:lnTo>
                    <a:pt x="2359538" y="145401"/>
                  </a:lnTo>
                  <a:lnTo>
                    <a:pt x="2385406" y="181251"/>
                  </a:lnTo>
                  <a:lnTo>
                    <a:pt x="2409409" y="220345"/>
                  </a:lnTo>
                  <a:lnTo>
                    <a:pt x="2431420" y="262477"/>
                  </a:lnTo>
                  <a:lnTo>
                    <a:pt x="2451314" y="307443"/>
                  </a:lnTo>
                  <a:lnTo>
                    <a:pt x="2468965" y="355036"/>
                  </a:lnTo>
                  <a:lnTo>
                    <a:pt x="2484246" y="405051"/>
                  </a:lnTo>
                  <a:lnTo>
                    <a:pt x="2497032" y="457283"/>
                  </a:lnTo>
                  <a:lnTo>
                    <a:pt x="2507195" y="511527"/>
                  </a:lnTo>
                  <a:lnTo>
                    <a:pt x="2514611" y="567577"/>
                  </a:lnTo>
                  <a:lnTo>
                    <a:pt x="2519153" y="625228"/>
                  </a:lnTo>
                  <a:lnTo>
                    <a:pt x="2520696" y="684276"/>
                  </a:lnTo>
                  <a:lnTo>
                    <a:pt x="2519153" y="743323"/>
                  </a:lnTo>
                  <a:lnTo>
                    <a:pt x="2514611" y="800974"/>
                  </a:lnTo>
                  <a:lnTo>
                    <a:pt x="2507195" y="857024"/>
                  </a:lnTo>
                  <a:lnTo>
                    <a:pt x="2497032" y="911268"/>
                  </a:lnTo>
                  <a:lnTo>
                    <a:pt x="2484246" y="963500"/>
                  </a:lnTo>
                  <a:lnTo>
                    <a:pt x="2468965" y="1013515"/>
                  </a:lnTo>
                  <a:lnTo>
                    <a:pt x="2451314" y="1061108"/>
                  </a:lnTo>
                  <a:lnTo>
                    <a:pt x="2431420" y="1106074"/>
                  </a:lnTo>
                  <a:lnTo>
                    <a:pt x="2409409" y="1148206"/>
                  </a:lnTo>
                  <a:lnTo>
                    <a:pt x="2385406" y="1187300"/>
                  </a:lnTo>
                  <a:lnTo>
                    <a:pt x="2359538" y="1223150"/>
                  </a:lnTo>
                  <a:lnTo>
                    <a:pt x="2331931" y="1255552"/>
                  </a:lnTo>
                  <a:lnTo>
                    <a:pt x="2302711" y="1284300"/>
                  </a:lnTo>
                  <a:lnTo>
                    <a:pt x="2272004" y="1309188"/>
                  </a:lnTo>
                  <a:lnTo>
                    <a:pt x="2239936" y="1330011"/>
                  </a:lnTo>
                  <a:lnTo>
                    <a:pt x="2172223" y="1358643"/>
                  </a:lnTo>
                  <a:lnTo>
                    <a:pt x="2100580" y="1368552"/>
                  </a:lnTo>
                  <a:lnTo>
                    <a:pt x="420116" y="1368552"/>
                  </a:lnTo>
                  <a:lnTo>
                    <a:pt x="348472" y="1358643"/>
                  </a:lnTo>
                  <a:lnTo>
                    <a:pt x="280759" y="1330011"/>
                  </a:lnTo>
                  <a:lnTo>
                    <a:pt x="248691" y="1309188"/>
                  </a:lnTo>
                  <a:lnTo>
                    <a:pt x="217984" y="1284300"/>
                  </a:lnTo>
                  <a:lnTo>
                    <a:pt x="188764" y="1255552"/>
                  </a:lnTo>
                  <a:lnTo>
                    <a:pt x="161157" y="1223150"/>
                  </a:lnTo>
                  <a:lnTo>
                    <a:pt x="135289" y="1187300"/>
                  </a:lnTo>
                  <a:lnTo>
                    <a:pt x="111286" y="1148206"/>
                  </a:lnTo>
                  <a:lnTo>
                    <a:pt x="89275" y="1106074"/>
                  </a:lnTo>
                  <a:lnTo>
                    <a:pt x="69381" y="1061108"/>
                  </a:lnTo>
                  <a:lnTo>
                    <a:pt x="51730" y="1013515"/>
                  </a:lnTo>
                  <a:lnTo>
                    <a:pt x="36449" y="963500"/>
                  </a:lnTo>
                  <a:lnTo>
                    <a:pt x="23663" y="911268"/>
                  </a:lnTo>
                  <a:lnTo>
                    <a:pt x="13500" y="857024"/>
                  </a:lnTo>
                  <a:lnTo>
                    <a:pt x="6084" y="800974"/>
                  </a:lnTo>
                  <a:lnTo>
                    <a:pt x="1542" y="743323"/>
                  </a:lnTo>
                  <a:lnTo>
                    <a:pt x="0" y="684276"/>
                  </a:lnTo>
                  <a:lnTo>
                    <a:pt x="1542" y="625228"/>
                  </a:lnTo>
                  <a:lnTo>
                    <a:pt x="6084" y="567577"/>
                  </a:lnTo>
                  <a:lnTo>
                    <a:pt x="13500" y="511527"/>
                  </a:lnTo>
                  <a:lnTo>
                    <a:pt x="23663" y="457283"/>
                  </a:lnTo>
                  <a:lnTo>
                    <a:pt x="36449" y="405051"/>
                  </a:lnTo>
                  <a:lnTo>
                    <a:pt x="51730" y="355036"/>
                  </a:lnTo>
                  <a:lnTo>
                    <a:pt x="69381" y="307443"/>
                  </a:lnTo>
                  <a:lnTo>
                    <a:pt x="89275" y="262477"/>
                  </a:lnTo>
                  <a:lnTo>
                    <a:pt x="111286" y="220345"/>
                  </a:lnTo>
                  <a:lnTo>
                    <a:pt x="135289" y="181251"/>
                  </a:lnTo>
                  <a:lnTo>
                    <a:pt x="161157" y="145401"/>
                  </a:lnTo>
                  <a:lnTo>
                    <a:pt x="188764" y="112999"/>
                  </a:lnTo>
                  <a:lnTo>
                    <a:pt x="217984" y="84251"/>
                  </a:lnTo>
                  <a:lnTo>
                    <a:pt x="248691" y="59363"/>
                  </a:lnTo>
                  <a:lnTo>
                    <a:pt x="280759" y="38540"/>
                  </a:lnTo>
                  <a:lnTo>
                    <a:pt x="348472" y="9908"/>
                  </a:lnTo>
                  <a:lnTo>
                    <a:pt x="420116" y="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3479546" y="4569205"/>
            <a:ext cx="2799080" cy="1465580"/>
            <a:chOff x="3479546" y="4569205"/>
            <a:chExt cx="2799080" cy="1465580"/>
          </a:xfrm>
        </p:grpSpPr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82924" y="5564123"/>
              <a:ext cx="2695194" cy="47019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3492246" y="4581905"/>
              <a:ext cx="2376170" cy="1369060"/>
            </a:xfrm>
            <a:custGeom>
              <a:avLst/>
              <a:gdLst/>
              <a:ahLst/>
              <a:cxnLst/>
              <a:rect l="l" t="t" r="r" b="b"/>
              <a:pathLst>
                <a:path w="2376170" h="1369060">
                  <a:moveTo>
                    <a:pt x="1979929" y="0"/>
                  </a:moveTo>
                  <a:lnTo>
                    <a:pt x="395986" y="0"/>
                  </a:lnTo>
                  <a:lnTo>
                    <a:pt x="361819" y="2511"/>
                  </a:lnTo>
                  <a:lnTo>
                    <a:pt x="296025" y="21986"/>
                  </a:lnTo>
                  <a:lnTo>
                    <a:pt x="234410" y="59363"/>
                  </a:lnTo>
                  <a:lnTo>
                    <a:pt x="205467" y="84251"/>
                  </a:lnTo>
                  <a:lnTo>
                    <a:pt x="177926" y="112999"/>
                  </a:lnTo>
                  <a:lnTo>
                    <a:pt x="151904" y="145401"/>
                  </a:lnTo>
                  <a:lnTo>
                    <a:pt x="127522" y="181251"/>
                  </a:lnTo>
                  <a:lnTo>
                    <a:pt x="104897" y="220345"/>
                  </a:lnTo>
                  <a:lnTo>
                    <a:pt x="84150" y="262477"/>
                  </a:lnTo>
                  <a:lnTo>
                    <a:pt x="65398" y="307443"/>
                  </a:lnTo>
                  <a:lnTo>
                    <a:pt x="48760" y="355036"/>
                  </a:lnTo>
                  <a:lnTo>
                    <a:pt x="34357" y="405051"/>
                  </a:lnTo>
                  <a:lnTo>
                    <a:pt x="22305" y="457283"/>
                  </a:lnTo>
                  <a:lnTo>
                    <a:pt x="12725" y="511527"/>
                  </a:lnTo>
                  <a:lnTo>
                    <a:pt x="5734" y="567577"/>
                  </a:lnTo>
                  <a:lnTo>
                    <a:pt x="1453" y="625228"/>
                  </a:lnTo>
                  <a:lnTo>
                    <a:pt x="0" y="684276"/>
                  </a:lnTo>
                  <a:lnTo>
                    <a:pt x="1453" y="743317"/>
                  </a:lnTo>
                  <a:lnTo>
                    <a:pt x="5734" y="800964"/>
                  </a:lnTo>
                  <a:lnTo>
                    <a:pt x="12725" y="857012"/>
                  </a:lnTo>
                  <a:lnTo>
                    <a:pt x="22305" y="911253"/>
                  </a:lnTo>
                  <a:lnTo>
                    <a:pt x="34357" y="963484"/>
                  </a:lnTo>
                  <a:lnTo>
                    <a:pt x="48760" y="1013499"/>
                  </a:lnTo>
                  <a:lnTo>
                    <a:pt x="65398" y="1061092"/>
                  </a:lnTo>
                  <a:lnTo>
                    <a:pt x="84150" y="1106057"/>
                  </a:lnTo>
                  <a:lnTo>
                    <a:pt x="104897" y="1148191"/>
                  </a:lnTo>
                  <a:lnTo>
                    <a:pt x="127522" y="1187286"/>
                  </a:lnTo>
                  <a:lnTo>
                    <a:pt x="151904" y="1223139"/>
                  </a:lnTo>
                  <a:lnTo>
                    <a:pt x="177926" y="1255542"/>
                  </a:lnTo>
                  <a:lnTo>
                    <a:pt x="205467" y="1284292"/>
                  </a:lnTo>
                  <a:lnTo>
                    <a:pt x="234410" y="1309182"/>
                  </a:lnTo>
                  <a:lnTo>
                    <a:pt x="296025" y="1346562"/>
                  </a:lnTo>
                  <a:lnTo>
                    <a:pt x="361819" y="1366040"/>
                  </a:lnTo>
                  <a:lnTo>
                    <a:pt x="395986" y="1368552"/>
                  </a:lnTo>
                  <a:lnTo>
                    <a:pt x="1979929" y="1368552"/>
                  </a:lnTo>
                  <a:lnTo>
                    <a:pt x="2047456" y="1358642"/>
                  </a:lnTo>
                  <a:lnTo>
                    <a:pt x="2111279" y="1330007"/>
                  </a:lnTo>
                  <a:lnTo>
                    <a:pt x="2170448" y="1284292"/>
                  </a:lnTo>
                  <a:lnTo>
                    <a:pt x="2197989" y="1255542"/>
                  </a:lnTo>
                  <a:lnTo>
                    <a:pt x="2224011" y="1223139"/>
                  </a:lnTo>
                  <a:lnTo>
                    <a:pt x="2248393" y="1187286"/>
                  </a:lnTo>
                  <a:lnTo>
                    <a:pt x="2271018" y="1148191"/>
                  </a:lnTo>
                  <a:lnTo>
                    <a:pt x="2291765" y="1106057"/>
                  </a:lnTo>
                  <a:lnTo>
                    <a:pt x="2310517" y="1061092"/>
                  </a:lnTo>
                  <a:lnTo>
                    <a:pt x="2327155" y="1013499"/>
                  </a:lnTo>
                  <a:lnTo>
                    <a:pt x="2341558" y="963484"/>
                  </a:lnTo>
                  <a:lnTo>
                    <a:pt x="2353610" y="911253"/>
                  </a:lnTo>
                  <a:lnTo>
                    <a:pt x="2363190" y="857012"/>
                  </a:lnTo>
                  <a:lnTo>
                    <a:pt x="2370181" y="800964"/>
                  </a:lnTo>
                  <a:lnTo>
                    <a:pt x="2374462" y="743317"/>
                  </a:lnTo>
                  <a:lnTo>
                    <a:pt x="2375916" y="684276"/>
                  </a:lnTo>
                  <a:lnTo>
                    <a:pt x="2374462" y="625228"/>
                  </a:lnTo>
                  <a:lnTo>
                    <a:pt x="2370181" y="567577"/>
                  </a:lnTo>
                  <a:lnTo>
                    <a:pt x="2363190" y="511527"/>
                  </a:lnTo>
                  <a:lnTo>
                    <a:pt x="2353610" y="457283"/>
                  </a:lnTo>
                  <a:lnTo>
                    <a:pt x="2341558" y="405051"/>
                  </a:lnTo>
                  <a:lnTo>
                    <a:pt x="2327155" y="355036"/>
                  </a:lnTo>
                  <a:lnTo>
                    <a:pt x="2310517" y="307443"/>
                  </a:lnTo>
                  <a:lnTo>
                    <a:pt x="2291765" y="262477"/>
                  </a:lnTo>
                  <a:lnTo>
                    <a:pt x="2271018" y="220345"/>
                  </a:lnTo>
                  <a:lnTo>
                    <a:pt x="2248393" y="181251"/>
                  </a:lnTo>
                  <a:lnTo>
                    <a:pt x="2224011" y="145401"/>
                  </a:lnTo>
                  <a:lnTo>
                    <a:pt x="2197989" y="112999"/>
                  </a:lnTo>
                  <a:lnTo>
                    <a:pt x="2170448" y="84251"/>
                  </a:lnTo>
                  <a:lnTo>
                    <a:pt x="2141505" y="59363"/>
                  </a:lnTo>
                  <a:lnTo>
                    <a:pt x="2079890" y="21986"/>
                  </a:lnTo>
                  <a:lnTo>
                    <a:pt x="2014096" y="2511"/>
                  </a:lnTo>
                  <a:lnTo>
                    <a:pt x="1979929" y="0"/>
                  </a:lnTo>
                  <a:close/>
                </a:path>
              </a:pathLst>
            </a:custGeom>
            <a:solidFill>
              <a:srgbClr val="E6B8B8"/>
            </a:solidFill>
          </p:spPr>
          <p:txBody>
            <a:bodyPr wrap="square" lIns="0" tIns="0" rIns="0" bIns="0" rtlCol="0"/>
            <a:lstStyle/>
            <a:p>
              <a:endParaRPr lang="ru-RU" dirty="0" smtClean="0"/>
            </a:p>
            <a:p>
              <a:endParaRPr lang="ru-RU" dirty="0"/>
            </a:p>
            <a:p>
              <a:r>
                <a:rPr lang="ru-RU" dirty="0" smtClean="0"/>
                <a:t>         417605,5</a:t>
              </a:r>
              <a:endParaRPr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3492246" y="4581905"/>
              <a:ext cx="2376170" cy="1369060"/>
            </a:xfrm>
            <a:custGeom>
              <a:avLst/>
              <a:gdLst/>
              <a:ahLst/>
              <a:cxnLst/>
              <a:rect l="l" t="t" r="r" b="b"/>
              <a:pathLst>
                <a:path w="2376170" h="1369060">
                  <a:moveTo>
                    <a:pt x="1979929" y="1368552"/>
                  </a:moveTo>
                  <a:lnTo>
                    <a:pt x="1912403" y="1358642"/>
                  </a:lnTo>
                  <a:lnTo>
                    <a:pt x="1848580" y="1330007"/>
                  </a:lnTo>
                  <a:lnTo>
                    <a:pt x="1789411" y="1284292"/>
                  </a:lnTo>
                  <a:lnTo>
                    <a:pt x="1761870" y="1255542"/>
                  </a:lnTo>
                  <a:lnTo>
                    <a:pt x="1735848" y="1223139"/>
                  </a:lnTo>
                  <a:lnTo>
                    <a:pt x="1711466" y="1187286"/>
                  </a:lnTo>
                  <a:lnTo>
                    <a:pt x="1688841" y="1148191"/>
                  </a:lnTo>
                  <a:lnTo>
                    <a:pt x="1668094" y="1106057"/>
                  </a:lnTo>
                  <a:lnTo>
                    <a:pt x="1649342" y="1061092"/>
                  </a:lnTo>
                  <a:lnTo>
                    <a:pt x="1632704" y="1013499"/>
                  </a:lnTo>
                  <a:lnTo>
                    <a:pt x="1618301" y="963484"/>
                  </a:lnTo>
                  <a:lnTo>
                    <a:pt x="1606249" y="911253"/>
                  </a:lnTo>
                  <a:lnTo>
                    <a:pt x="1596669" y="857012"/>
                  </a:lnTo>
                  <a:lnTo>
                    <a:pt x="1589678" y="800964"/>
                  </a:lnTo>
                  <a:lnTo>
                    <a:pt x="1585397" y="743317"/>
                  </a:lnTo>
                  <a:lnTo>
                    <a:pt x="1583943" y="684276"/>
                  </a:lnTo>
                  <a:lnTo>
                    <a:pt x="1585397" y="625228"/>
                  </a:lnTo>
                  <a:lnTo>
                    <a:pt x="1589678" y="567577"/>
                  </a:lnTo>
                  <a:lnTo>
                    <a:pt x="1596669" y="511527"/>
                  </a:lnTo>
                  <a:lnTo>
                    <a:pt x="1606249" y="457283"/>
                  </a:lnTo>
                  <a:lnTo>
                    <a:pt x="1618301" y="405051"/>
                  </a:lnTo>
                  <a:lnTo>
                    <a:pt x="1632704" y="355036"/>
                  </a:lnTo>
                  <a:lnTo>
                    <a:pt x="1649342" y="307443"/>
                  </a:lnTo>
                  <a:lnTo>
                    <a:pt x="1668094" y="262477"/>
                  </a:lnTo>
                  <a:lnTo>
                    <a:pt x="1688841" y="220345"/>
                  </a:lnTo>
                  <a:lnTo>
                    <a:pt x="1711466" y="181251"/>
                  </a:lnTo>
                  <a:lnTo>
                    <a:pt x="1735848" y="145401"/>
                  </a:lnTo>
                  <a:lnTo>
                    <a:pt x="1761870" y="112999"/>
                  </a:lnTo>
                  <a:lnTo>
                    <a:pt x="1789411" y="84251"/>
                  </a:lnTo>
                  <a:lnTo>
                    <a:pt x="1818354" y="59363"/>
                  </a:lnTo>
                  <a:lnTo>
                    <a:pt x="1879969" y="21986"/>
                  </a:lnTo>
                  <a:lnTo>
                    <a:pt x="1945763" y="2511"/>
                  </a:lnTo>
                  <a:lnTo>
                    <a:pt x="1979929" y="0"/>
                  </a:lnTo>
                </a:path>
                <a:path w="2376170" h="1369060">
                  <a:moveTo>
                    <a:pt x="395986" y="0"/>
                  </a:moveTo>
                  <a:lnTo>
                    <a:pt x="1979929" y="0"/>
                  </a:lnTo>
                  <a:lnTo>
                    <a:pt x="2014096" y="2511"/>
                  </a:lnTo>
                  <a:lnTo>
                    <a:pt x="2079890" y="21986"/>
                  </a:lnTo>
                  <a:lnTo>
                    <a:pt x="2141505" y="59363"/>
                  </a:lnTo>
                  <a:lnTo>
                    <a:pt x="2170448" y="84251"/>
                  </a:lnTo>
                  <a:lnTo>
                    <a:pt x="2197989" y="112999"/>
                  </a:lnTo>
                  <a:lnTo>
                    <a:pt x="2224011" y="145401"/>
                  </a:lnTo>
                  <a:lnTo>
                    <a:pt x="2248393" y="181251"/>
                  </a:lnTo>
                  <a:lnTo>
                    <a:pt x="2271018" y="220345"/>
                  </a:lnTo>
                  <a:lnTo>
                    <a:pt x="2291765" y="262477"/>
                  </a:lnTo>
                  <a:lnTo>
                    <a:pt x="2310517" y="307443"/>
                  </a:lnTo>
                  <a:lnTo>
                    <a:pt x="2327155" y="355036"/>
                  </a:lnTo>
                  <a:lnTo>
                    <a:pt x="2341558" y="405051"/>
                  </a:lnTo>
                  <a:lnTo>
                    <a:pt x="2353610" y="457283"/>
                  </a:lnTo>
                  <a:lnTo>
                    <a:pt x="2363190" y="511527"/>
                  </a:lnTo>
                  <a:lnTo>
                    <a:pt x="2370181" y="567577"/>
                  </a:lnTo>
                  <a:lnTo>
                    <a:pt x="2374462" y="625228"/>
                  </a:lnTo>
                  <a:lnTo>
                    <a:pt x="2375916" y="684276"/>
                  </a:lnTo>
                  <a:lnTo>
                    <a:pt x="2374462" y="743317"/>
                  </a:lnTo>
                  <a:lnTo>
                    <a:pt x="2370181" y="800964"/>
                  </a:lnTo>
                  <a:lnTo>
                    <a:pt x="2363190" y="857012"/>
                  </a:lnTo>
                  <a:lnTo>
                    <a:pt x="2353610" y="911253"/>
                  </a:lnTo>
                  <a:lnTo>
                    <a:pt x="2341558" y="963484"/>
                  </a:lnTo>
                  <a:lnTo>
                    <a:pt x="2327155" y="1013499"/>
                  </a:lnTo>
                  <a:lnTo>
                    <a:pt x="2310517" y="1061092"/>
                  </a:lnTo>
                  <a:lnTo>
                    <a:pt x="2291765" y="1106057"/>
                  </a:lnTo>
                  <a:lnTo>
                    <a:pt x="2271018" y="1148191"/>
                  </a:lnTo>
                  <a:lnTo>
                    <a:pt x="2248393" y="1187286"/>
                  </a:lnTo>
                  <a:lnTo>
                    <a:pt x="2224011" y="1223139"/>
                  </a:lnTo>
                  <a:lnTo>
                    <a:pt x="2197989" y="1255542"/>
                  </a:lnTo>
                  <a:lnTo>
                    <a:pt x="2170448" y="1284292"/>
                  </a:lnTo>
                  <a:lnTo>
                    <a:pt x="2141505" y="1309182"/>
                  </a:lnTo>
                  <a:lnTo>
                    <a:pt x="2079890" y="1346562"/>
                  </a:lnTo>
                  <a:lnTo>
                    <a:pt x="2014096" y="1366040"/>
                  </a:lnTo>
                  <a:lnTo>
                    <a:pt x="1979929" y="1368552"/>
                  </a:lnTo>
                  <a:lnTo>
                    <a:pt x="395986" y="1368552"/>
                  </a:lnTo>
                  <a:lnTo>
                    <a:pt x="328459" y="1358642"/>
                  </a:lnTo>
                  <a:lnTo>
                    <a:pt x="264636" y="1330007"/>
                  </a:lnTo>
                  <a:lnTo>
                    <a:pt x="205467" y="1284292"/>
                  </a:lnTo>
                  <a:lnTo>
                    <a:pt x="177926" y="1255542"/>
                  </a:lnTo>
                  <a:lnTo>
                    <a:pt x="151904" y="1223139"/>
                  </a:lnTo>
                  <a:lnTo>
                    <a:pt x="127522" y="1187286"/>
                  </a:lnTo>
                  <a:lnTo>
                    <a:pt x="104897" y="1148191"/>
                  </a:lnTo>
                  <a:lnTo>
                    <a:pt x="84150" y="1106057"/>
                  </a:lnTo>
                  <a:lnTo>
                    <a:pt x="65398" y="1061092"/>
                  </a:lnTo>
                  <a:lnTo>
                    <a:pt x="48760" y="1013499"/>
                  </a:lnTo>
                  <a:lnTo>
                    <a:pt x="34357" y="963484"/>
                  </a:lnTo>
                  <a:lnTo>
                    <a:pt x="22305" y="911253"/>
                  </a:lnTo>
                  <a:lnTo>
                    <a:pt x="12725" y="857012"/>
                  </a:lnTo>
                  <a:lnTo>
                    <a:pt x="5734" y="800964"/>
                  </a:lnTo>
                  <a:lnTo>
                    <a:pt x="1453" y="743317"/>
                  </a:lnTo>
                  <a:lnTo>
                    <a:pt x="0" y="684276"/>
                  </a:lnTo>
                  <a:lnTo>
                    <a:pt x="1453" y="625228"/>
                  </a:lnTo>
                  <a:lnTo>
                    <a:pt x="5734" y="567577"/>
                  </a:lnTo>
                  <a:lnTo>
                    <a:pt x="12725" y="511527"/>
                  </a:lnTo>
                  <a:lnTo>
                    <a:pt x="22305" y="457283"/>
                  </a:lnTo>
                  <a:lnTo>
                    <a:pt x="34357" y="405051"/>
                  </a:lnTo>
                  <a:lnTo>
                    <a:pt x="48760" y="355036"/>
                  </a:lnTo>
                  <a:lnTo>
                    <a:pt x="65398" y="307443"/>
                  </a:lnTo>
                  <a:lnTo>
                    <a:pt x="84150" y="262477"/>
                  </a:lnTo>
                  <a:lnTo>
                    <a:pt x="104897" y="220345"/>
                  </a:lnTo>
                  <a:lnTo>
                    <a:pt x="127522" y="181251"/>
                  </a:lnTo>
                  <a:lnTo>
                    <a:pt x="151904" y="145401"/>
                  </a:lnTo>
                  <a:lnTo>
                    <a:pt x="177926" y="112999"/>
                  </a:lnTo>
                  <a:lnTo>
                    <a:pt x="205467" y="84251"/>
                  </a:lnTo>
                  <a:lnTo>
                    <a:pt x="234410" y="59363"/>
                  </a:lnTo>
                  <a:lnTo>
                    <a:pt x="296025" y="21986"/>
                  </a:lnTo>
                  <a:lnTo>
                    <a:pt x="361819" y="2511"/>
                  </a:lnTo>
                  <a:lnTo>
                    <a:pt x="395986" y="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00024" y="2244293"/>
            <a:ext cx="76771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 smtClean="0">
                <a:latin typeface="Times New Roman"/>
                <a:cs typeface="Times New Roman"/>
              </a:rPr>
              <a:t>202</a:t>
            </a:r>
            <a:r>
              <a:rPr lang="ru-RU" sz="1600" b="1" spc="-5" dirty="0" smtClean="0">
                <a:latin typeface="Times New Roman"/>
                <a:cs typeface="Times New Roman"/>
              </a:rPr>
              <a:t>3</a:t>
            </a:r>
            <a:r>
              <a:rPr sz="1600" b="1" spc="-70" dirty="0" smtClean="0">
                <a:latin typeface="Times New Roman"/>
                <a:cs typeface="Times New Roman"/>
              </a:rPr>
              <a:t> </a:t>
            </a:r>
            <a:r>
              <a:rPr sz="1600" b="1" spc="-35" dirty="0">
                <a:latin typeface="Times New Roman"/>
                <a:cs typeface="Times New Roman"/>
              </a:rPr>
              <a:t>год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36295" y="3829303"/>
            <a:ext cx="76771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 smtClean="0">
                <a:latin typeface="Times New Roman"/>
                <a:cs typeface="Times New Roman"/>
              </a:rPr>
              <a:t>202</a:t>
            </a:r>
            <a:r>
              <a:rPr lang="ru-RU" sz="1600" b="1" spc="-5" dirty="0" smtClean="0">
                <a:latin typeface="Times New Roman"/>
                <a:cs typeface="Times New Roman"/>
              </a:rPr>
              <a:t>4</a:t>
            </a:r>
            <a:r>
              <a:rPr sz="1600" b="1" spc="-35" dirty="0" err="1" smtClean="0">
                <a:latin typeface="Times New Roman"/>
                <a:cs typeface="Times New Roman"/>
              </a:rPr>
              <a:t>год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36295" y="5197855"/>
            <a:ext cx="76771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 smtClean="0">
                <a:latin typeface="Times New Roman"/>
                <a:cs typeface="Times New Roman"/>
              </a:rPr>
              <a:t>202</a:t>
            </a:r>
            <a:r>
              <a:rPr lang="ru-RU" sz="1600" b="1" spc="-5" dirty="0" smtClean="0">
                <a:latin typeface="Times New Roman"/>
                <a:cs typeface="Times New Roman"/>
              </a:rPr>
              <a:t>5</a:t>
            </a:r>
            <a:r>
              <a:rPr sz="1600" b="1" spc="-75" dirty="0" smtClean="0">
                <a:latin typeface="Times New Roman"/>
                <a:cs typeface="Times New Roman"/>
              </a:rPr>
              <a:t> </a:t>
            </a:r>
            <a:r>
              <a:rPr sz="1600" b="1" spc="-35" dirty="0">
                <a:latin typeface="Times New Roman"/>
                <a:cs typeface="Times New Roman"/>
              </a:rPr>
              <a:t>год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226809" y="2266949"/>
            <a:ext cx="24504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1065" marR="5080" indent="-8890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Times New Roman"/>
                <a:cs typeface="Times New Roman"/>
              </a:rPr>
              <a:t>Налоговые </a:t>
            </a:r>
            <a:r>
              <a:rPr sz="1600" b="1" spc="-5" dirty="0">
                <a:latin typeface="Times New Roman"/>
                <a:cs typeface="Times New Roman"/>
              </a:rPr>
              <a:t>и </a:t>
            </a:r>
            <a:r>
              <a:rPr sz="1600" b="1" spc="-10" dirty="0">
                <a:latin typeface="Times New Roman"/>
                <a:cs typeface="Times New Roman"/>
              </a:rPr>
              <a:t>неналоговые </a:t>
            </a:r>
            <a:r>
              <a:rPr sz="1600" b="1" spc="-385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Times New Roman"/>
                <a:cs typeface="Times New Roman"/>
              </a:rPr>
              <a:t>доходы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071742" y="4297426"/>
            <a:ext cx="26181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Times New Roman"/>
                <a:cs typeface="Times New Roman"/>
              </a:rPr>
              <a:t>Безвозмездные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поступления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755904" y="1407985"/>
            <a:ext cx="7863205" cy="4546600"/>
            <a:chOff x="755904" y="1407985"/>
            <a:chExt cx="7863205" cy="4546600"/>
          </a:xfrm>
        </p:grpSpPr>
        <p:pic>
          <p:nvPicPr>
            <p:cNvPr id="42" name="object 4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83451" y="2836151"/>
              <a:ext cx="2335529" cy="24766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83451" y="4709134"/>
              <a:ext cx="2335529" cy="246151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55904" y="1412747"/>
              <a:ext cx="504190" cy="4537075"/>
            </a:xfrm>
            <a:custGeom>
              <a:avLst/>
              <a:gdLst/>
              <a:ahLst/>
              <a:cxnLst/>
              <a:rect l="l" t="t" r="r" b="b"/>
              <a:pathLst>
                <a:path w="504190" h="4537075">
                  <a:moveTo>
                    <a:pt x="0" y="0"/>
                  </a:moveTo>
                  <a:lnTo>
                    <a:pt x="504050" y="0"/>
                  </a:lnTo>
                </a:path>
                <a:path w="504190" h="4537075">
                  <a:moveTo>
                    <a:pt x="0" y="4536948"/>
                  </a:moveTo>
                  <a:lnTo>
                    <a:pt x="504050" y="4536948"/>
                  </a:lnTo>
                </a:path>
                <a:path w="504190" h="4537075">
                  <a:moveTo>
                    <a:pt x="359664" y="1728215"/>
                  </a:moveTo>
                  <a:lnTo>
                    <a:pt x="503682" y="1728215"/>
                  </a:lnTo>
                </a:path>
                <a:path w="504190" h="4537075">
                  <a:moveTo>
                    <a:pt x="359664" y="3168396"/>
                  </a:moveTo>
                  <a:lnTo>
                    <a:pt x="503682" y="3168396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6876288" y="908303"/>
            <a:ext cx="1080770" cy="361315"/>
          </a:xfrm>
          <a:prstGeom prst="rect">
            <a:avLst/>
          </a:prstGeom>
          <a:solidFill>
            <a:srgbClr val="DDD9C3"/>
          </a:solidFill>
        </p:spPr>
        <p:txBody>
          <a:bodyPr vert="horz" wrap="square" lIns="0" tIns="80010" rIns="0" bIns="0" rtlCol="0">
            <a:spAutoFit/>
          </a:bodyPr>
          <a:lstStyle/>
          <a:p>
            <a:pPr marL="229235">
              <a:lnSpc>
                <a:spcPct val="100000"/>
              </a:lnSpc>
              <a:spcBef>
                <a:spcPts val="630"/>
              </a:spcBef>
            </a:pPr>
            <a:r>
              <a:rPr sz="1200" i="1" dirty="0">
                <a:latin typeface="Calibri"/>
                <a:cs typeface="Calibri"/>
              </a:rPr>
              <a:t>тыс.</a:t>
            </a:r>
            <a:r>
              <a:rPr sz="1200" i="1" spc="-50" dirty="0">
                <a:latin typeface="Calibri"/>
                <a:cs typeface="Calibri"/>
              </a:rPr>
              <a:t> </a:t>
            </a:r>
            <a:r>
              <a:rPr sz="1200" i="1" spc="-10" dirty="0">
                <a:latin typeface="Calibri"/>
                <a:cs typeface="Calibri"/>
              </a:rPr>
              <a:t>руб.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746125"/>
            <a:chOff x="0" y="0"/>
            <a:chExt cx="9144000" cy="7461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74571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964" y="0"/>
              <a:ext cx="8957310" cy="63474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930400" y="15315"/>
            <a:ext cx="528193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Объем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структура</a:t>
            </a:r>
            <a:r>
              <a:rPr sz="1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налоговых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и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неналоговых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imes New Roman"/>
                <a:cs typeface="Times New Roman"/>
              </a:rPr>
              <a:t>доходов</a:t>
            </a:r>
            <a:endParaRPr sz="1800" dirty="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lang="ru-RU" spc="-15" dirty="0">
                <a:solidFill>
                  <a:srgbClr val="FFFFFF"/>
                </a:solidFill>
                <a:latin typeface="Times New Roman"/>
                <a:cs typeface="Times New Roman"/>
              </a:rPr>
              <a:t>муниципального </a:t>
            </a:r>
            <a:r>
              <a:rPr sz="1800" spc="-1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бюджета</a:t>
            </a:r>
            <a:r>
              <a:rPr sz="1800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pc="-5" dirty="0">
                <a:solidFill>
                  <a:srgbClr val="FFFFFF"/>
                </a:solidFill>
                <a:latin typeface="Times New Roman"/>
                <a:cs typeface="Times New Roman"/>
              </a:rPr>
              <a:t>Шовгеновского района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053920"/>
              </p:ext>
            </p:extLst>
          </p:nvPr>
        </p:nvGraphicFramePr>
        <p:xfrm>
          <a:off x="104327" y="617473"/>
          <a:ext cx="8930636" cy="4036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0495"/>
                <a:gridCol w="1008379"/>
                <a:gridCol w="1008379"/>
                <a:gridCol w="936625"/>
                <a:gridCol w="1008379"/>
                <a:gridCol w="1008379"/>
              </a:tblGrid>
              <a:tr h="266065">
                <a:tc>
                  <a:txBody>
                    <a:bodyPr/>
                    <a:lstStyle/>
                    <a:p>
                      <a:pPr marL="31115" algn="ctr">
                        <a:lnSpc>
                          <a:spcPts val="1860"/>
                        </a:lnSpc>
                        <a:spcBef>
                          <a:spcPts val="135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000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00" spc="-4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(факт)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000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00" spc="-4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(план)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000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000" spc="-6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000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000" spc="-6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000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000" spc="-6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</a:tr>
              <a:tr h="221615">
                <a:tc gridSpan="6">
                  <a:txBody>
                    <a:bodyPr/>
                    <a:lstStyle/>
                    <a:p>
                      <a:pPr marL="3708400">
                        <a:lnSpc>
                          <a:spcPts val="1635"/>
                        </a:lnSpc>
                        <a:spcBef>
                          <a:spcPts val="15"/>
                        </a:spcBef>
                        <a:tabLst>
                          <a:tab pos="7753350" algn="l"/>
                        </a:tabLst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НАЛОГОВЫЕ</a:t>
                      </a:r>
                      <a:r>
                        <a:rPr sz="14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ДОХОДЫ	</a:t>
                      </a:r>
                      <a:r>
                        <a:rPr sz="1200" i="1" dirty="0">
                          <a:latin typeface="Calibri"/>
                          <a:cs typeface="Calibri"/>
                        </a:rPr>
                        <a:t>тыс.</a:t>
                      </a:r>
                      <a:r>
                        <a:rPr sz="1200" i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i="1" spc="-5" dirty="0">
                          <a:latin typeface="Calibri"/>
                          <a:cs typeface="Calibri"/>
                        </a:rPr>
                        <a:t>руб.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5900">
                <a:tc>
                  <a:txBody>
                    <a:bodyPr/>
                    <a:lstStyle/>
                    <a:p>
                      <a:pPr marL="37465">
                        <a:lnSpc>
                          <a:spcPts val="1160"/>
                        </a:lnSpc>
                        <a:spcBef>
                          <a:spcPts val="44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Налог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доходы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физических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лиц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558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19509,6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21893,0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23560,8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ts val="1410"/>
                        </a:lnSpc>
                      </a:pPr>
                      <a:r>
                        <a:rPr lang="ru-RU" sz="1200" dirty="0" smtClean="0">
                          <a:latin typeface="Calibri"/>
                          <a:cs typeface="Calibri"/>
                        </a:rPr>
                        <a:t>23089,5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22927,9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313055">
                <a:tc>
                  <a:txBody>
                    <a:bodyPr/>
                    <a:lstStyle/>
                    <a:p>
                      <a:pPr marL="8890" marR="329565" indent="28575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Акцизы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подакцизным</a:t>
                      </a:r>
                      <a:r>
                        <a:rPr sz="1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товарам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(продукции),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производимым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на </a:t>
                      </a:r>
                      <a:r>
                        <a:rPr sz="1000" spc="-2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территории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Российской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Федерации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1184,4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1283,6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1678,0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1718,4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1718,4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Налоги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совокупный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доход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28831,8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30440,9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36111,9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37551,8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39106,5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265430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Налог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имущество организаций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44028,1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10000,0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10637,0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24480,0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24970,0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265430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Налог на добычу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полезных</a:t>
                      </a:r>
                      <a:r>
                        <a:rPr sz="10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ископаемых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37,6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35,0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57,8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59,4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60,4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266065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Государственная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пошлина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2034,3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2014,0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2242,0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2355,0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2472,0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265430"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ВСЕГО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95625,8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65666,5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74287,5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89254,1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91255,2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222250">
                <a:tc gridSpan="6">
                  <a:txBody>
                    <a:bodyPr/>
                    <a:lstStyle/>
                    <a:p>
                      <a:pPr marL="3502660">
                        <a:lnSpc>
                          <a:spcPts val="1605"/>
                        </a:lnSpc>
                        <a:spcBef>
                          <a:spcPts val="45"/>
                        </a:spcBef>
                        <a:tabLst>
                          <a:tab pos="7651750" algn="l"/>
                        </a:tabLst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НЕНАЛОГОВЫЕ</a:t>
                      </a:r>
                      <a:r>
                        <a:rPr sz="14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ДОХОДЫ	</a:t>
                      </a:r>
                      <a:r>
                        <a:rPr sz="1200" i="1" dirty="0">
                          <a:latin typeface="Calibri"/>
                          <a:cs typeface="Calibri"/>
                        </a:rPr>
                        <a:t>тыс.</a:t>
                      </a:r>
                      <a:r>
                        <a:rPr sz="1200" i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i="1" spc="-10" dirty="0">
                          <a:latin typeface="Calibri"/>
                          <a:cs typeface="Calibri"/>
                        </a:rPr>
                        <a:t>руб.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13055">
                <a:tc>
                  <a:txBody>
                    <a:bodyPr/>
                    <a:lstStyle/>
                    <a:p>
                      <a:pPr marL="8890" marR="15240" indent="28575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Доходы</a:t>
                      </a:r>
                      <a:r>
                        <a:rPr sz="1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использования</a:t>
                      </a:r>
                      <a:r>
                        <a:rPr sz="1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имущества,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находящегося</a:t>
                      </a:r>
                      <a:r>
                        <a:rPr sz="10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государственной </a:t>
                      </a:r>
                      <a:r>
                        <a:rPr sz="1000" spc="-2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и муниципальной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собственности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36440,0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37847,0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38717,3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38948,4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38948,4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Платежи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при пользовании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природными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ресурсами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353,2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430,0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447,2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465,1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483,7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313690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Доходы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оказания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платных</a:t>
                      </a:r>
                      <a:r>
                        <a:rPr sz="10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услуг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(работ)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компенсации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затрат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8890">
                        <a:lnSpc>
                          <a:spcPts val="1155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государства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64,9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2538,3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Доходы</a:t>
                      </a:r>
                      <a:r>
                        <a:rPr sz="1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продажи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материальных</a:t>
                      </a:r>
                      <a:r>
                        <a:rPr sz="1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нематериальных</a:t>
                      </a:r>
                      <a:r>
                        <a:rPr sz="10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активов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270,5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1545,0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29150,9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33855,2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266065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Штрафы,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санкции,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возмещение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ущерба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88,1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70,0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31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35,5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35,5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37,0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266065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ВСЕГО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37217,8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42430,3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39200,0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68599,9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73324,3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46570"/>
            <a:chOff x="0" y="0"/>
            <a:chExt cx="9144000" cy="68465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12" y="13711"/>
              <a:ext cx="9118859" cy="68328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3999" cy="8458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964" y="102107"/>
              <a:ext cx="8957310" cy="60579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63295" y="110108"/>
            <a:ext cx="741740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9525" algn="ctr">
              <a:lnSpc>
                <a:spcPct val="100000"/>
              </a:lnSpc>
              <a:spcBef>
                <a:spcPts val="100"/>
              </a:spcBef>
            </a:pPr>
            <a:r>
              <a:rPr sz="1800" spc="-15" dirty="0"/>
              <a:t>Объем </a:t>
            </a:r>
            <a:r>
              <a:rPr sz="1800" dirty="0"/>
              <a:t>и </a:t>
            </a:r>
            <a:r>
              <a:rPr sz="1800" spc="-5" dirty="0"/>
              <a:t>структура </a:t>
            </a:r>
            <a:r>
              <a:rPr sz="1800" spc="-10" dirty="0" err="1"/>
              <a:t>безвозмездных</a:t>
            </a:r>
            <a:r>
              <a:rPr sz="1800" spc="-10" dirty="0"/>
              <a:t> </a:t>
            </a:r>
            <a:r>
              <a:rPr sz="1800" dirty="0" err="1" smtClean="0"/>
              <a:t>поступлений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spc="-15" dirty="0">
                <a:solidFill>
                  <a:srgbClr val="FFFFFF"/>
                </a:solidFill>
              </a:rPr>
              <a:t>муниципального </a:t>
            </a:r>
            <a:r>
              <a:rPr sz="1800" spc="-15" dirty="0" err="1" smtClean="0"/>
              <a:t>бюджета</a:t>
            </a:r>
            <a:r>
              <a:rPr lang="ru-RU" sz="1800" spc="-15" dirty="0" smtClean="0"/>
              <a:t> </a:t>
            </a:r>
            <a:r>
              <a:rPr lang="ru-RU" sz="1800" spc="-10" dirty="0" smtClean="0"/>
              <a:t>Шовгеновского </a:t>
            </a:r>
            <a:r>
              <a:rPr lang="ru-RU" sz="1800" spc="-10" dirty="0"/>
              <a:t>района</a:t>
            </a:r>
            <a:endParaRPr sz="1800" dirty="0"/>
          </a:p>
        </p:txBody>
      </p:sp>
      <p:grpSp>
        <p:nvGrpSpPr>
          <p:cNvPr id="7" name="object 7"/>
          <p:cNvGrpSpPr/>
          <p:nvPr/>
        </p:nvGrpSpPr>
        <p:grpSpPr>
          <a:xfrm>
            <a:off x="175260" y="975360"/>
            <a:ext cx="8797290" cy="4354830"/>
            <a:chOff x="175260" y="975360"/>
            <a:chExt cx="8797290" cy="4354830"/>
          </a:xfrm>
        </p:grpSpPr>
        <p:sp>
          <p:nvSpPr>
            <p:cNvPr id="8" name="object 8"/>
            <p:cNvSpPr/>
            <p:nvPr/>
          </p:nvSpPr>
          <p:spPr>
            <a:xfrm>
              <a:off x="179514" y="1019555"/>
              <a:ext cx="8785225" cy="681355"/>
            </a:xfrm>
            <a:custGeom>
              <a:avLst/>
              <a:gdLst/>
              <a:ahLst/>
              <a:cxnLst/>
              <a:rect l="l" t="t" r="r" b="b"/>
              <a:pathLst>
                <a:path w="8785225" h="681355">
                  <a:moveTo>
                    <a:pt x="3613150" y="0"/>
                  </a:moveTo>
                  <a:lnTo>
                    <a:pt x="0" y="0"/>
                  </a:lnTo>
                  <a:lnTo>
                    <a:pt x="0" y="681228"/>
                  </a:lnTo>
                  <a:lnTo>
                    <a:pt x="3613150" y="681228"/>
                  </a:lnTo>
                  <a:lnTo>
                    <a:pt x="3613150" y="0"/>
                  </a:lnTo>
                  <a:close/>
                </a:path>
                <a:path w="8785225" h="681355">
                  <a:moveTo>
                    <a:pt x="5832653" y="0"/>
                  </a:moveTo>
                  <a:lnTo>
                    <a:pt x="4752556" y="0"/>
                  </a:lnTo>
                  <a:lnTo>
                    <a:pt x="3613213" y="0"/>
                  </a:lnTo>
                  <a:lnTo>
                    <a:pt x="3613213" y="681228"/>
                  </a:lnTo>
                  <a:lnTo>
                    <a:pt x="4752530" y="681228"/>
                  </a:lnTo>
                  <a:lnTo>
                    <a:pt x="5832653" y="681228"/>
                  </a:lnTo>
                  <a:lnTo>
                    <a:pt x="5832653" y="0"/>
                  </a:lnTo>
                  <a:close/>
                </a:path>
                <a:path w="8785225" h="681355">
                  <a:moveTo>
                    <a:pt x="6840779" y="0"/>
                  </a:moveTo>
                  <a:lnTo>
                    <a:pt x="5832665" y="0"/>
                  </a:lnTo>
                  <a:lnTo>
                    <a:pt x="5832665" y="681228"/>
                  </a:lnTo>
                  <a:lnTo>
                    <a:pt x="6840779" y="681228"/>
                  </a:lnTo>
                  <a:lnTo>
                    <a:pt x="6840779" y="0"/>
                  </a:lnTo>
                  <a:close/>
                </a:path>
                <a:path w="8785225" h="681355">
                  <a:moveTo>
                    <a:pt x="7776896" y="0"/>
                  </a:moveTo>
                  <a:lnTo>
                    <a:pt x="6840791" y="0"/>
                  </a:lnTo>
                  <a:lnTo>
                    <a:pt x="6840791" y="681228"/>
                  </a:lnTo>
                  <a:lnTo>
                    <a:pt x="7776896" y="681228"/>
                  </a:lnTo>
                  <a:lnTo>
                    <a:pt x="7776896" y="0"/>
                  </a:lnTo>
                  <a:close/>
                </a:path>
                <a:path w="8785225" h="681355">
                  <a:moveTo>
                    <a:pt x="8785022" y="0"/>
                  </a:moveTo>
                  <a:lnTo>
                    <a:pt x="7776908" y="0"/>
                  </a:lnTo>
                  <a:lnTo>
                    <a:pt x="7776908" y="681228"/>
                  </a:lnTo>
                  <a:lnTo>
                    <a:pt x="8785022" y="681228"/>
                  </a:lnTo>
                  <a:lnTo>
                    <a:pt x="8785022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9514" y="1700796"/>
              <a:ext cx="8785225" cy="3621404"/>
            </a:xfrm>
            <a:custGeom>
              <a:avLst/>
              <a:gdLst/>
              <a:ahLst/>
              <a:cxnLst/>
              <a:rect l="l" t="t" r="r" b="b"/>
              <a:pathLst>
                <a:path w="8785225" h="3621404">
                  <a:moveTo>
                    <a:pt x="3613150" y="2808363"/>
                  </a:moveTo>
                  <a:lnTo>
                    <a:pt x="0" y="2808363"/>
                  </a:lnTo>
                  <a:lnTo>
                    <a:pt x="0" y="3621011"/>
                  </a:lnTo>
                  <a:lnTo>
                    <a:pt x="3613150" y="3621011"/>
                  </a:lnTo>
                  <a:lnTo>
                    <a:pt x="3613150" y="2808363"/>
                  </a:lnTo>
                  <a:close/>
                </a:path>
                <a:path w="8785225" h="3621404">
                  <a:moveTo>
                    <a:pt x="3613150" y="2232279"/>
                  </a:moveTo>
                  <a:lnTo>
                    <a:pt x="0" y="2232279"/>
                  </a:lnTo>
                  <a:lnTo>
                    <a:pt x="0" y="2808338"/>
                  </a:lnTo>
                  <a:lnTo>
                    <a:pt x="3613150" y="2808338"/>
                  </a:lnTo>
                  <a:lnTo>
                    <a:pt x="3613150" y="2232279"/>
                  </a:lnTo>
                  <a:close/>
                </a:path>
                <a:path w="8785225" h="3621404">
                  <a:moveTo>
                    <a:pt x="3613150" y="1728216"/>
                  </a:moveTo>
                  <a:lnTo>
                    <a:pt x="0" y="1728216"/>
                  </a:lnTo>
                  <a:lnTo>
                    <a:pt x="0" y="2232266"/>
                  </a:lnTo>
                  <a:lnTo>
                    <a:pt x="3613150" y="2232266"/>
                  </a:lnTo>
                  <a:lnTo>
                    <a:pt x="3613150" y="1728216"/>
                  </a:lnTo>
                  <a:close/>
                </a:path>
                <a:path w="8785225" h="3621404">
                  <a:moveTo>
                    <a:pt x="3613150" y="1224153"/>
                  </a:moveTo>
                  <a:lnTo>
                    <a:pt x="0" y="1224153"/>
                  </a:lnTo>
                  <a:lnTo>
                    <a:pt x="0" y="1728203"/>
                  </a:lnTo>
                  <a:lnTo>
                    <a:pt x="3613150" y="1728203"/>
                  </a:lnTo>
                  <a:lnTo>
                    <a:pt x="3613150" y="1224153"/>
                  </a:lnTo>
                  <a:close/>
                </a:path>
                <a:path w="8785225" h="3621404">
                  <a:moveTo>
                    <a:pt x="3613150" y="720090"/>
                  </a:moveTo>
                  <a:lnTo>
                    <a:pt x="0" y="720090"/>
                  </a:lnTo>
                  <a:lnTo>
                    <a:pt x="0" y="1224140"/>
                  </a:lnTo>
                  <a:lnTo>
                    <a:pt x="3613150" y="1224140"/>
                  </a:lnTo>
                  <a:lnTo>
                    <a:pt x="3613150" y="720090"/>
                  </a:lnTo>
                  <a:close/>
                </a:path>
                <a:path w="8785225" h="3621404">
                  <a:moveTo>
                    <a:pt x="3613150" y="0"/>
                  </a:moveTo>
                  <a:lnTo>
                    <a:pt x="0" y="0"/>
                  </a:lnTo>
                  <a:lnTo>
                    <a:pt x="0" y="720077"/>
                  </a:lnTo>
                  <a:lnTo>
                    <a:pt x="3613150" y="720077"/>
                  </a:lnTo>
                  <a:lnTo>
                    <a:pt x="3613150" y="0"/>
                  </a:lnTo>
                  <a:close/>
                </a:path>
                <a:path w="8785225" h="3621404">
                  <a:moveTo>
                    <a:pt x="5832653" y="2808363"/>
                  </a:moveTo>
                  <a:lnTo>
                    <a:pt x="4752556" y="2808363"/>
                  </a:lnTo>
                  <a:lnTo>
                    <a:pt x="3613213" y="2808363"/>
                  </a:lnTo>
                  <a:lnTo>
                    <a:pt x="3613213" y="3621011"/>
                  </a:lnTo>
                  <a:lnTo>
                    <a:pt x="4752530" y="3621011"/>
                  </a:lnTo>
                  <a:lnTo>
                    <a:pt x="5832653" y="3621011"/>
                  </a:lnTo>
                  <a:lnTo>
                    <a:pt x="5832653" y="2808363"/>
                  </a:lnTo>
                  <a:close/>
                </a:path>
                <a:path w="8785225" h="3621404">
                  <a:moveTo>
                    <a:pt x="5832653" y="2232279"/>
                  </a:moveTo>
                  <a:lnTo>
                    <a:pt x="4752556" y="2232279"/>
                  </a:lnTo>
                  <a:lnTo>
                    <a:pt x="3613213" y="2232279"/>
                  </a:lnTo>
                  <a:lnTo>
                    <a:pt x="3613213" y="2808338"/>
                  </a:lnTo>
                  <a:lnTo>
                    <a:pt x="4752530" y="2808338"/>
                  </a:lnTo>
                  <a:lnTo>
                    <a:pt x="5832653" y="2808338"/>
                  </a:lnTo>
                  <a:lnTo>
                    <a:pt x="5832653" y="2232279"/>
                  </a:lnTo>
                  <a:close/>
                </a:path>
                <a:path w="8785225" h="3621404">
                  <a:moveTo>
                    <a:pt x="5832653" y="1728216"/>
                  </a:moveTo>
                  <a:lnTo>
                    <a:pt x="4752556" y="1728216"/>
                  </a:lnTo>
                  <a:lnTo>
                    <a:pt x="3613213" y="1728216"/>
                  </a:lnTo>
                  <a:lnTo>
                    <a:pt x="3613213" y="2232266"/>
                  </a:lnTo>
                  <a:lnTo>
                    <a:pt x="4752530" y="2232266"/>
                  </a:lnTo>
                  <a:lnTo>
                    <a:pt x="5832653" y="2232266"/>
                  </a:lnTo>
                  <a:lnTo>
                    <a:pt x="5832653" y="1728216"/>
                  </a:lnTo>
                  <a:close/>
                </a:path>
                <a:path w="8785225" h="3621404">
                  <a:moveTo>
                    <a:pt x="5832653" y="1224153"/>
                  </a:moveTo>
                  <a:lnTo>
                    <a:pt x="4752556" y="1224153"/>
                  </a:lnTo>
                  <a:lnTo>
                    <a:pt x="3613213" y="1224153"/>
                  </a:lnTo>
                  <a:lnTo>
                    <a:pt x="3613213" y="1728203"/>
                  </a:lnTo>
                  <a:lnTo>
                    <a:pt x="4752530" y="1728203"/>
                  </a:lnTo>
                  <a:lnTo>
                    <a:pt x="5832653" y="1728203"/>
                  </a:lnTo>
                  <a:lnTo>
                    <a:pt x="5832653" y="1224153"/>
                  </a:lnTo>
                  <a:close/>
                </a:path>
                <a:path w="8785225" h="3621404">
                  <a:moveTo>
                    <a:pt x="5832653" y="720090"/>
                  </a:moveTo>
                  <a:lnTo>
                    <a:pt x="4752556" y="720090"/>
                  </a:lnTo>
                  <a:lnTo>
                    <a:pt x="3613213" y="720090"/>
                  </a:lnTo>
                  <a:lnTo>
                    <a:pt x="3613213" y="1224140"/>
                  </a:lnTo>
                  <a:lnTo>
                    <a:pt x="4752530" y="1224140"/>
                  </a:lnTo>
                  <a:lnTo>
                    <a:pt x="5832653" y="1224140"/>
                  </a:lnTo>
                  <a:lnTo>
                    <a:pt x="5832653" y="720090"/>
                  </a:lnTo>
                  <a:close/>
                </a:path>
                <a:path w="8785225" h="3621404">
                  <a:moveTo>
                    <a:pt x="5832653" y="0"/>
                  </a:moveTo>
                  <a:lnTo>
                    <a:pt x="4752556" y="0"/>
                  </a:lnTo>
                  <a:lnTo>
                    <a:pt x="3613213" y="0"/>
                  </a:lnTo>
                  <a:lnTo>
                    <a:pt x="3613213" y="720077"/>
                  </a:lnTo>
                  <a:lnTo>
                    <a:pt x="4752530" y="720077"/>
                  </a:lnTo>
                  <a:lnTo>
                    <a:pt x="5832653" y="720077"/>
                  </a:lnTo>
                  <a:lnTo>
                    <a:pt x="5832653" y="0"/>
                  </a:lnTo>
                  <a:close/>
                </a:path>
                <a:path w="8785225" h="3621404">
                  <a:moveTo>
                    <a:pt x="6840779" y="2808363"/>
                  </a:moveTo>
                  <a:lnTo>
                    <a:pt x="5832665" y="2808363"/>
                  </a:lnTo>
                  <a:lnTo>
                    <a:pt x="5832665" y="3621011"/>
                  </a:lnTo>
                  <a:lnTo>
                    <a:pt x="6840779" y="3621011"/>
                  </a:lnTo>
                  <a:lnTo>
                    <a:pt x="6840779" y="2808363"/>
                  </a:lnTo>
                  <a:close/>
                </a:path>
                <a:path w="8785225" h="3621404">
                  <a:moveTo>
                    <a:pt x="6840779" y="2232279"/>
                  </a:moveTo>
                  <a:lnTo>
                    <a:pt x="5832665" y="2232279"/>
                  </a:lnTo>
                  <a:lnTo>
                    <a:pt x="5832665" y="2808338"/>
                  </a:lnTo>
                  <a:lnTo>
                    <a:pt x="6840779" y="2808338"/>
                  </a:lnTo>
                  <a:lnTo>
                    <a:pt x="6840779" y="2232279"/>
                  </a:lnTo>
                  <a:close/>
                </a:path>
                <a:path w="8785225" h="3621404">
                  <a:moveTo>
                    <a:pt x="6840779" y="1728216"/>
                  </a:moveTo>
                  <a:lnTo>
                    <a:pt x="5832665" y="1728216"/>
                  </a:lnTo>
                  <a:lnTo>
                    <a:pt x="5832665" y="2232266"/>
                  </a:lnTo>
                  <a:lnTo>
                    <a:pt x="6840779" y="2232266"/>
                  </a:lnTo>
                  <a:lnTo>
                    <a:pt x="6840779" y="1728216"/>
                  </a:lnTo>
                  <a:close/>
                </a:path>
                <a:path w="8785225" h="3621404">
                  <a:moveTo>
                    <a:pt x="6840779" y="1224153"/>
                  </a:moveTo>
                  <a:lnTo>
                    <a:pt x="5832665" y="1224153"/>
                  </a:lnTo>
                  <a:lnTo>
                    <a:pt x="5832665" y="1728203"/>
                  </a:lnTo>
                  <a:lnTo>
                    <a:pt x="6840779" y="1728203"/>
                  </a:lnTo>
                  <a:lnTo>
                    <a:pt x="6840779" y="1224153"/>
                  </a:lnTo>
                  <a:close/>
                </a:path>
                <a:path w="8785225" h="3621404">
                  <a:moveTo>
                    <a:pt x="6840779" y="720090"/>
                  </a:moveTo>
                  <a:lnTo>
                    <a:pt x="5832665" y="720090"/>
                  </a:lnTo>
                  <a:lnTo>
                    <a:pt x="5832665" y="1224140"/>
                  </a:lnTo>
                  <a:lnTo>
                    <a:pt x="6840779" y="1224140"/>
                  </a:lnTo>
                  <a:lnTo>
                    <a:pt x="6840779" y="720090"/>
                  </a:lnTo>
                  <a:close/>
                </a:path>
                <a:path w="8785225" h="3621404">
                  <a:moveTo>
                    <a:pt x="6840779" y="0"/>
                  </a:moveTo>
                  <a:lnTo>
                    <a:pt x="5832665" y="0"/>
                  </a:lnTo>
                  <a:lnTo>
                    <a:pt x="5832665" y="720077"/>
                  </a:lnTo>
                  <a:lnTo>
                    <a:pt x="6840779" y="720077"/>
                  </a:lnTo>
                  <a:lnTo>
                    <a:pt x="6840779" y="0"/>
                  </a:lnTo>
                  <a:close/>
                </a:path>
                <a:path w="8785225" h="3621404">
                  <a:moveTo>
                    <a:pt x="7776896" y="2808363"/>
                  </a:moveTo>
                  <a:lnTo>
                    <a:pt x="6840791" y="2808363"/>
                  </a:lnTo>
                  <a:lnTo>
                    <a:pt x="6840791" y="3621011"/>
                  </a:lnTo>
                  <a:lnTo>
                    <a:pt x="7776896" y="3621011"/>
                  </a:lnTo>
                  <a:lnTo>
                    <a:pt x="7776896" y="2808363"/>
                  </a:lnTo>
                  <a:close/>
                </a:path>
                <a:path w="8785225" h="3621404">
                  <a:moveTo>
                    <a:pt x="7776896" y="2232279"/>
                  </a:moveTo>
                  <a:lnTo>
                    <a:pt x="6840791" y="2232279"/>
                  </a:lnTo>
                  <a:lnTo>
                    <a:pt x="6840791" y="2808338"/>
                  </a:lnTo>
                  <a:lnTo>
                    <a:pt x="7776896" y="2808338"/>
                  </a:lnTo>
                  <a:lnTo>
                    <a:pt x="7776896" y="2232279"/>
                  </a:lnTo>
                  <a:close/>
                </a:path>
                <a:path w="8785225" h="3621404">
                  <a:moveTo>
                    <a:pt x="7776896" y="1728216"/>
                  </a:moveTo>
                  <a:lnTo>
                    <a:pt x="6840791" y="1728216"/>
                  </a:lnTo>
                  <a:lnTo>
                    <a:pt x="6840791" y="2232266"/>
                  </a:lnTo>
                  <a:lnTo>
                    <a:pt x="7776896" y="2232266"/>
                  </a:lnTo>
                  <a:lnTo>
                    <a:pt x="7776896" y="1728216"/>
                  </a:lnTo>
                  <a:close/>
                </a:path>
                <a:path w="8785225" h="3621404">
                  <a:moveTo>
                    <a:pt x="7776896" y="1224153"/>
                  </a:moveTo>
                  <a:lnTo>
                    <a:pt x="6840791" y="1224153"/>
                  </a:lnTo>
                  <a:lnTo>
                    <a:pt x="6840791" y="1728203"/>
                  </a:lnTo>
                  <a:lnTo>
                    <a:pt x="7776896" y="1728203"/>
                  </a:lnTo>
                  <a:lnTo>
                    <a:pt x="7776896" y="1224153"/>
                  </a:lnTo>
                  <a:close/>
                </a:path>
                <a:path w="8785225" h="3621404">
                  <a:moveTo>
                    <a:pt x="7776896" y="720090"/>
                  </a:moveTo>
                  <a:lnTo>
                    <a:pt x="6840791" y="720090"/>
                  </a:lnTo>
                  <a:lnTo>
                    <a:pt x="6840791" y="1224140"/>
                  </a:lnTo>
                  <a:lnTo>
                    <a:pt x="7776896" y="1224140"/>
                  </a:lnTo>
                  <a:lnTo>
                    <a:pt x="7776896" y="720090"/>
                  </a:lnTo>
                  <a:close/>
                </a:path>
                <a:path w="8785225" h="3621404">
                  <a:moveTo>
                    <a:pt x="7776896" y="0"/>
                  </a:moveTo>
                  <a:lnTo>
                    <a:pt x="6840791" y="0"/>
                  </a:lnTo>
                  <a:lnTo>
                    <a:pt x="6840791" y="720077"/>
                  </a:lnTo>
                  <a:lnTo>
                    <a:pt x="7776896" y="720077"/>
                  </a:lnTo>
                  <a:lnTo>
                    <a:pt x="7776896" y="0"/>
                  </a:lnTo>
                  <a:close/>
                </a:path>
                <a:path w="8785225" h="3621404">
                  <a:moveTo>
                    <a:pt x="8785022" y="2808363"/>
                  </a:moveTo>
                  <a:lnTo>
                    <a:pt x="7776908" y="2808363"/>
                  </a:lnTo>
                  <a:lnTo>
                    <a:pt x="7776908" y="3621011"/>
                  </a:lnTo>
                  <a:lnTo>
                    <a:pt x="8785022" y="3621011"/>
                  </a:lnTo>
                  <a:lnTo>
                    <a:pt x="8785022" y="2808363"/>
                  </a:lnTo>
                  <a:close/>
                </a:path>
                <a:path w="8785225" h="3621404">
                  <a:moveTo>
                    <a:pt x="8785022" y="2232279"/>
                  </a:moveTo>
                  <a:lnTo>
                    <a:pt x="7776908" y="2232279"/>
                  </a:lnTo>
                  <a:lnTo>
                    <a:pt x="7776908" y="2808338"/>
                  </a:lnTo>
                  <a:lnTo>
                    <a:pt x="8785022" y="2808338"/>
                  </a:lnTo>
                  <a:lnTo>
                    <a:pt x="8785022" y="2232279"/>
                  </a:lnTo>
                  <a:close/>
                </a:path>
                <a:path w="8785225" h="3621404">
                  <a:moveTo>
                    <a:pt x="8785022" y="1728216"/>
                  </a:moveTo>
                  <a:lnTo>
                    <a:pt x="7776908" y="1728216"/>
                  </a:lnTo>
                  <a:lnTo>
                    <a:pt x="7776908" y="2232266"/>
                  </a:lnTo>
                  <a:lnTo>
                    <a:pt x="8785022" y="2232266"/>
                  </a:lnTo>
                  <a:lnTo>
                    <a:pt x="8785022" y="1728216"/>
                  </a:lnTo>
                  <a:close/>
                </a:path>
                <a:path w="8785225" h="3621404">
                  <a:moveTo>
                    <a:pt x="8785022" y="1224153"/>
                  </a:moveTo>
                  <a:lnTo>
                    <a:pt x="7776908" y="1224153"/>
                  </a:lnTo>
                  <a:lnTo>
                    <a:pt x="7776908" y="1728203"/>
                  </a:lnTo>
                  <a:lnTo>
                    <a:pt x="8785022" y="1728203"/>
                  </a:lnTo>
                  <a:lnTo>
                    <a:pt x="8785022" y="1224153"/>
                  </a:lnTo>
                  <a:close/>
                </a:path>
                <a:path w="8785225" h="3621404">
                  <a:moveTo>
                    <a:pt x="8785022" y="720090"/>
                  </a:moveTo>
                  <a:lnTo>
                    <a:pt x="7776908" y="720090"/>
                  </a:lnTo>
                  <a:lnTo>
                    <a:pt x="7776908" y="1224140"/>
                  </a:lnTo>
                  <a:lnTo>
                    <a:pt x="8785022" y="1224140"/>
                  </a:lnTo>
                  <a:lnTo>
                    <a:pt x="8785022" y="720090"/>
                  </a:lnTo>
                  <a:close/>
                </a:path>
                <a:path w="8785225" h="3621404">
                  <a:moveTo>
                    <a:pt x="8785022" y="0"/>
                  </a:moveTo>
                  <a:lnTo>
                    <a:pt x="7776908" y="0"/>
                  </a:lnTo>
                  <a:lnTo>
                    <a:pt x="7776908" y="720077"/>
                  </a:lnTo>
                  <a:lnTo>
                    <a:pt x="8785022" y="720077"/>
                  </a:lnTo>
                  <a:lnTo>
                    <a:pt x="8785022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5260" y="975360"/>
              <a:ext cx="8797290" cy="4354830"/>
            </a:xfrm>
            <a:prstGeom prst="rect">
              <a:avLst/>
            </a:prstGeom>
          </p:spPr>
        </p:pic>
      </p:grp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696963"/>
              </p:ext>
            </p:extLst>
          </p:nvPr>
        </p:nvGraphicFramePr>
        <p:xfrm>
          <a:off x="175069" y="765048"/>
          <a:ext cx="8791572" cy="40163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13150"/>
                <a:gridCol w="1139825"/>
                <a:gridCol w="1080770"/>
                <a:gridCol w="1009015"/>
                <a:gridCol w="649604"/>
                <a:gridCol w="288925"/>
                <a:gridCol w="792479"/>
                <a:gridCol w="217804"/>
              </a:tblGrid>
              <a:tr h="142875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76200">
                      <a:solidFill>
                        <a:srgbClr val="497DBA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29235">
                        <a:lnSpc>
                          <a:spcPts val="1215"/>
                        </a:lnSpc>
                      </a:pPr>
                      <a:r>
                        <a:rPr sz="1200" i="1" dirty="0">
                          <a:latin typeface="Calibri"/>
                          <a:cs typeface="Calibri"/>
                        </a:rPr>
                        <a:t>тыс.</a:t>
                      </a:r>
                      <a:r>
                        <a:rPr sz="1200" i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i="1" spc="-5" dirty="0">
                          <a:latin typeface="Calibri"/>
                          <a:cs typeface="Calibri"/>
                        </a:rPr>
                        <a:t>руб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76200">
                      <a:solidFill>
                        <a:srgbClr val="497DBA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76200">
                      <a:solidFill>
                        <a:srgbClr val="497DBA"/>
                      </a:solidFill>
                      <a:prstDash val="solid"/>
                    </a:lnB>
                  </a:tcPr>
                </a:tc>
              </a:tr>
              <a:tr h="73025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76200">
                      <a:solidFill>
                        <a:srgbClr val="497DBA"/>
                      </a:solidFill>
                      <a:prstDash val="solid"/>
                    </a:lnT>
                    <a:lnB w="76200">
                      <a:solidFill>
                        <a:srgbClr val="497DBA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18820">
                <a:tc>
                  <a:txBody>
                    <a:bodyPr/>
                    <a:lstStyle/>
                    <a:p>
                      <a:pPr marL="1048385">
                        <a:lnSpc>
                          <a:spcPct val="100000"/>
                        </a:lnSpc>
                        <a:spcBef>
                          <a:spcPts val="1615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0510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497DBA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0355" marR="168910" indent="-73660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600" spc="-5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600" spc="-5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600" spc="-9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год </a:t>
                      </a:r>
                      <a:r>
                        <a:rPr sz="16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(факт)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55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497DBA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9240" marR="139065" indent="-71755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600" spc="-5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600" spc="-5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600" spc="-9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год </a:t>
                      </a:r>
                      <a:r>
                        <a:rPr sz="16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(план)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55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497DBA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R="103505" algn="r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600" spc="-5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600" spc="-5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497DBA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125095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600" spc="-5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600" spc="-5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497DBA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161290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600" spc="-5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600" spc="-30" dirty="0" err="1" smtClean="0">
                          <a:latin typeface="Times New Roman"/>
                          <a:cs typeface="Times New Roman"/>
                        </a:rPr>
                        <a:t>год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76200">
                      <a:solidFill>
                        <a:srgbClr val="497DBA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19455">
                <a:tc>
                  <a:txBody>
                    <a:bodyPr/>
                    <a:lstStyle/>
                    <a:p>
                      <a:pPr marL="8890" marR="269240" indent="3492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БЕЗВОЗМЕЗДНЫЕ</a:t>
                      </a:r>
                      <a:r>
                        <a:rPr sz="16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ПОСТУПЛЕНИЯ </a:t>
                      </a:r>
                      <a:r>
                        <a:rPr sz="16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ИЗ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ФЕДЕРАЛЬНОГО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40" dirty="0">
                          <a:latin typeface="Times New Roman"/>
                          <a:cs typeface="Times New Roman"/>
                        </a:rPr>
                        <a:t>БЮДЖЕТА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1620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429058,6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1031468,8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1090029,4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415718,7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417605,5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03555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Дотации</a:t>
                      </a:r>
                    </a:p>
                  </a:txBody>
                  <a:tcPr marL="0" marR="0" marT="9779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146900,0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191127,5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159404,0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127523,0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127523,0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03555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Субсидии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13664" marB="0">
                    <a:lnL w="9525">
                      <a:solidFill>
                        <a:srgbClr val="497DB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38092,3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558549,5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670052,0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20939,9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12719,6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03555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Субвенции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1430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231403,7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254522,6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247859,5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255458,9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265566,0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75945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Иные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межбюджетные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трансферты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5049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13800,4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17969,3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12713,9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11796,9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11796,9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94945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>
                      <a:solidFill>
                        <a:srgbClr val="497DBA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0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76200">
                      <a:solidFill>
                        <a:srgbClr val="497DBA"/>
                      </a:solidFill>
                      <a:prstDash val="solid"/>
                    </a:lnT>
                    <a:lnB w="76200">
                      <a:solidFill>
                        <a:srgbClr val="497DBA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9831" y="5516879"/>
            <a:ext cx="8784336" cy="1152144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8720" y="-5769"/>
            <a:ext cx="9142095" cy="6856095"/>
            <a:chOff x="0" y="0"/>
            <a:chExt cx="9142095" cy="68560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1714" cy="685571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0016" y="0"/>
              <a:ext cx="7432548" cy="8442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0224" y="103631"/>
              <a:ext cx="7154418" cy="60274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63295" y="110108"/>
            <a:ext cx="7417409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41525" marR="5080" indent="-105156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СТРУКТУРА</a:t>
            </a:r>
            <a:r>
              <a:rPr spc="5" dirty="0"/>
              <a:t> </a:t>
            </a:r>
            <a:r>
              <a:rPr spc="-70" dirty="0"/>
              <a:t>РАСХОДОВ</a:t>
            </a:r>
            <a:r>
              <a:rPr spc="-10" dirty="0"/>
              <a:t> </a:t>
            </a:r>
            <a:r>
              <a:rPr lang="ru-RU" spc="-15" dirty="0" smtClean="0">
                <a:solidFill>
                  <a:srgbClr val="FFFFFF"/>
                </a:solidFill>
              </a:rPr>
              <a:t>МУНИЦИПАЛЬНОГО </a:t>
            </a:r>
            <a:r>
              <a:rPr spc="-40" dirty="0" smtClean="0"/>
              <a:t>БЮДЖЕТА</a:t>
            </a:r>
            <a:r>
              <a:rPr lang="ru-RU" spc="-40" dirty="0"/>
              <a:t> ШОВГЕНОВСКОГО РАЙОНА </a:t>
            </a:r>
            <a:r>
              <a:rPr spc="-5" dirty="0" smtClean="0"/>
              <a:t>В 202</a:t>
            </a:r>
            <a:r>
              <a:rPr lang="ru-RU" spc="-5" dirty="0" smtClean="0"/>
              <a:t>3</a:t>
            </a:r>
            <a:r>
              <a:rPr spc="-15" dirty="0" smtClean="0"/>
              <a:t> </a:t>
            </a:r>
            <a:r>
              <a:rPr spc="-30" dirty="0"/>
              <a:t>ГОДУ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1303469" y="1706880"/>
            <a:ext cx="7961376" cy="3809237"/>
            <a:chOff x="1182624" y="1706880"/>
            <a:chExt cx="7961376" cy="3809237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82624" y="4489729"/>
              <a:ext cx="7961376" cy="10263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8824" y="4344962"/>
              <a:ext cx="6695694" cy="95931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03604" y="1706880"/>
              <a:ext cx="6479286" cy="352577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82624" y="4489729"/>
              <a:ext cx="7961376" cy="1026388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679" y="2275332"/>
            <a:ext cx="1440942" cy="1728977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40588" y="2301366"/>
            <a:ext cx="117538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Межбюджетные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 трансферты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общего</a:t>
            </a:r>
            <a:r>
              <a:rPr sz="12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характера </a:t>
            </a:r>
            <a:r>
              <a:rPr sz="1200" spc="-2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бюджетам</a:t>
            </a:r>
            <a:endParaRPr sz="1200" dirty="0">
              <a:latin typeface="Times New Roman"/>
              <a:cs typeface="Times New Roman"/>
            </a:endParaRPr>
          </a:p>
          <a:p>
            <a:pPr marL="210820" marR="204470" algn="ct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sz="1200" spc="-55" dirty="0">
                <a:solidFill>
                  <a:srgbClr val="FFFFFF"/>
                </a:solidFill>
                <a:latin typeface="Times New Roman"/>
                <a:cs typeface="Times New Roman"/>
              </a:rPr>
              <a:t>ю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1200" spc="-15" dirty="0">
                <a:solidFill>
                  <a:srgbClr val="FFFFFF"/>
                </a:solidFill>
                <a:latin typeface="Times New Roman"/>
                <a:cs typeface="Times New Roman"/>
              </a:rPr>
              <a:t>ж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200" spc="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ой 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системы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сс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ий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200" spc="-55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ой 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Федерации</a:t>
            </a:r>
            <a:endParaRPr sz="12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200" spc="-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14563,0</a:t>
            </a:r>
            <a:r>
              <a:rPr sz="1200" spc="-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ru-RU" sz="12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2,0</a:t>
            </a:r>
            <a:r>
              <a:rPr sz="12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%)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0" y="4003547"/>
            <a:ext cx="9142095" cy="1081405"/>
            <a:chOff x="0" y="4003547"/>
            <a:chExt cx="9142095" cy="1081405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4075175"/>
              <a:ext cx="1690877" cy="100965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50835" y="4003547"/>
              <a:ext cx="1690877" cy="936497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7553959" y="4182617"/>
            <a:ext cx="1492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Общ</a:t>
            </a:r>
            <a:r>
              <a:rPr sz="1200" spc="-10" dirty="0">
                <a:latin typeface="Times New Roman"/>
                <a:cs typeface="Times New Roman"/>
              </a:rPr>
              <a:t>е</a:t>
            </a:r>
            <a:r>
              <a:rPr sz="1200" spc="-25" dirty="0">
                <a:latin typeface="Times New Roman"/>
                <a:cs typeface="Times New Roman"/>
              </a:rPr>
              <a:t>г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spc="-20" dirty="0">
                <a:latin typeface="Times New Roman"/>
                <a:cs typeface="Times New Roman"/>
              </a:rPr>
              <a:t>с</a:t>
            </a:r>
            <a:r>
              <a:rPr sz="1200" spc="-110" dirty="0">
                <a:latin typeface="Times New Roman"/>
                <a:cs typeface="Times New Roman"/>
              </a:rPr>
              <a:t>у</a:t>
            </a:r>
            <a:r>
              <a:rPr sz="1200" dirty="0">
                <a:latin typeface="Times New Roman"/>
                <a:cs typeface="Times New Roman"/>
              </a:rPr>
              <a:t>д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тв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нные  вопросы</a:t>
            </a:r>
          </a:p>
          <a:p>
            <a:pPr algn="ctr">
              <a:lnSpc>
                <a:spcPct val="100000"/>
              </a:lnSpc>
            </a:pPr>
            <a:r>
              <a:rPr lang="ru-RU" sz="1200" spc="-20" dirty="0" smtClean="0">
                <a:latin typeface="Times New Roman"/>
                <a:cs typeface="Times New Roman"/>
              </a:rPr>
              <a:t>60856,7</a:t>
            </a:r>
            <a:r>
              <a:rPr sz="1200" spc="-20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(</a:t>
            </a:r>
            <a:r>
              <a:rPr lang="ru-RU" sz="1200" spc="-5" dirty="0" smtClean="0">
                <a:latin typeface="Times New Roman"/>
                <a:cs typeface="Times New Roman"/>
              </a:rPr>
              <a:t>5</a:t>
            </a:r>
            <a:r>
              <a:rPr sz="1200" spc="-5" dirty="0" smtClean="0">
                <a:latin typeface="Times New Roman"/>
                <a:cs typeface="Times New Roman"/>
              </a:rPr>
              <a:t>,0</a:t>
            </a:r>
            <a:r>
              <a:rPr sz="1200" spc="-5" dirty="0">
                <a:latin typeface="Times New Roman"/>
                <a:cs typeface="Times New Roman"/>
              </a:rPr>
              <a:t>%)</a:t>
            </a:r>
            <a:endParaRPr sz="1200" dirty="0">
              <a:latin typeface="Times New Roman"/>
              <a:cs typeface="Times New Roman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842260" y="835152"/>
            <a:ext cx="2017014" cy="864870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3079242" y="1069085"/>
            <a:ext cx="1546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 err="1">
                <a:latin typeface="Times New Roman"/>
                <a:cs typeface="Times New Roman"/>
              </a:rPr>
              <a:t>Образование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lang="ru-RU" sz="1200" spc="-65" dirty="0" smtClean="0">
                <a:latin typeface="Times New Roman"/>
                <a:cs typeface="Times New Roman"/>
              </a:rPr>
              <a:t>548473,1</a:t>
            </a:r>
            <a:endParaRPr sz="12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spc="-5" dirty="0" smtClean="0">
                <a:latin typeface="Times New Roman"/>
                <a:cs typeface="Times New Roman"/>
              </a:rPr>
              <a:t>(</a:t>
            </a:r>
            <a:r>
              <a:rPr lang="ru-RU" sz="1200" spc="-5" dirty="0" smtClean="0">
                <a:latin typeface="Times New Roman"/>
                <a:cs typeface="Times New Roman"/>
              </a:rPr>
              <a:t>45,0</a:t>
            </a:r>
            <a:r>
              <a:rPr sz="1200" spc="-5" dirty="0" smtClean="0">
                <a:latin typeface="Times New Roman"/>
                <a:cs typeface="Times New Roman"/>
              </a:rPr>
              <a:t>%)</a:t>
            </a:r>
            <a:endParaRPr sz="1200" dirty="0">
              <a:latin typeface="Times New Roman"/>
              <a:cs typeface="Times New Roman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42416" y="835152"/>
            <a:ext cx="1728977" cy="721613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1363725" y="905383"/>
            <a:ext cx="1087120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100" spc="-30" dirty="0">
                <a:solidFill>
                  <a:srgbClr val="FFFFFF"/>
                </a:solidFill>
                <a:latin typeface="Times New Roman"/>
                <a:cs typeface="Times New Roman"/>
              </a:rPr>
              <a:t>Культура, </a:t>
            </a:r>
            <a:r>
              <a:rPr sz="11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dirty="0" err="1">
                <a:solidFill>
                  <a:srgbClr val="FFFFFF"/>
                </a:solidFill>
                <a:latin typeface="Times New Roman"/>
                <a:cs typeface="Times New Roman"/>
              </a:rPr>
              <a:t>кин</a:t>
            </a:r>
            <a:r>
              <a:rPr sz="1100" spc="-5" dirty="0" err="1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100" spc="-20" dirty="0" err="1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1100" spc="-45" dirty="0" err="1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100" spc="-10" dirty="0" err="1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100" dirty="0" err="1">
                <a:solidFill>
                  <a:srgbClr val="FFFFFF"/>
                </a:solidFill>
                <a:latin typeface="Times New Roman"/>
                <a:cs typeface="Times New Roman"/>
              </a:rPr>
              <a:t>огр</a:t>
            </a:r>
            <a:r>
              <a:rPr sz="1100" spc="-5" dirty="0" err="1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100" dirty="0" err="1">
                <a:solidFill>
                  <a:srgbClr val="FFFFFF"/>
                </a:solidFill>
                <a:latin typeface="Times New Roman"/>
                <a:cs typeface="Times New Roman"/>
              </a:rPr>
              <a:t>ф</a:t>
            </a:r>
            <a:r>
              <a:rPr sz="1100" spc="5" dirty="0" err="1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100" dirty="0" err="1">
                <a:solidFill>
                  <a:srgbClr val="FFFFFF"/>
                </a:solidFill>
                <a:latin typeface="Times New Roman"/>
                <a:cs typeface="Times New Roman"/>
              </a:rPr>
              <a:t>я</a:t>
            </a:r>
            <a:r>
              <a:rPr sz="110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lang="ru-RU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142698,4</a:t>
            </a:r>
            <a:r>
              <a:rPr sz="1100" spc="-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ru-RU" sz="11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12,0</a:t>
            </a:r>
            <a:r>
              <a:rPr sz="11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%)</a:t>
            </a:r>
            <a:endParaRPr sz="1100" dirty="0">
              <a:latin typeface="Times New Roman"/>
              <a:cs typeface="Times New Roman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722620" y="5155691"/>
            <a:ext cx="1584198" cy="1081277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5856223" y="5315458"/>
            <a:ext cx="13233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2540"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Обслуживание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Times New Roman"/>
                <a:cs typeface="Times New Roman"/>
              </a:rPr>
              <a:t>государственного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(муниципального)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 err="1">
                <a:solidFill>
                  <a:srgbClr val="FFFFFF"/>
                </a:solidFill>
                <a:latin typeface="Times New Roman"/>
                <a:cs typeface="Times New Roman"/>
              </a:rPr>
              <a:t>долга</a:t>
            </a:r>
            <a:r>
              <a:rPr sz="1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200" spc="-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1,3</a:t>
            </a:r>
            <a:r>
              <a:rPr sz="1200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sz="1200" dirty="0">
              <a:latin typeface="Times New Roman"/>
              <a:cs typeface="Times New Roman"/>
            </a:endParaRPr>
          </a:p>
        </p:txBody>
      </p:sp>
      <p:pic>
        <p:nvPicPr>
          <p:cNvPr id="30" name="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913887" y="5515355"/>
            <a:ext cx="2737866" cy="648462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3184398" y="5642559"/>
            <a:ext cx="220091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Социальная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 err="1">
                <a:latin typeface="Times New Roman"/>
                <a:cs typeface="Times New Roman"/>
              </a:rPr>
              <a:t>политика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lang="ru-RU" sz="1200" spc="-35" dirty="0" smtClean="0">
                <a:latin typeface="Times New Roman"/>
                <a:cs typeface="Times New Roman"/>
              </a:rPr>
              <a:t>98035,8 </a:t>
            </a:r>
            <a:r>
              <a:rPr sz="1200" spc="-5" dirty="0" smtClean="0">
                <a:latin typeface="Times New Roman"/>
                <a:cs typeface="Times New Roman"/>
              </a:rPr>
              <a:t>(</a:t>
            </a:r>
            <a:r>
              <a:rPr lang="ru-RU" sz="1200" spc="-5" dirty="0">
                <a:latin typeface="Times New Roman"/>
                <a:cs typeface="Times New Roman"/>
              </a:rPr>
              <a:t>8</a:t>
            </a:r>
            <a:r>
              <a:rPr sz="1200" spc="-5" dirty="0" smtClean="0">
                <a:latin typeface="Times New Roman"/>
                <a:cs typeface="Times New Roman"/>
              </a:rPr>
              <a:t>,0</a:t>
            </a:r>
            <a:r>
              <a:rPr sz="1200" spc="-5" dirty="0">
                <a:latin typeface="Times New Roman"/>
                <a:cs typeface="Times New Roman"/>
              </a:rPr>
              <a:t>%)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291834" y="6242100"/>
            <a:ext cx="2166366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 smtClean="0">
                <a:latin typeface="Times New Roman"/>
                <a:cs typeface="Times New Roman"/>
              </a:rPr>
              <a:t>ВСЕГО:</a:t>
            </a:r>
            <a:r>
              <a:rPr sz="1600" b="1" spc="365" dirty="0" smtClean="0">
                <a:latin typeface="Times New Roman"/>
                <a:cs typeface="Times New Roman"/>
              </a:rPr>
              <a:t> </a:t>
            </a:r>
            <a:r>
              <a:rPr lang="ru-RU" sz="1600" b="1" spc="365" dirty="0" smtClean="0">
                <a:latin typeface="Times New Roman"/>
                <a:cs typeface="Times New Roman"/>
              </a:rPr>
              <a:t>1209116,9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904480" y="813307"/>
            <a:ext cx="7524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i="1" dirty="0">
                <a:latin typeface="Calibri"/>
                <a:cs typeface="Calibri"/>
              </a:rPr>
              <a:t>тыс.</a:t>
            </a:r>
            <a:r>
              <a:rPr sz="1400" i="1" spc="-70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руб.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4" name="object 3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803135" y="1123188"/>
            <a:ext cx="1943862" cy="1009650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6948678" y="1337564"/>
            <a:ext cx="165798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Жилищно-коммунальное </a:t>
            </a:r>
            <a:r>
              <a:rPr sz="1200" spc="-2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 err="1">
                <a:solidFill>
                  <a:srgbClr val="FFFFFF"/>
                </a:solidFill>
                <a:latin typeface="Times New Roman"/>
                <a:cs typeface="Times New Roman"/>
              </a:rPr>
              <a:t>хозяйство</a:t>
            </a:r>
            <a:r>
              <a:rPr sz="1200" spc="2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200" spc="2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4040,5</a:t>
            </a:r>
            <a:r>
              <a:rPr sz="12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ru-RU" sz="12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0,3</a:t>
            </a:r>
            <a:r>
              <a:rPr sz="12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%)</a:t>
            </a:r>
            <a:endParaRPr sz="1200" dirty="0">
              <a:latin typeface="Times New Roman"/>
              <a:cs typeface="Times New Roman"/>
            </a:endParaRPr>
          </a:p>
        </p:txBody>
      </p:sp>
      <p:pic>
        <p:nvPicPr>
          <p:cNvPr id="36" name="object 3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738871" y="2132076"/>
            <a:ext cx="1224533" cy="1655826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7582916" y="2578734"/>
            <a:ext cx="124904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1135" algn="l"/>
              </a:tabLst>
            </a:pPr>
            <a:r>
              <a:rPr sz="1200" u="sng" dirty="0">
                <a:solidFill>
                  <a:srgbClr val="FFFFFF"/>
                </a:solidFill>
                <a:uFill>
                  <a:solidFill>
                    <a:srgbClr val="497DBA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Национальная</a:t>
            </a:r>
            <a:endParaRPr sz="1200" dirty="0">
              <a:latin typeface="Times New Roman"/>
              <a:cs typeface="Times New Roman"/>
            </a:endParaRPr>
          </a:p>
          <a:p>
            <a:pPr marL="445770" marR="128270" indent="-17145">
              <a:lnSpc>
                <a:spcPct val="100000"/>
              </a:lnSpc>
            </a:pPr>
            <a:r>
              <a:rPr sz="1200" spc="-5" dirty="0" err="1">
                <a:solidFill>
                  <a:srgbClr val="FFFFFF"/>
                </a:solidFill>
                <a:latin typeface="Times New Roman"/>
                <a:cs typeface="Times New Roman"/>
              </a:rPr>
              <a:t>э</a:t>
            </a:r>
            <a:r>
              <a:rPr sz="1200" spc="-55" dirty="0" err="1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200" dirty="0" err="1">
                <a:solidFill>
                  <a:srgbClr val="FFFFFF"/>
                </a:solidFill>
                <a:latin typeface="Times New Roman"/>
                <a:cs typeface="Times New Roman"/>
              </a:rPr>
              <a:t>он</a:t>
            </a:r>
            <a:r>
              <a:rPr sz="1200" spc="-25" dirty="0" err="1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200" spc="-5" dirty="0" err="1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1200" dirty="0" err="1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200" spc="-10" dirty="0" err="1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200" dirty="0" err="1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lang="ru-RU" sz="1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328120,2</a:t>
            </a:r>
            <a:endParaRPr sz="1200" dirty="0">
              <a:latin typeface="Times New Roman"/>
              <a:cs typeface="Times New Roman"/>
            </a:endParaRPr>
          </a:p>
          <a:p>
            <a:pPr marL="523875">
              <a:lnSpc>
                <a:spcPct val="100000"/>
              </a:lnSpc>
            </a:pPr>
            <a:r>
              <a:rPr sz="12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ru-RU" sz="12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27</a:t>
            </a:r>
            <a:r>
              <a:rPr sz="12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,0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%)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06679" y="1552765"/>
            <a:ext cx="7422515" cy="4108450"/>
            <a:chOff x="106679" y="1552765"/>
            <a:chExt cx="7422515" cy="4108450"/>
          </a:xfrm>
        </p:grpSpPr>
        <p:sp>
          <p:nvSpPr>
            <p:cNvPr id="41" name="object 41"/>
            <p:cNvSpPr/>
            <p:nvPr/>
          </p:nvSpPr>
          <p:spPr>
            <a:xfrm>
              <a:off x="1260347" y="1557527"/>
              <a:ext cx="6264275" cy="4032250"/>
            </a:xfrm>
            <a:custGeom>
              <a:avLst/>
              <a:gdLst/>
              <a:ahLst/>
              <a:cxnLst/>
              <a:rect l="l" t="t" r="r" b="b"/>
              <a:pathLst>
                <a:path w="6264275" h="4032250">
                  <a:moveTo>
                    <a:pt x="2447543" y="71627"/>
                  </a:moveTo>
                  <a:lnTo>
                    <a:pt x="2447543" y="215646"/>
                  </a:lnTo>
                </a:path>
                <a:path w="6264275" h="4032250">
                  <a:moveTo>
                    <a:pt x="3023616" y="3742944"/>
                  </a:moveTo>
                  <a:lnTo>
                    <a:pt x="3023616" y="3958971"/>
                  </a:lnTo>
                </a:path>
                <a:path w="6264275" h="4032250">
                  <a:moveTo>
                    <a:pt x="288036" y="719327"/>
                  </a:moveTo>
                  <a:lnTo>
                    <a:pt x="576072" y="1007363"/>
                  </a:lnTo>
                </a:path>
                <a:path w="6264275" h="4032250">
                  <a:moveTo>
                    <a:pt x="214884" y="1943481"/>
                  </a:moveTo>
                  <a:lnTo>
                    <a:pt x="358902" y="1871472"/>
                  </a:lnTo>
                </a:path>
                <a:path w="6264275" h="4032250">
                  <a:moveTo>
                    <a:pt x="4968240" y="359663"/>
                  </a:moveTo>
                  <a:lnTo>
                    <a:pt x="5544311" y="71627"/>
                  </a:lnTo>
                </a:path>
                <a:path w="6264275" h="4032250">
                  <a:moveTo>
                    <a:pt x="719328" y="71627"/>
                  </a:moveTo>
                  <a:lnTo>
                    <a:pt x="935354" y="647700"/>
                  </a:lnTo>
                </a:path>
                <a:path w="6264275" h="4032250">
                  <a:moveTo>
                    <a:pt x="791337" y="2663952"/>
                  </a:moveTo>
                  <a:lnTo>
                    <a:pt x="719328" y="4032097"/>
                  </a:lnTo>
                </a:path>
                <a:path w="6264275" h="4032250">
                  <a:moveTo>
                    <a:pt x="5903976" y="2878836"/>
                  </a:moveTo>
                  <a:lnTo>
                    <a:pt x="6264021" y="2914777"/>
                  </a:lnTo>
                </a:path>
                <a:path w="6264275" h="4032250">
                  <a:moveTo>
                    <a:pt x="5111496" y="3311652"/>
                  </a:moveTo>
                  <a:lnTo>
                    <a:pt x="5111496" y="3599688"/>
                  </a:lnTo>
                </a:path>
                <a:path w="6264275" h="4032250">
                  <a:moveTo>
                    <a:pt x="0" y="2519553"/>
                  </a:moveTo>
                  <a:lnTo>
                    <a:pt x="360045" y="2447544"/>
                  </a:lnTo>
                </a:path>
                <a:path w="6264275" h="4032250">
                  <a:moveTo>
                    <a:pt x="503301" y="2590800"/>
                  </a:moveTo>
                  <a:lnTo>
                    <a:pt x="431291" y="3454908"/>
                  </a:lnTo>
                </a:path>
                <a:path w="6264275" h="4032250">
                  <a:moveTo>
                    <a:pt x="4247388" y="0"/>
                  </a:moveTo>
                  <a:lnTo>
                    <a:pt x="4319397" y="288036"/>
                  </a:lnTo>
                </a:path>
                <a:path w="6264275" h="4032250">
                  <a:moveTo>
                    <a:pt x="5399532" y="3311652"/>
                  </a:moveTo>
                  <a:lnTo>
                    <a:pt x="6263640" y="3599688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6679" y="5084063"/>
              <a:ext cx="1872233" cy="576834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97332" y="4107560"/>
            <a:ext cx="2663190" cy="15542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 marR="1242695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Национальная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безопасность</a:t>
            </a:r>
            <a:r>
              <a:rPr sz="1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1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пр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200" spc="-1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200" spc="-2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х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нительн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я</a:t>
            </a:r>
            <a:endParaRPr sz="1200" dirty="0">
              <a:latin typeface="Times New Roman"/>
              <a:cs typeface="Times New Roman"/>
            </a:endParaRPr>
          </a:p>
          <a:p>
            <a:pPr marR="1158240" algn="ctr">
              <a:lnSpc>
                <a:spcPct val="100000"/>
              </a:lnSpc>
            </a:pPr>
            <a:r>
              <a:rPr sz="1200" dirty="0" err="1">
                <a:solidFill>
                  <a:srgbClr val="FFFFFF"/>
                </a:solidFill>
                <a:latin typeface="Times New Roman"/>
                <a:cs typeface="Times New Roman"/>
              </a:rPr>
              <a:t>деятельность</a:t>
            </a:r>
            <a:r>
              <a:rPr sz="1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200" spc="-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2741,2</a:t>
            </a:r>
            <a:endParaRPr sz="1200" dirty="0">
              <a:latin typeface="Times New Roman"/>
              <a:cs typeface="Times New Roman"/>
            </a:endParaRPr>
          </a:p>
          <a:p>
            <a:pPr marR="1156335" algn="ctr">
              <a:lnSpc>
                <a:spcPct val="100000"/>
              </a:lnSpc>
            </a:pPr>
            <a:r>
              <a:rPr sz="12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ru-RU" sz="12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1%</a:t>
            </a:r>
            <a:r>
              <a:rPr sz="12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 dirty="0">
              <a:latin typeface="Times New Roman"/>
              <a:cs typeface="Times New Roman"/>
            </a:endParaRPr>
          </a:p>
          <a:p>
            <a:pPr marL="212725" marR="977900" indent="-635" algn="ctr">
              <a:lnSpc>
                <a:spcPct val="100000"/>
              </a:lnSpc>
              <a:spcBef>
                <a:spcPts val="480"/>
              </a:spcBef>
            </a:pPr>
            <a:r>
              <a:rPr sz="1200" spc="-5" dirty="0">
                <a:latin typeface="Times New Roman"/>
                <a:cs typeface="Times New Roman"/>
              </a:rPr>
              <a:t>Средства </a:t>
            </a:r>
            <a:r>
              <a:rPr sz="1200" spc="-10" dirty="0">
                <a:latin typeface="Times New Roman"/>
                <a:cs typeface="Times New Roman"/>
              </a:rPr>
              <a:t>массовой 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5" dirty="0" err="1">
                <a:latin typeface="Times New Roman"/>
                <a:cs typeface="Times New Roman"/>
              </a:rPr>
              <a:t>информации</a:t>
            </a:r>
            <a:r>
              <a:rPr sz="1200" spc="175" dirty="0">
                <a:latin typeface="Times New Roman"/>
                <a:cs typeface="Times New Roman"/>
              </a:rPr>
              <a:t> </a:t>
            </a:r>
            <a:r>
              <a:rPr lang="ru-RU" sz="1200" spc="175" dirty="0" smtClean="0">
                <a:latin typeface="Times New Roman"/>
                <a:cs typeface="Times New Roman"/>
              </a:rPr>
              <a:t>9586,7</a:t>
            </a:r>
            <a:endParaRPr sz="1200" dirty="0">
              <a:latin typeface="Times New Roman"/>
              <a:cs typeface="Times New Roman"/>
            </a:endParaRPr>
          </a:p>
          <a:p>
            <a:pPr marR="762000" algn="ctr">
              <a:lnSpc>
                <a:spcPct val="100000"/>
              </a:lnSpc>
            </a:pPr>
            <a:r>
              <a:rPr sz="1200" spc="-5" dirty="0" smtClean="0">
                <a:latin typeface="Times New Roman"/>
                <a:cs typeface="Times New Roman"/>
              </a:rPr>
              <a:t>(</a:t>
            </a:r>
            <a:r>
              <a:rPr lang="ru-RU" sz="1200" spc="-5" dirty="0" smtClean="0">
                <a:latin typeface="Times New Roman"/>
                <a:cs typeface="Times New Roman"/>
              </a:rPr>
              <a:t>1,0</a:t>
            </a:r>
            <a:r>
              <a:rPr sz="1200" spc="-5" dirty="0" smtClean="0">
                <a:latin typeface="Times New Roman"/>
                <a:cs typeface="Times New Roman"/>
              </a:rPr>
              <a:t>%)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2095" cy="6856095"/>
            <a:chOff x="0" y="0"/>
            <a:chExt cx="9142095" cy="68560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0455" y="0"/>
              <a:ext cx="7940040" cy="8458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0663" y="102107"/>
              <a:ext cx="7661909" cy="60579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54380" y="230505"/>
            <a:ext cx="764819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 err="1">
                <a:solidFill>
                  <a:srgbClr val="FF0000"/>
                </a:solidFill>
              </a:rPr>
              <a:t>Бюджет</a:t>
            </a:r>
            <a:r>
              <a:rPr sz="2000" spc="-5" dirty="0">
                <a:solidFill>
                  <a:srgbClr val="FF0000"/>
                </a:solidFill>
              </a:rPr>
              <a:t> </a:t>
            </a:r>
            <a:r>
              <a:rPr lang="ru-RU" sz="2000" spc="-10" dirty="0">
                <a:solidFill>
                  <a:srgbClr val="FF0000"/>
                </a:solidFill>
              </a:rPr>
              <a:t>Шовгеновского района</a:t>
            </a:r>
            <a:r>
              <a:rPr sz="2000" spc="5" dirty="0" smtClean="0">
                <a:solidFill>
                  <a:srgbClr val="FF0000"/>
                </a:solidFill>
              </a:rPr>
              <a:t> </a:t>
            </a:r>
            <a:r>
              <a:rPr sz="2000" spc="-5" dirty="0">
                <a:solidFill>
                  <a:srgbClr val="FF0000"/>
                </a:solidFill>
              </a:rPr>
              <a:t>сохранит</a:t>
            </a:r>
            <a:r>
              <a:rPr sz="2000" spc="-15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социальную</a:t>
            </a:r>
            <a:r>
              <a:rPr sz="2000" spc="25" dirty="0">
                <a:solidFill>
                  <a:srgbClr val="FF0000"/>
                </a:solidFill>
              </a:rPr>
              <a:t> </a:t>
            </a:r>
            <a:r>
              <a:rPr sz="2000" spc="-5" dirty="0">
                <a:solidFill>
                  <a:srgbClr val="FF0000"/>
                </a:solidFill>
              </a:rPr>
              <a:t>направленность</a:t>
            </a:r>
            <a:endParaRPr sz="2000" dirty="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22804" y="1767839"/>
            <a:ext cx="5983986" cy="355168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369055" y="2572639"/>
            <a:ext cx="16859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imes New Roman"/>
                <a:cs typeface="Times New Roman"/>
              </a:rPr>
              <a:t>Расходы, 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направленные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социальную</a:t>
            </a:r>
          </a:p>
          <a:p>
            <a:pPr marL="635" algn="ctr">
              <a:lnSpc>
                <a:spcPct val="100000"/>
              </a:lnSpc>
            </a:pPr>
            <a:r>
              <a:rPr sz="1800" dirty="0" err="1">
                <a:latin typeface="Times New Roman"/>
                <a:cs typeface="Times New Roman"/>
              </a:rPr>
              <a:t>сферу</a:t>
            </a:r>
            <a:r>
              <a:rPr sz="1800" spc="385" dirty="0">
                <a:latin typeface="Times New Roman"/>
                <a:cs typeface="Times New Roman"/>
              </a:rPr>
              <a:t> </a:t>
            </a:r>
            <a:r>
              <a:rPr lang="ru-RU" sz="1800" spc="385" dirty="0" smtClean="0">
                <a:latin typeface="Times New Roman"/>
                <a:cs typeface="Times New Roman"/>
              </a:rPr>
              <a:t>66,0</a:t>
            </a:r>
            <a:r>
              <a:rPr sz="1800" dirty="0" smtClean="0">
                <a:latin typeface="Times New Roman"/>
                <a:cs typeface="Times New Roman"/>
              </a:rPr>
              <a:t>%</a:t>
            </a:r>
            <a:endParaRPr sz="1800" dirty="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14172" y="1199400"/>
            <a:ext cx="2583180" cy="977265"/>
            <a:chOff x="614172" y="1199400"/>
            <a:chExt cx="2583180" cy="97726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4172" y="1199400"/>
              <a:ext cx="2583179" cy="97687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4380" y="1339596"/>
              <a:ext cx="2305050" cy="69875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148588" y="1351533"/>
            <a:ext cx="1517650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400" i="1" spc="-5" dirty="0">
                <a:latin typeface="Times New Roman"/>
                <a:cs typeface="Times New Roman"/>
              </a:rPr>
              <a:t>Средства</a:t>
            </a:r>
            <a:r>
              <a:rPr sz="1400" i="1" spc="-55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массовой </a:t>
            </a:r>
            <a:r>
              <a:rPr sz="1400" i="1" spc="-335" dirty="0">
                <a:latin typeface="Times New Roman"/>
                <a:cs typeface="Times New Roman"/>
              </a:rPr>
              <a:t> </a:t>
            </a:r>
            <a:r>
              <a:rPr sz="1400" i="1" spc="-10" dirty="0" err="1">
                <a:latin typeface="Times New Roman"/>
                <a:cs typeface="Times New Roman"/>
              </a:rPr>
              <a:t>информации</a:t>
            </a:r>
            <a:r>
              <a:rPr sz="1400" i="1" spc="-1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 </a:t>
            </a:r>
            <a:r>
              <a:rPr lang="ru-RU" sz="1400" i="1" spc="-5" dirty="0" smtClean="0">
                <a:latin typeface="Times New Roman"/>
                <a:cs typeface="Times New Roman"/>
              </a:rPr>
              <a:t>9586,7</a:t>
            </a:r>
            <a:r>
              <a:rPr sz="1400" i="1" spc="-35" dirty="0" smtClean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тыс.</a:t>
            </a:r>
            <a:r>
              <a:rPr sz="1400" i="1" spc="-4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руб.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09728" y="2279878"/>
            <a:ext cx="2583180" cy="1069975"/>
            <a:chOff x="109728" y="2279878"/>
            <a:chExt cx="2583180" cy="1069975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9728" y="2279878"/>
              <a:ext cx="2583180" cy="106987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9936" y="2420112"/>
              <a:ext cx="2305050" cy="791718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333552" y="2585466"/>
            <a:ext cx="213868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2275" marR="5080" indent="-410209">
              <a:lnSpc>
                <a:spcPct val="100000"/>
              </a:lnSpc>
              <a:spcBef>
                <a:spcPts val="105"/>
              </a:spcBef>
            </a:pPr>
            <a:r>
              <a:rPr sz="1400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Культура, </a:t>
            </a:r>
            <a:r>
              <a:rPr sz="1400" i="1" spc="-5" dirty="0" err="1">
                <a:solidFill>
                  <a:srgbClr val="FFFFFF"/>
                </a:solidFill>
                <a:latin typeface="Times New Roman"/>
                <a:cs typeface="Times New Roman"/>
              </a:rPr>
              <a:t>кинематография</a:t>
            </a:r>
            <a:r>
              <a:rPr sz="1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-3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400" i="1" spc="-3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400" i="1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142698,4 </a:t>
            </a:r>
            <a:r>
              <a:rPr sz="1400" i="1" spc="-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тыс</a:t>
            </a:r>
            <a:r>
              <a:rPr sz="1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. руб.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0006" y="3882009"/>
            <a:ext cx="15849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3985">
              <a:lnSpc>
                <a:spcPct val="100000"/>
              </a:lnSpc>
              <a:spcBef>
                <a:spcPts val="100"/>
              </a:spcBef>
            </a:pPr>
            <a:r>
              <a:rPr sz="1400" i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97408" y="4855464"/>
            <a:ext cx="2827020" cy="1221105"/>
            <a:chOff x="597408" y="4855464"/>
            <a:chExt cx="2827020" cy="1221105"/>
          </a:xfrm>
        </p:grpSpPr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7408" y="4855464"/>
              <a:ext cx="2827020" cy="122068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6008" y="5084064"/>
              <a:ext cx="2376678" cy="770382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1169314" y="5239639"/>
            <a:ext cx="1691639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040" marR="5080" indent="-53340">
              <a:lnSpc>
                <a:spcPct val="100000"/>
              </a:lnSpc>
              <a:spcBef>
                <a:spcPts val="100"/>
              </a:spcBef>
            </a:pPr>
            <a:r>
              <a:rPr sz="1400" i="1" spc="5" dirty="0">
                <a:latin typeface="Times New Roman"/>
                <a:cs typeface="Times New Roman"/>
              </a:rPr>
              <a:t>С</a:t>
            </a:r>
            <a:r>
              <a:rPr sz="1400" i="1" dirty="0">
                <a:latin typeface="Times New Roman"/>
                <a:cs typeface="Times New Roman"/>
              </a:rPr>
              <a:t>оциа</a:t>
            </a:r>
            <a:r>
              <a:rPr sz="1400" i="1" spc="-5" dirty="0">
                <a:latin typeface="Times New Roman"/>
                <a:cs typeface="Times New Roman"/>
              </a:rPr>
              <a:t>льна</a:t>
            </a:r>
            <a:r>
              <a:rPr sz="1400" i="1" dirty="0">
                <a:latin typeface="Times New Roman"/>
                <a:cs typeface="Times New Roman"/>
              </a:rPr>
              <a:t>я</a:t>
            </a:r>
            <a:r>
              <a:rPr sz="1400" i="1" spc="-40" dirty="0">
                <a:latin typeface="Times New Roman"/>
                <a:cs typeface="Times New Roman"/>
              </a:rPr>
              <a:t> </a:t>
            </a:r>
            <a:r>
              <a:rPr sz="1400" i="1" dirty="0" err="1">
                <a:latin typeface="Times New Roman"/>
                <a:cs typeface="Times New Roman"/>
              </a:rPr>
              <a:t>п</a:t>
            </a:r>
            <a:r>
              <a:rPr sz="1400" i="1" spc="-30" dirty="0" err="1">
                <a:latin typeface="Times New Roman"/>
                <a:cs typeface="Times New Roman"/>
              </a:rPr>
              <a:t>о</a:t>
            </a:r>
            <a:r>
              <a:rPr sz="1400" i="1" dirty="0" err="1">
                <a:latin typeface="Times New Roman"/>
                <a:cs typeface="Times New Roman"/>
              </a:rPr>
              <a:t>ли</a:t>
            </a:r>
            <a:r>
              <a:rPr sz="1400" i="1" spc="-10" dirty="0" err="1">
                <a:latin typeface="Times New Roman"/>
                <a:cs typeface="Times New Roman"/>
              </a:rPr>
              <a:t>т</a:t>
            </a:r>
            <a:r>
              <a:rPr sz="1400" i="1" dirty="0" err="1">
                <a:latin typeface="Times New Roman"/>
                <a:cs typeface="Times New Roman"/>
              </a:rPr>
              <a:t>и</a:t>
            </a:r>
            <a:r>
              <a:rPr sz="1400" i="1" spc="-35" dirty="0" err="1">
                <a:latin typeface="Times New Roman"/>
                <a:cs typeface="Times New Roman"/>
              </a:rPr>
              <a:t>к</a:t>
            </a:r>
            <a:r>
              <a:rPr sz="1400" i="1" dirty="0" err="1">
                <a:latin typeface="Times New Roman"/>
                <a:cs typeface="Times New Roman"/>
              </a:rPr>
              <a:t>а</a:t>
            </a:r>
            <a:r>
              <a:rPr sz="1400" i="1" dirty="0">
                <a:latin typeface="Times New Roman"/>
                <a:cs typeface="Times New Roman"/>
              </a:rPr>
              <a:t>  </a:t>
            </a:r>
            <a:r>
              <a:rPr lang="ru-RU" sz="1400" i="1" dirty="0" smtClean="0">
                <a:latin typeface="Times New Roman"/>
                <a:cs typeface="Times New Roman"/>
              </a:rPr>
              <a:t>98035,8</a:t>
            </a:r>
            <a:r>
              <a:rPr sz="1400" i="1" spc="-40" dirty="0" smtClean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тыс.руб.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781171" y="5692394"/>
            <a:ext cx="201485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i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301740" y="5375147"/>
            <a:ext cx="2152015" cy="1071880"/>
            <a:chOff x="6301740" y="5375147"/>
            <a:chExt cx="2152015" cy="1071880"/>
          </a:xfrm>
        </p:grpSpPr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01740" y="5375147"/>
              <a:ext cx="2151888" cy="107138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1948" y="5515355"/>
              <a:ext cx="1873757" cy="793242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6586473" y="5682488"/>
            <a:ext cx="163258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6195" algn="ctr">
              <a:lnSpc>
                <a:spcPct val="100000"/>
              </a:lnSpc>
              <a:spcBef>
                <a:spcPts val="100"/>
              </a:spcBef>
            </a:pPr>
            <a:r>
              <a:rPr sz="1400" i="1" spc="-5" dirty="0">
                <a:latin typeface="Times New Roman"/>
                <a:cs typeface="Times New Roman"/>
              </a:rPr>
              <a:t>Образование</a:t>
            </a:r>
            <a:endParaRPr sz="1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400" i="1" spc="-45" dirty="0" smtClean="0">
                <a:latin typeface="Times New Roman"/>
                <a:cs typeface="Times New Roman"/>
              </a:rPr>
              <a:t>548473,1</a:t>
            </a:r>
            <a:r>
              <a:rPr sz="1400" i="1" spc="-45" dirty="0" smtClean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тыс.</a:t>
            </a:r>
            <a:r>
              <a:rPr sz="1400" i="1" spc="-1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руб</a:t>
            </a:r>
            <a:r>
              <a:rPr sz="1400" spc="-5" dirty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624582" y="1767077"/>
            <a:ext cx="4687062" cy="3611499"/>
            <a:chOff x="2624582" y="1767077"/>
            <a:chExt cx="4687062" cy="3611499"/>
          </a:xfrm>
        </p:grpSpPr>
        <p:sp>
          <p:nvSpPr>
            <p:cNvPr id="33" name="object 33"/>
            <p:cNvSpPr/>
            <p:nvPr/>
          </p:nvSpPr>
          <p:spPr>
            <a:xfrm>
              <a:off x="3199892" y="1767077"/>
              <a:ext cx="435609" cy="293370"/>
            </a:xfrm>
            <a:custGeom>
              <a:avLst/>
              <a:gdLst/>
              <a:ahLst/>
              <a:cxnLst/>
              <a:rect l="l" t="t" r="r" b="b"/>
              <a:pathLst>
                <a:path w="435610" h="293369">
                  <a:moveTo>
                    <a:pt x="334009" y="274574"/>
                  </a:moveTo>
                  <a:lnTo>
                    <a:pt x="330961" y="277241"/>
                  </a:lnTo>
                  <a:lnTo>
                    <a:pt x="330707" y="280670"/>
                  </a:lnTo>
                  <a:lnTo>
                    <a:pt x="330581" y="284225"/>
                  </a:lnTo>
                  <a:lnTo>
                    <a:pt x="333247" y="287274"/>
                  </a:lnTo>
                  <a:lnTo>
                    <a:pt x="336677" y="287400"/>
                  </a:lnTo>
                  <a:lnTo>
                    <a:pt x="435609" y="293370"/>
                  </a:lnTo>
                  <a:lnTo>
                    <a:pt x="434802" y="291719"/>
                  </a:lnTo>
                  <a:lnTo>
                    <a:pt x="421640" y="291719"/>
                  </a:lnTo>
                  <a:lnTo>
                    <a:pt x="402023" y="278643"/>
                  </a:lnTo>
                  <a:lnTo>
                    <a:pt x="337438" y="274827"/>
                  </a:lnTo>
                  <a:lnTo>
                    <a:pt x="334009" y="274574"/>
                  </a:lnTo>
                  <a:close/>
                </a:path>
                <a:path w="435610" h="293369">
                  <a:moveTo>
                    <a:pt x="402023" y="278643"/>
                  </a:moveTo>
                  <a:lnTo>
                    <a:pt x="421640" y="291719"/>
                  </a:lnTo>
                  <a:lnTo>
                    <a:pt x="423303" y="289179"/>
                  </a:lnTo>
                  <a:lnTo>
                    <a:pt x="419481" y="289179"/>
                  </a:lnTo>
                  <a:lnTo>
                    <a:pt x="414697" y="279392"/>
                  </a:lnTo>
                  <a:lnTo>
                    <a:pt x="402023" y="278643"/>
                  </a:lnTo>
                  <a:close/>
                </a:path>
                <a:path w="435610" h="293369">
                  <a:moveTo>
                    <a:pt x="386715" y="199898"/>
                  </a:moveTo>
                  <a:lnTo>
                    <a:pt x="383667" y="201422"/>
                  </a:lnTo>
                  <a:lnTo>
                    <a:pt x="380492" y="202946"/>
                  </a:lnTo>
                  <a:lnTo>
                    <a:pt x="379094" y="206756"/>
                  </a:lnTo>
                  <a:lnTo>
                    <a:pt x="380745" y="209931"/>
                  </a:lnTo>
                  <a:lnTo>
                    <a:pt x="409166" y="268076"/>
                  </a:lnTo>
                  <a:lnTo>
                    <a:pt x="428624" y="281050"/>
                  </a:lnTo>
                  <a:lnTo>
                    <a:pt x="421640" y="291719"/>
                  </a:lnTo>
                  <a:lnTo>
                    <a:pt x="434802" y="291719"/>
                  </a:lnTo>
                  <a:lnTo>
                    <a:pt x="392048" y="204343"/>
                  </a:lnTo>
                  <a:lnTo>
                    <a:pt x="390524" y="201168"/>
                  </a:lnTo>
                  <a:lnTo>
                    <a:pt x="386715" y="199898"/>
                  </a:lnTo>
                  <a:close/>
                </a:path>
                <a:path w="435610" h="293369">
                  <a:moveTo>
                    <a:pt x="414697" y="279392"/>
                  </a:moveTo>
                  <a:lnTo>
                    <a:pt x="419481" y="289179"/>
                  </a:lnTo>
                  <a:lnTo>
                    <a:pt x="425577" y="280035"/>
                  </a:lnTo>
                  <a:lnTo>
                    <a:pt x="414697" y="279392"/>
                  </a:lnTo>
                  <a:close/>
                </a:path>
                <a:path w="435610" h="293369">
                  <a:moveTo>
                    <a:pt x="409166" y="268076"/>
                  </a:moveTo>
                  <a:lnTo>
                    <a:pt x="414697" y="279392"/>
                  </a:lnTo>
                  <a:lnTo>
                    <a:pt x="425577" y="280035"/>
                  </a:lnTo>
                  <a:lnTo>
                    <a:pt x="419481" y="289179"/>
                  </a:lnTo>
                  <a:lnTo>
                    <a:pt x="423303" y="289179"/>
                  </a:lnTo>
                  <a:lnTo>
                    <a:pt x="428624" y="281050"/>
                  </a:lnTo>
                  <a:lnTo>
                    <a:pt x="409166" y="268076"/>
                  </a:lnTo>
                  <a:close/>
                </a:path>
                <a:path w="435610" h="293369">
                  <a:moveTo>
                    <a:pt x="7112" y="0"/>
                  </a:moveTo>
                  <a:lnTo>
                    <a:pt x="0" y="10668"/>
                  </a:lnTo>
                  <a:lnTo>
                    <a:pt x="402023" y="278643"/>
                  </a:lnTo>
                  <a:lnTo>
                    <a:pt x="414697" y="279392"/>
                  </a:lnTo>
                  <a:lnTo>
                    <a:pt x="409166" y="268076"/>
                  </a:lnTo>
                  <a:lnTo>
                    <a:pt x="7112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24582" y="2766567"/>
              <a:ext cx="146812" cy="9334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2839974" y="4652771"/>
              <a:ext cx="4471670" cy="725805"/>
            </a:xfrm>
            <a:custGeom>
              <a:avLst/>
              <a:gdLst/>
              <a:ahLst/>
              <a:cxnLst/>
              <a:rect l="l" t="t" r="r" b="b"/>
              <a:pathLst>
                <a:path w="4471670" h="725804">
                  <a:moveTo>
                    <a:pt x="291846" y="0"/>
                  </a:moveTo>
                  <a:lnTo>
                    <a:pt x="189992" y="11811"/>
                  </a:lnTo>
                  <a:lnTo>
                    <a:pt x="187452" y="14986"/>
                  </a:lnTo>
                  <a:lnTo>
                    <a:pt x="188214" y="21971"/>
                  </a:lnTo>
                  <a:lnTo>
                    <a:pt x="191389" y="24384"/>
                  </a:lnTo>
                  <a:lnTo>
                    <a:pt x="259143" y="16560"/>
                  </a:lnTo>
                  <a:lnTo>
                    <a:pt x="0" y="210947"/>
                  </a:lnTo>
                  <a:lnTo>
                    <a:pt x="7620" y="221107"/>
                  </a:lnTo>
                  <a:lnTo>
                    <a:pt x="266877" y="26644"/>
                  </a:lnTo>
                  <a:lnTo>
                    <a:pt x="241681" y="86360"/>
                  </a:lnTo>
                  <a:lnTo>
                    <a:pt x="240284" y="89535"/>
                  </a:lnTo>
                  <a:lnTo>
                    <a:pt x="241808" y="93345"/>
                  </a:lnTo>
                  <a:lnTo>
                    <a:pt x="244983" y="94615"/>
                  </a:lnTo>
                  <a:lnTo>
                    <a:pt x="248285" y="96012"/>
                  </a:lnTo>
                  <a:lnTo>
                    <a:pt x="251968" y="94488"/>
                  </a:lnTo>
                  <a:lnTo>
                    <a:pt x="253365" y="91313"/>
                  </a:lnTo>
                  <a:lnTo>
                    <a:pt x="290817" y="2413"/>
                  </a:lnTo>
                  <a:lnTo>
                    <a:pt x="291846" y="0"/>
                  </a:lnTo>
                  <a:close/>
                </a:path>
                <a:path w="4471670" h="725804">
                  <a:moveTo>
                    <a:pt x="1473073" y="531368"/>
                  </a:moveTo>
                  <a:lnTo>
                    <a:pt x="1472057" y="527939"/>
                  </a:lnTo>
                  <a:lnTo>
                    <a:pt x="1447469" y="443484"/>
                  </a:lnTo>
                  <a:lnTo>
                    <a:pt x="1444371" y="432816"/>
                  </a:lnTo>
                  <a:lnTo>
                    <a:pt x="1375156" y="503682"/>
                  </a:lnTo>
                  <a:lnTo>
                    <a:pt x="1372743" y="506222"/>
                  </a:lnTo>
                  <a:lnTo>
                    <a:pt x="1372743" y="510286"/>
                  </a:lnTo>
                  <a:lnTo>
                    <a:pt x="1377823" y="515112"/>
                  </a:lnTo>
                  <a:lnTo>
                    <a:pt x="1381760" y="515112"/>
                  </a:lnTo>
                  <a:lnTo>
                    <a:pt x="1384300" y="512572"/>
                  </a:lnTo>
                  <a:lnTo>
                    <a:pt x="1429372" y="466382"/>
                  </a:lnTo>
                  <a:lnTo>
                    <a:pt x="1366139" y="719328"/>
                  </a:lnTo>
                  <a:lnTo>
                    <a:pt x="1378458" y="722376"/>
                  </a:lnTo>
                  <a:lnTo>
                    <a:pt x="1441742" y="469214"/>
                  </a:lnTo>
                  <a:lnTo>
                    <a:pt x="1459865" y="531495"/>
                  </a:lnTo>
                  <a:lnTo>
                    <a:pt x="1460881" y="534797"/>
                  </a:lnTo>
                  <a:lnTo>
                    <a:pt x="1464310" y="536829"/>
                  </a:lnTo>
                  <a:lnTo>
                    <a:pt x="1467739" y="535813"/>
                  </a:lnTo>
                  <a:lnTo>
                    <a:pt x="1471041" y="534797"/>
                  </a:lnTo>
                  <a:lnTo>
                    <a:pt x="1473073" y="531368"/>
                  </a:lnTo>
                  <a:close/>
                </a:path>
                <a:path w="4471670" h="725804">
                  <a:moveTo>
                    <a:pt x="4471416" y="715391"/>
                  </a:moveTo>
                  <a:lnTo>
                    <a:pt x="4212260" y="521004"/>
                  </a:lnTo>
                  <a:lnTo>
                    <a:pt x="4280027" y="528828"/>
                  </a:lnTo>
                  <a:lnTo>
                    <a:pt x="4283202" y="526415"/>
                  </a:lnTo>
                  <a:lnTo>
                    <a:pt x="4283964" y="519430"/>
                  </a:lnTo>
                  <a:lnTo>
                    <a:pt x="4281424" y="516255"/>
                  </a:lnTo>
                  <a:lnTo>
                    <a:pt x="4200347" y="506857"/>
                  </a:lnTo>
                  <a:lnTo>
                    <a:pt x="4179570" y="504444"/>
                  </a:lnTo>
                  <a:lnTo>
                    <a:pt x="4218051" y="595757"/>
                  </a:lnTo>
                  <a:lnTo>
                    <a:pt x="4219448" y="598932"/>
                  </a:lnTo>
                  <a:lnTo>
                    <a:pt x="4223131" y="600456"/>
                  </a:lnTo>
                  <a:lnTo>
                    <a:pt x="4226433" y="599059"/>
                  </a:lnTo>
                  <a:lnTo>
                    <a:pt x="4229608" y="597789"/>
                  </a:lnTo>
                  <a:lnTo>
                    <a:pt x="4231132" y="593979"/>
                  </a:lnTo>
                  <a:lnTo>
                    <a:pt x="4229735" y="590804"/>
                  </a:lnTo>
                  <a:lnTo>
                    <a:pt x="4204525" y="531088"/>
                  </a:lnTo>
                  <a:lnTo>
                    <a:pt x="4463796" y="725551"/>
                  </a:lnTo>
                  <a:lnTo>
                    <a:pt x="4471416" y="715391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6118097" y="2342464"/>
            <a:ext cx="195910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Times New Roman"/>
                <a:cs typeface="Times New Roman"/>
              </a:rPr>
              <a:t>Расходы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других</a:t>
            </a:r>
            <a:endParaRPr sz="1800" dirty="0">
              <a:latin typeface="Times New Roman"/>
              <a:cs typeface="Times New Roman"/>
            </a:endParaRPr>
          </a:p>
          <a:p>
            <a:pPr marL="80645">
              <a:lnSpc>
                <a:spcPct val="100000"/>
              </a:lnSpc>
              <a:spcBef>
                <a:spcPts val="5"/>
              </a:spcBef>
            </a:pPr>
            <a:r>
              <a:rPr sz="1800" spc="-5" dirty="0" err="1">
                <a:latin typeface="Times New Roman"/>
                <a:cs typeface="Times New Roman"/>
              </a:rPr>
              <a:t>отраслях</a:t>
            </a:r>
            <a:r>
              <a:rPr sz="1800" spc="400" dirty="0">
                <a:latin typeface="Times New Roman"/>
                <a:cs typeface="Times New Roman"/>
              </a:rPr>
              <a:t> </a:t>
            </a:r>
            <a:r>
              <a:rPr lang="ru-RU" sz="1800" spc="400" dirty="0" smtClean="0">
                <a:latin typeface="Times New Roman"/>
                <a:cs typeface="Times New Roman"/>
              </a:rPr>
              <a:t>34,0</a:t>
            </a:r>
            <a:r>
              <a:rPr sz="1800" dirty="0" smtClean="0">
                <a:latin typeface="Times New Roman"/>
                <a:cs typeface="Times New Roman"/>
              </a:rPr>
              <a:t>%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38" name="object 38"/>
          <p:cNvSpPr txBox="1"/>
          <p:nvPr/>
        </p:nvSpPr>
        <p:spPr>
          <a:xfrm>
            <a:off x="3909440" y="834389"/>
            <a:ext cx="470852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Расходы</a:t>
            </a:r>
            <a:r>
              <a:rPr sz="20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республиканского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бюджета</a:t>
            </a:r>
            <a:r>
              <a:rPr sz="20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5" dirty="0" smtClean="0">
                <a:solidFill>
                  <a:srgbClr val="FF0000"/>
                </a:solidFill>
                <a:latin typeface="Times New Roman"/>
                <a:cs typeface="Times New Roman"/>
              </a:rPr>
              <a:t>202</a:t>
            </a:r>
            <a:r>
              <a:rPr lang="ru-RU" sz="2000" spc="5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sz="2000" dirty="0">
              <a:latin typeface="Times New Roman"/>
              <a:cs typeface="Times New Roman"/>
            </a:endParaRPr>
          </a:p>
          <a:p>
            <a:pPr marL="3175" algn="ctr">
              <a:lnSpc>
                <a:spcPct val="100000"/>
              </a:lnSpc>
            </a:pPr>
            <a:r>
              <a:rPr sz="2000" spc="-30" dirty="0">
                <a:solidFill>
                  <a:srgbClr val="FF0000"/>
                </a:solidFill>
                <a:latin typeface="Times New Roman"/>
                <a:cs typeface="Times New Roman"/>
              </a:rPr>
              <a:t>году</a:t>
            </a:r>
            <a:r>
              <a:rPr sz="20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5" dirty="0" err="1">
                <a:solidFill>
                  <a:srgbClr val="FF0000"/>
                </a:solidFill>
                <a:latin typeface="Times New Roman"/>
                <a:cs typeface="Times New Roman"/>
              </a:rPr>
              <a:t>составят</a:t>
            </a:r>
            <a:r>
              <a:rPr sz="20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000" spc="-35" dirty="0" smtClean="0">
                <a:solidFill>
                  <a:srgbClr val="FF0000"/>
                </a:solidFill>
                <a:latin typeface="Times New Roman"/>
                <a:cs typeface="Times New Roman"/>
              </a:rPr>
              <a:t>66,0</a:t>
            </a:r>
            <a:r>
              <a:rPr sz="2000" spc="5" dirty="0" smtClean="0">
                <a:solidFill>
                  <a:srgbClr val="FF0000"/>
                </a:solidFill>
                <a:latin typeface="Times New Roman"/>
                <a:cs typeface="Times New Roman"/>
              </a:rPr>
              <a:t>%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2095" cy="6856095"/>
            <a:chOff x="0" y="0"/>
            <a:chExt cx="9142095" cy="68560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8388" y="0"/>
              <a:ext cx="7504175" cy="98755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8596" y="0"/>
              <a:ext cx="7226046" cy="84962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69924" y="123825"/>
            <a:ext cx="68021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5840" marR="5080" indent="-2263775">
              <a:lnSpc>
                <a:spcPct val="100000"/>
              </a:lnSpc>
              <a:spcBef>
                <a:spcPts val="100"/>
              </a:spcBef>
            </a:pPr>
            <a:r>
              <a:rPr sz="1800" spc="-10" dirty="0"/>
              <a:t>Динамика</a:t>
            </a:r>
            <a:r>
              <a:rPr sz="1800" spc="10" dirty="0"/>
              <a:t> </a:t>
            </a:r>
            <a:r>
              <a:rPr sz="1800" spc="-20" dirty="0" err="1"/>
              <a:t>расходов</a:t>
            </a:r>
            <a:r>
              <a:rPr sz="1800" spc="5" dirty="0"/>
              <a:t> </a:t>
            </a:r>
            <a:r>
              <a:rPr lang="ru-RU" sz="1800" spc="-15" dirty="0"/>
              <a:t>муниципального </a:t>
            </a:r>
            <a:r>
              <a:rPr sz="1800" spc="-15" dirty="0" err="1" smtClean="0"/>
              <a:t>бюджета</a:t>
            </a:r>
            <a:r>
              <a:rPr sz="1800" spc="15" dirty="0" smtClean="0"/>
              <a:t> </a:t>
            </a:r>
            <a:r>
              <a:rPr lang="ru-RU" sz="1800" spc="-10" dirty="0"/>
              <a:t>Шовгеновского района </a:t>
            </a:r>
            <a:r>
              <a:rPr sz="1800" dirty="0" smtClean="0"/>
              <a:t>в </a:t>
            </a:r>
            <a:r>
              <a:rPr sz="1800" spc="-434" dirty="0" smtClean="0"/>
              <a:t> </a:t>
            </a:r>
            <a:r>
              <a:rPr sz="1800" dirty="0" smtClean="0"/>
              <a:t>202</a:t>
            </a:r>
            <a:r>
              <a:rPr lang="ru-RU" sz="1800" dirty="0" smtClean="0"/>
              <a:t>1</a:t>
            </a:r>
            <a:r>
              <a:rPr sz="1800" dirty="0" smtClean="0"/>
              <a:t>-202</a:t>
            </a:r>
            <a:r>
              <a:rPr lang="ru-RU" sz="1800" dirty="0" smtClean="0"/>
              <a:t>5</a:t>
            </a:r>
            <a:r>
              <a:rPr sz="1800" spc="-15" dirty="0" smtClean="0"/>
              <a:t> </a:t>
            </a:r>
            <a:r>
              <a:rPr sz="1800" spc="-100" dirty="0"/>
              <a:t>г.</a:t>
            </a:r>
            <a:r>
              <a:rPr sz="1800" spc="-5" dirty="0"/>
              <a:t> </a:t>
            </a:r>
            <a:r>
              <a:rPr sz="1800" dirty="0"/>
              <a:t>(тыс.</a:t>
            </a:r>
            <a:r>
              <a:rPr sz="1800" spc="-20" dirty="0"/>
              <a:t> </a:t>
            </a:r>
            <a:r>
              <a:rPr sz="1800" spc="-5" dirty="0"/>
              <a:t>руб.)</a:t>
            </a:r>
            <a:endParaRPr sz="1800" dirty="0"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517184"/>
              </p:ext>
            </p:extLst>
          </p:nvPr>
        </p:nvGraphicFramePr>
        <p:xfrm>
          <a:off x="395541" y="1048321"/>
          <a:ext cx="8423909" cy="5466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9680"/>
                <a:gridCol w="1224915"/>
                <a:gridCol w="1223645"/>
                <a:gridCol w="1223645"/>
                <a:gridCol w="1151890"/>
                <a:gridCol w="1080134"/>
              </a:tblGrid>
              <a:tr h="359410">
                <a:tc>
                  <a:txBody>
                    <a:bodyPr/>
                    <a:lstStyle/>
                    <a:p>
                      <a:pPr marL="70294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200" b="1" spc="-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(факт)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937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200" b="1" spc="-3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(план)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937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200" b="1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937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200" b="1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937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200" b="1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9375" marB="0">
                    <a:lnL w="9525">
                      <a:solidFill>
                        <a:srgbClr val="497DBA"/>
                      </a:solidFill>
                      <a:prstDash val="solid"/>
                    </a:lnL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086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Общегосударственные</a:t>
                      </a:r>
                      <a:r>
                        <a:rPr sz="11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вопросы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569892,7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223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62072,9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223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60856,7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223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63199,8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223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70391,7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223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572135">
                        <a:lnSpc>
                          <a:spcPts val="1105"/>
                        </a:lnSpc>
                        <a:spcBef>
                          <a:spcPts val="106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Национальная</a:t>
                      </a:r>
                      <a:r>
                        <a:rPr sz="11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оборона</a:t>
                      </a:r>
                    </a:p>
                  </a:txBody>
                  <a:tcPr marL="0" marR="0" marT="135255" marB="0"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</a:tr>
              <a:tr h="36068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Национальная</a:t>
                      </a:r>
                      <a:r>
                        <a:rPr sz="11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безопасность</a:t>
                      </a:r>
                      <a:r>
                        <a:rPr sz="11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и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ts val="1230"/>
                        </a:lnSpc>
                        <a:spcBef>
                          <a:spcPts val="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пра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оохран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тельная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де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тельность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2234,0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033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2393,3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033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2741,2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033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2766,5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033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2845,1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033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4972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Национальная</a:t>
                      </a:r>
                      <a:r>
                        <a:rPr sz="11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экономика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2274,7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255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30653,4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255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328120,2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255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2020,5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255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2020,5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255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9431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Жилищно-коммунальное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хозяйство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6688,3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4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46054,2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4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4040,5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4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6881,7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4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4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</a:tr>
              <a:tr h="308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31800">
                        <a:lnSpc>
                          <a:spcPts val="12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Охрана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окружающей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среды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solidFill>
                      <a:srgbClr val="D6E3BC"/>
                    </a:solidFill>
                  </a:tcPr>
                </a:tc>
              </a:tr>
              <a:tr h="5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635" algn="ctr">
                        <a:lnSpc>
                          <a:spcPts val="1220"/>
                        </a:lnSpc>
                        <a:spcBef>
                          <a:spcPts val="944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Образование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20014" marB="0"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294154,6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531819,5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548473,1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295368,8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310165,5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454659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Культура,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кинематография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79270,9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161152,4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142698,4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93092,3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94714,9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60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74422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Здравоохранение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10235">
                        <a:lnSpc>
                          <a:spcPts val="1245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Социальная</a:t>
                      </a:r>
                      <a:r>
                        <a:rPr sz="11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политика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90955,6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101124,8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98035,8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92474,2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84417,4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solidFill>
                      <a:srgbClr val="D6E3BC"/>
                    </a:solidFill>
                  </a:tcPr>
                </a:tc>
              </a:tr>
              <a:tr h="5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L="382905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Физическая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культура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спорт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17475" marB="0"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1914,0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Средства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массовой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информации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00330" marB="0"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9898,2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9391,4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9586,7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9619,0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9566,0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Обслуживание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государственного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долга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2,0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13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1,8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13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ru-RU" sz="1200" b="1" smtClean="0">
                          <a:latin typeface="Times New Roman"/>
                          <a:cs typeface="Times New Roman"/>
                        </a:rPr>
                        <a:t>1,3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13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0,9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13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0,9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13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</a:tr>
              <a:tr h="309245"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Межбюджетные</a:t>
                      </a:r>
                      <a:r>
                        <a:rPr sz="11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трансферты</a:t>
                      </a:r>
                      <a:r>
                        <a:rPr sz="11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общего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характера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23226,4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14563,0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14563,0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14563,0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14563,0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solidFill>
                      <a:srgbClr val="D6E3BC"/>
                    </a:solidFill>
                  </a:tcPr>
                </a:tc>
              </a:tr>
              <a:tr h="514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9525">
                        <a:lnSpc>
                          <a:spcPts val="1580"/>
                        </a:lnSpc>
                        <a:spcBef>
                          <a:spcPts val="585"/>
                        </a:spcBef>
                      </a:pP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ИТОГО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4295" marB="0"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567608,1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959226,7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959226,7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579986,7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588685,0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323088" y="1412747"/>
            <a:ext cx="0" cy="5113020"/>
          </a:xfrm>
          <a:custGeom>
            <a:avLst/>
            <a:gdLst/>
            <a:ahLst/>
            <a:cxnLst/>
            <a:rect l="l" t="t" r="r" b="b"/>
            <a:pathLst>
              <a:path h="5113020">
                <a:moveTo>
                  <a:pt x="0" y="0"/>
                </a:moveTo>
                <a:lnTo>
                  <a:pt x="0" y="5112562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703773"/>
              </p:ext>
            </p:extLst>
          </p:nvPr>
        </p:nvGraphicFramePr>
        <p:xfrm>
          <a:off x="152400" y="152400"/>
          <a:ext cx="8735122" cy="64527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4343"/>
                <a:gridCol w="1152525"/>
                <a:gridCol w="1008379"/>
                <a:gridCol w="936625"/>
                <a:gridCol w="936625"/>
                <a:gridCol w="936625"/>
              </a:tblGrid>
              <a:tr h="720090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sz="1200" spc="-85" dirty="0">
                          <a:latin typeface="Times New Roman"/>
                          <a:cs typeface="Times New Roman"/>
                        </a:rPr>
                        <a:t>РАСХОДЫ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65" dirty="0">
                          <a:latin typeface="Times New Roman"/>
                          <a:cs typeface="Times New Roman"/>
                        </a:rPr>
                        <a:t>РАЗДЕЛУ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53340" algn="ctr">
                        <a:lnSpc>
                          <a:spcPts val="2105"/>
                        </a:lnSpc>
                      </a:pP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«ОБЩЕГОСУДАРСТВЕННЫЕ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ВОПРОСЫ»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РУБ.)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7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480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0858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Структура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расходов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73050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200" b="1" spc="-6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3155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(факт)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12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200" b="1" spc="-6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476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(план)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12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11112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200" b="1" spc="-6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4572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200" b="1" spc="-6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4572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200" b="1" spc="-6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</a:tr>
              <a:tr h="648970">
                <a:tc>
                  <a:txBody>
                    <a:bodyPr/>
                    <a:lstStyle/>
                    <a:p>
                      <a:pPr marL="9525" marR="371475" indent="4381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Функционирование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высшего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должностного </a:t>
                      </a:r>
                      <a:r>
                        <a:rPr sz="12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лица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субъекта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Российской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Федерации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</a:p>
                    <a:p>
                      <a:pPr marL="9525">
                        <a:lnSpc>
                          <a:spcPts val="161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муниципального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образования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1961,3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1569,8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1658,1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1677,3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1668,6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62330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Функционирование</a:t>
                      </a:r>
                      <a:r>
                        <a:rPr sz="1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законодательных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525" marR="252729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(представительных)</a:t>
                      </a:r>
                      <a:r>
                        <a:rPr sz="12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органов</a:t>
                      </a:r>
                      <a:r>
                        <a:rPr sz="1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государственной </a:t>
                      </a:r>
                      <a:r>
                        <a:rPr sz="12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власти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представительных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органов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160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муниципальных</a:t>
                      </a: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образований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3636,2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3629,9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4009,5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4054,3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4034,1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7665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1200" spc="-20" dirty="0" smtClean="0">
                          <a:latin typeface="Times New Roman"/>
                          <a:cs typeface="Times New Roman"/>
                        </a:rPr>
                        <a:t>Функционирование правительства РФ, высших исполнительных органов государственной власти субъектов РФ, местных администраций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87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34781,0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33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32952,4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33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195"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34351,6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33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34723,9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33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34572,4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33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8970">
                <a:tc>
                  <a:txBody>
                    <a:bodyPr/>
                    <a:lstStyle/>
                    <a:p>
                      <a:pPr marL="9525" marR="201295" indent="4381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Обеспечение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деятельности финансовых,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налоговых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таможенных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органов и органов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финансового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00" spc="-10" dirty="0" err="1" smtClean="0">
                          <a:latin typeface="Times New Roman"/>
                          <a:cs typeface="Times New Roman"/>
                        </a:rPr>
                        <a:t>финансово</a:t>
                      </a:r>
                      <a:r>
                        <a:rPr lang="ru-RU" sz="1200" spc="-10" dirty="0" smtClean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-10" dirty="0" err="1" smtClean="0">
                          <a:latin typeface="Times New Roman"/>
                          <a:cs typeface="Times New Roman"/>
                        </a:rPr>
                        <a:t>бюджетного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надзора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11330,6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10913,4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11692,2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11799,9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11739,1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1419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Резервные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фонды</a:t>
                      </a:r>
                    </a:p>
                  </a:txBody>
                  <a:tcPr marL="0" marR="0" marT="793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39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210,0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39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29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210,0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39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210,0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39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210,0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39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Другие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общегосударственные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вопросы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111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5280,2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63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12797,4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63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195" algn="ctr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8935,3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63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10734,4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63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18167,5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63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083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ВСЕГО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56989,3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62072,9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60856,7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63199,8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70391,7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62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663450"/>
              </p:ext>
            </p:extLst>
          </p:nvPr>
        </p:nvGraphicFramePr>
        <p:xfrm>
          <a:off x="381000" y="380998"/>
          <a:ext cx="8510205" cy="22765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66307"/>
                <a:gridCol w="1107013"/>
                <a:gridCol w="1107013"/>
                <a:gridCol w="899727"/>
                <a:gridCol w="899727"/>
                <a:gridCol w="830418"/>
              </a:tblGrid>
              <a:tr h="346453">
                <a:tc gridSpan="6">
                  <a:txBody>
                    <a:bodyPr/>
                    <a:lstStyle/>
                    <a:p>
                      <a:pPr marL="120650">
                        <a:lnSpc>
                          <a:spcPts val="1370"/>
                        </a:lnSpc>
                        <a:spcBef>
                          <a:spcPts val="114"/>
                        </a:spcBef>
                      </a:pP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РАСХОДЫ</a:t>
                      </a:r>
                      <a:r>
                        <a:rPr sz="12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НАЦИОНАЛЬНУЮ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БЕЗОПАСНОСТЬ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ПРАВООХРАНИТЕЛЬНУЮ</a:t>
                      </a:r>
                      <a:r>
                        <a:rPr sz="12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ДЕЯТЕЛЬНОСТЬ</a:t>
                      </a:r>
                      <a:r>
                        <a:rPr sz="12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РУБ.)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43174">
                <a:tc>
                  <a:txBody>
                    <a:bodyPr/>
                    <a:lstStyle/>
                    <a:p>
                      <a:pPr marL="1204595">
                        <a:lnSpc>
                          <a:spcPts val="1250"/>
                        </a:lnSpc>
                        <a:spcBef>
                          <a:spcPts val="220"/>
                        </a:spcBef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Структура</a:t>
                      </a:r>
                      <a:r>
                        <a:rPr sz="11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расходов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ts val="1250"/>
                        </a:lnSpc>
                        <a:spcBef>
                          <a:spcPts val="220"/>
                        </a:spcBef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100" b="1" spc="-4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(факт)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ts val="1250"/>
                        </a:lnSpc>
                        <a:spcBef>
                          <a:spcPts val="220"/>
                        </a:spcBef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100" b="1" spc="-4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(план)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ts val="1250"/>
                        </a:lnSpc>
                        <a:spcBef>
                          <a:spcPts val="220"/>
                        </a:spcBef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100" b="1" spc="-5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R="163830" algn="r">
                        <a:lnSpc>
                          <a:spcPts val="1250"/>
                        </a:lnSpc>
                        <a:spcBef>
                          <a:spcPts val="220"/>
                        </a:spcBef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100" b="1" spc="-5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R="130175" algn="r">
                        <a:lnSpc>
                          <a:spcPts val="1250"/>
                        </a:lnSpc>
                        <a:spcBef>
                          <a:spcPts val="220"/>
                        </a:spcBef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100" b="1" spc="-5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</a:tr>
              <a:tr h="620773">
                <a:tc>
                  <a:txBody>
                    <a:bodyPr/>
                    <a:lstStyle/>
                    <a:p>
                      <a:pPr marL="9525">
                        <a:lnSpc>
                          <a:spcPts val="1285"/>
                        </a:lnSpc>
                      </a:pPr>
                      <a:r>
                        <a:rPr lang="ru-RU" sz="1100" dirty="0" smtClean="0">
                          <a:latin typeface="Calibri"/>
                          <a:cs typeface="Calibri"/>
                        </a:rPr>
                        <a:t>Гражданская оборона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51,9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212,0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212,0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13525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212,0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10160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212,0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</a:tr>
              <a:tr h="620773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Защита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населения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и территории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чрезвычайных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ситуаций</a:t>
                      </a:r>
                    </a:p>
                    <a:p>
                      <a:pPr marL="9525">
                        <a:lnSpc>
                          <a:spcPts val="128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природного</a:t>
                      </a:r>
                      <a:r>
                        <a:rPr sz="11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техногенного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характера,</a:t>
                      </a:r>
                      <a:r>
                        <a:rPr sz="11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гражданская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оборона</a:t>
                      </a: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2182,1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2181,3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2529,2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13525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2554,5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10160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2633,1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345360">
                <a:tc>
                  <a:txBody>
                    <a:bodyPr/>
                    <a:lstStyle/>
                    <a:p>
                      <a:pPr marL="41275">
                        <a:lnSpc>
                          <a:spcPts val="1285"/>
                        </a:lnSpc>
                        <a:spcBef>
                          <a:spcPts val="19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ВСЕГО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0"/>
                        </a:lnSpc>
                        <a:spcBef>
                          <a:spcPts val="8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2234,0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0"/>
                        </a:lnSpc>
                        <a:spcBef>
                          <a:spcPts val="8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2393,3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00"/>
                        </a:lnSpc>
                        <a:spcBef>
                          <a:spcPts val="8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2741,2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135255" algn="ctr">
                        <a:lnSpc>
                          <a:spcPts val="1400"/>
                        </a:lnSpc>
                        <a:spcBef>
                          <a:spcPts val="8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2766,5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101600" algn="ctr">
                        <a:lnSpc>
                          <a:spcPts val="1400"/>
                        </a:lnSpc>
                        <a:spcBef>
                          <a:spcPts val="8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2845,1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562436"/>
              </p:ext>
            </p:extLst>
          </p:nvPr>
        </p:nvGraphicFramePr>
        <p:xfrm>
          <a:off x="392366" y="3425825"/>
          <a:ext cx="8498203" cy="1654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4550"/>
                <a:gridCol w="1080135"/>
                <a:gridCol w="1080135"/>
                <a:gridCol w="1008379"/>
                <a:gridCol w="1008379"/>
                <a:gridCol w="936625"/>
              </a:tblGrid>
              <a:tr h="263525">
                <a:tc gridSpan="6">
                  <a:txBody>
                    <a:bodyPr/>
                    <a:lstStyle/>
                    <a:p>
                      <a:pPr marR="31115" algn="ctr">
                        <a:lnSpc>
                          <a:spcPts val="1370"/>
                        </a:lnSpc>
                        <a:spcBef>
                          <a:spcPts val="610"/>
                        </a:spcBef>
                      </a:pP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РАСХОДЫ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НА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НАЦИОНАЛЬНУЮ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ЭКОНОМИКУ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(ТЫС.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РУБ.)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74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7185">
                <a:tc>
                  <a:txBody>
                    <a:bodyPr/>
                    <a:lstStyle/>
                    <a:p>
                      <a:pPr marL="106616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Структура</a:t>
                      </a:r>
                      <a:r>
                        <a:rPr sz="11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расходов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100" b="1" spc="-4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(факт)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100" b="1" spc="-4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(план)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100" b="1" spc="-5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100" b="1" spc="-5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100" b="1" spc="-5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41275">
                        <a:lnSpc>
                          <a:spcPts val="1280"/>
                        </a:lnSpc>
                        <a:spcBef>
                          <a:spcPts val="70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Сельское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хозяйство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рыболовство</a:t>
                      </a:r>
                    </a:p>
                  </a:txBody>
                  <a:tcPr marL="0" marR="0" marT="889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106,6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72,2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302,1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302,1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302,1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41275">
                        <a:lnSpc>
                          <a:spcPts val="1280"/>
                        </a:lnSpc>
                        <a:spcBef>
                          <a:spcPts val="70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Водное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хозяйство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149,7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41275">
                        <a:lnSpc>
                          <a:spcPts val="1275"/>
                        </a:lnSpc>
                        <a:spcBef>
                          <a:spcPts val="70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Дорожное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хозяйство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(дорожные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фонды)</a:t>
                      </a:r>
                    </a:p>
                  </a:txBody>
                  <a:tcPr marL="0" marR="0" marT="889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2018,4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1181,0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327818,1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1718,4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1718,4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41275">
                        <a:lnSpc>
                          <a:spcPts val="1275"/>
                        </a:lnSpc>
                        <a:spcBef>
                          <a:spcPts val="70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ВСЕГО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2274,7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1253,2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328120,2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2020,5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2020,5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268283"/>
              </p:ext>
            </p:extLst>
          </p:nvPr>
        </p:nvGraphicFramePr>
        <p:xfrm>
          <a:off x="152400" y="990600"/>
          <a:ext cx="8857614" cy="11322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8740"/>
                <a:gridCol w="1224280"/>
                <a:gridCol w="1152525"/>
                <a:gridCol w="864234"/>
                <a:gridCol w="935990"/>
                <a:gridCol w="791845"/>
              </a:tblGrid>
              <a:tr h="214629">
                <a:tc gridSpan="6">
                  <a:txBody>
                    <a:bodyPr/>
                    <a:lstStyle/>
                    <a:p>
                      <a:pPr marR="67310" algn="ctr">
                        <a:lnSpc>
                          <a:spcPts val="1375"/>
                        </a:lnSpc>
                        <a:spcBef>
                          <a:spcPts val="215"/>
                        </a:spcBef>
                      </a:pP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РАСХОДЫ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ЖИЛИЩНО-КОММУНАЛЬНОЕ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ХОЗЯЙСТВО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РУБ.)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4955">
                <a:tc>
                  <a:txBody>
                    <a:bodyPr/>
                    <a:lstStyle/>
                    <a:p>
                      <a:pPr marL="3683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Структура</a:t>
                      </a:r>
                      <a:r>
                        <a:rPr sz="12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расходов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200" b="1" spc="-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(факт)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200" b="1" spc="-3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(план)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200" b="1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200" b="1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200" b="1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213995">
                <a:tc>
                  <a:txBody>
                    <a:bodyPr/>
                    <a:lstStyle/>
                    <a:p>
                      <a:pPr marL="44450">
                        <a:lnSpc>
                          <a:spcPts val="1250"/>
                        </a:lnSpc>
                        <a:spcBef>
                          <a:spcPts val="34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Коммунальное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хозяйство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31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1160,0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42303,9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214629">
                <a:tc>
                  <a:txBody>
                    <a:bodyPr/>
                    <a:lstStyle/>
                    <a:p>
                      <a:pPr marL="44450">
                        <a:lnSpc>
                          <a:spcPts val="1250"/>
                        </a:lnSpc>
                        <a:spcBef>
                          <a:spcPts val="34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Благоустройство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431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5528,3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3750,3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4040,5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6881,7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213995">
                <a:tc>
                  <a:txBody>
                    <a:bodyPr/>
                    <a:lstStyle/>
                    <a:p>
                      <a:pPr marL="44450">
                        <a:lnSpc>
                          <a:spcPts val="1250"/>
                        </a:lnSpc>
                        <a:spcBef>
                          <a:spcPts val="34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ВСЕГО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31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6688,3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46054,2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4040,5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6881,7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62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656398"/>
              </p:ext>
            </p:extLst>
          </p:nvPr>
        </p:nvGraphicFramePr>
        <p:xfrm>
          <a:off x="76200" y="2895600"/>
          <a:ext cx="8856977" cy="22142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2160"/>
                <a:gridCol w="1296035"/>
                <a:gridCol w="1224279"/>
                <a:gridCol w="1008379"/>
                <a:gridCol w="1080134"/>
                <a:gridCol w="935990"/>
              </a:tblGrid>
              <a:tr h="215900">
                <a:tc gridSpan="6">
                  <a:txBody>
                    <a:bodyPr/>
                    <a:lstStyle/>
                    <a:p>
                      <a:pPr marR="67310" algn="ctr">
                        <a:lnSpc>
                          <a:spcPts val="1370"/>
                        </a:lnSpc>
                        <a:spcBef>
                          <a:spcPts val="229"/>
                        </a:spcBef>
                      </a:pP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РАСХОДЫ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ОБРАЗОВАНИЕ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РУБ.)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59410">
                <a:tc>
                  <a:txBody>
                    <a:bodyPr/>
                    <a:lstStyle/>
                    <a:p>
                      <a:pPr marL="96520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Структура</a:t>
                      </a:r>
                      <a:r>
                        <a:rPr sz="12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расходов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200" b="1" spc="-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(факт)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200" b="1" spc="-3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(план)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200" b="1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200" b="1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200" b="1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46990">
                        <a:lnSpc>
                          <a:spcPts val="1365"/>
                        </a:lnSpc>
                        <a:spcBef>
                          <a:spcPts val="685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Дошкольное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образование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69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47954,0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239256,1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251131,3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48415,1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53086,9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273685">
                <a:tc>
                  <a:txBody>
                    <a:bodyPr/>
                    <a:lstStyle/>
                    <a:p>
                      <a:pPr marL="46990">
                        <a:lnSpc>
                          <a:spcPts val="1365"/>
                        </a:lnSpc>
                        <a:spcBef>
                          <a:spcPts val="68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Общее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образование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69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205275,5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250734,9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252028,1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201131,7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211178,4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46990">
                        <a:lnSpc>
                          <a:spcPts val="1365"/>
                        </a:lnSpc>
                        <a:spcBef>
                          <a:spcPts val="69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Дополнительное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образование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детей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76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22036,7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24614,5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27332,7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27562,7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27667,2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46990">
                        <a:lnSpc>
                          <a:spcPts val="1365"/>
                        </a:lnSpc>
                        <a:spcBef>
                          <a:spcPts val="69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Молодежная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политика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76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1276,8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1132,5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1177,8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1224,9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1224,9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46990">
                        <a:lnSpc>
                          <a:spcPts val="1365"/>
                        </a:lnSpc>
                        <a:spcBef>
                          <a:spcPts val="690"/>
                        </a:spcBef>
                      </a:pP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Другие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вопросы в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области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образования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76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17611,7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16081,5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16803,2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17034,4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17008,1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44450">
                        <a:lnSpc>
                          <a:spcPts val="1240"/>
                        </a:lnSpc>
                        <a:spcBef>
                          <a:spcPts val="81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ВСЕГО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035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294154,6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531819,5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548473,1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295368,8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310165,5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052037"/>
              </p:ext>
            </p:extLst>
          </p:nvPr>
        </p:nvGraphicFramePr>
        <p:xfrm>
          <a:off x="248348" y="185420"/>
          <a:ext cx="8566782" cy="1154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450"/>
                <a:gridCol w="1151889"/>
                <a:gridCol w="1007744"/>
                <a:gridCol w="1007745"/>
                <a:gridCol w="863600"/>
                <a:gridCol w="935354"/>
              </a:tblGrid>
              <a:tr h="191770">
                <a:tc gridSpan="6">
                  <a:txBody>
                    <a:bodyPr/>
                    <a:lstStyle/>
                    <a:p>
                      <a:pPr marR="22860" algn="ctr">
                        <a:lnSpc>
                          <a:spcPts val="1375"/>
                        </a:lnSpc>
                        <a:spcBef>
                          <a:spcPts val="35"/>
                        </a:spcBef>
                      </a:pP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РАСХОДЫ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200" b="1" spc="-55" dirty="0">
                          <a:latin typeface="Times New Roman"/>
                          <a:cs typeface="Times New Roman"/>
                        </a:rPr>
                        <a:t>КУЛЬТУРУ,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КИНЕМАТОГРАФИЮ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РУБ.)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91770">
                <a:tc>
                  <a:txBody>
                    <a:bodyPr/>
                    <a:lstStyle/>
                    <a:p>
                      <a:pPr marL="1129030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Структура</a:t>
                      </a:r>
                      <a:r>
                        <a:rPr sz="12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расходов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100" b="1" spc="-4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(факт)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100" b="1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1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(план)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100" b="1" spc="-5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100" b="1" spc="-5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100" b="1" spc="-5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</a:tr>
              <a:tr h="194945">
                <a:tc>
                  <a:txBody>
                    <a:bodyPr/>
                    <a:lstStyle/>
                    <a:p>
                      <a:pPr marL="47625">
                        <a:lnSpc>
                          <a:spcPts val="1375"/>
                        </a:lnSpc>
                        <a:spcBef>
                          <a:spcPts val="60"/>
                        </a:spcBef>
                      </a:pP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Культура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63065,4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Bef>
                          <a:spcPts val="5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144021,4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85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123950,8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74724,9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85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76193,3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47625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Кинематография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1387,4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1470,1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1708,7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1763,6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1796,6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47625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Другие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вопросы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области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культуры,</a:t>
                      </a:r>
                      <a:r>
                        <a:rPr sz="12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кинематографии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14818,1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15660,9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17038,9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16603,8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16725,0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47625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ВСЕГО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79270,9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161152,4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142698,4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93092,3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94714,9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77376"/>
              </p:ext>
            </p:extLst>
          </p:nvPr>
        </p:nvGraphicFramePr>
        <p:xfrm>
          <a:off x="228600" y="1676400"/>
          <a:ext cx="8569957" cy="18694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405"/>
                <a:gridCol w="1224280"/>
                <a:gridCol w="1008380"/>
                <a:gridCol w="1080134"/>
                <a:gridCol w="1008379"/>
                <a:gridCol w="1008379"/>
              </a:tblGrid>
              <a:tr h="233679">
                <a:tc gridSpan="6">
                  <a:txBody>
                    <a:bodyPr/>
                    <a:lstStyle/>
                    <a:p>
                      <a:pPr marR="68580" algn="ctr">
                        <a:lnSpc>
                          <a:spcPts val="1365"/>
                        </a:lnSpc>
                        <a:spcBef>
                          <a:spcPts val="375"/>
                        </a:spcBef>
                      </a:pP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РАСХОДЫ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СОЦИАЛЬНУЮ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ПОЛИТИКУ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(ТЫС.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РУБ.)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33679">
                <a:tc>
                  <a:txBody>
                    <a:bodyPr/>
                    <a:lstStyle/>
                    <a:p>
                      <a:pPr marL="949960">
                        <a:lnSpc>
                          <a:spcPts val="1365"/>
                        </a:lnSpc>
                        <a:spcBef>
                          <a:spcPts val="375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Структура</a:t>
                      </a:r>
                      <a:r>
                        <a:rPr sz="12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расходов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100" b="1" spc="-4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(факт)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100" b="1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1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(план)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100" b="1" spc="-5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100" b="1" spc="-5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100" b="1" spc="-5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</a:tr>
              <a:tr h="233679">
                <a:tc>
                  <a:txBody>
                    <a:bodyPr/>
                    <a:lstStyle/>
                    <a:p>
                      <a:pPr marL="47625">
                        <a:lnSpc>
                          <a:spcPts val="1365"/>
                        </a:lnSpc>
                        <a:spcBef>
                          <a:spcPts val="37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Пенсионное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обеспечение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3336,7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2258,0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2022,4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3014,4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3016,3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</a:tr>
              <a:tr h="233679">
                <a:tc>
                  <a:txBody>
                    <a:bodyPr/>
                    <a:lstStyle/>
                    <a:p>
                      <a:pPr marL="47625">
                        <a:lnSpc>
                          <a:spcPts val="1365"/>
                        </a:lnSpc>
                        <a:spcBef>
                          <a:spcPts val="37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Социальное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обслуживание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населения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</a:tr>
              <a:tr h="233679">
                <a:tc>
                  <a:txBody>
                    <a:bodyPr/>
                    <a:lstStyle/>
                    <a:p>
                      <a:pPr marL="47625">
                        <a:lnSpc>
                          <a:spcPts val="1365"/>
                        </a:lnSpc>
                        <a:spcBef>
                          <a:spcPts val="37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Социальное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обеспечение населения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1664,8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31,4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32,0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</a:tr>
              <a:tr h="233679">
                <a:tc>
                  <a:txBody>
                    <a:bodyPr/>
                    <a:lstStyle/>
                    <a:p>
                      <a:pPr marL="47625">
                        <a:lnSpc>
                          <a:spcPts val="1365"/>
                        </a:lnSpc>
                        <a:spcBef>
                          <a:spcPts val="38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Охрана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семьи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детства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85349,7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98259,0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95379,4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88824,6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80740,8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</a:tr>
              <a:tr h="233679">
                <a:tc>
                  <a:txBody>
                    <a:bodyPr/>
                    <a:lstStyle/>
                    <a:p>
                      <a:pPr marL="47625">
                        <a:lnSpc>
                          <a:spcPts val="1365"/>
                        </a:lnSpc>
                        <a:spcBef>
                          <a:spcPts val="380"/>
                        </a:spcBef>
                      </a:pP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Другие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вопросы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области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социальной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политики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604,4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576,4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602,0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635,2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660,3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</a:tr>
              <a:tr h="233679">
                <a:tc>
                  <a:txBody>
                    <a:bodyPr/>
                    <a:lstStyle/>
                    <a:p>
                      <a:pPr marL="47625">
                        <a:lnSpc>
                          <a:spcPts val="1360"/>
                        </a:lnSpc>
                        <a:spcBef>
                          <a:spcPts val="380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ВСЕГО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90955,6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101124,8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98035,8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92474,2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84417,4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6115" y="103631"/>
            <a:ext cx="8811007" cy="6578346"/>
            <a:chOff x="166115" y="103631"/>
            <a:chExt cx="8811007" cy="6578346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6115" y="103631"/>
              <a:ext cx="8811006" cy="657834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2524" y="606551"/>
              <a:ext cx="8594598" cy="449199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14578" y="1336294"/>
            <a:ext cx="8161020" cy="36349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8620">
              <a:lnSpc>
                <a:spcPct val="100000"/>
              </a:lnSpc>
              <a:spcBef>
                <a:spcPts val="105"/>
              </a:spcBef>
            </a:pPr>
            <a:r>
              <a:rPr sz="140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Вашему</a:t>
            </a:r>
            <a:r>
              <a:rPr sz="1400" spc="-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5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вниманию</a:t>
            </a:r>
            <a:r>
              <a:rPr sz="1400" spc="-1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5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представлена</a:t>
            </a:r>
            <a:r>
              <a:rPr sz="1400" spc="1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брошюра</a:t>
            </a:r>
            <a:r>
              <a:rPr sz="1400" spc="-1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«</a:t>
            </a:r>
            <a:r>
              <a:rPr sz="1400" spc="-15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Бюджет</a:t>
            </a:r>
            <a:r>
              <a:rPr sz="1400" spc="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для</a:t>
            </a:r>
            <a:r>
              <a:rPr sz="1400" spc="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граждан</a:t>
            </a:r>
            <a:r>
              <a:rPr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»</a:t>
            </a:r>
            <a:r>
              <a:rPr sz="1400" spc="-2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-</a:t>
            </a:r>
            <a:r>
              <a:rPr sz="1400" spc="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1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Путеводитель</a:t>
            </a:r>
            <a:r>
              <a:rPr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по</a:t>
            </a:r>
            <a:r>
              <a:rPr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5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проекту</a:t>
            </a:r>
            <a:endParaRPr sz="1400" dirty="0" smtClean="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35"/>
              </a:spcBef>
            </a:pPr>
            <a:r>
              <a:rPr lang="ru-RU" sz="1400" spc="-10" dirty="0" smtClean="0">
                <a:solidFill>
                  <a:srgbClr val="4F6128"/>
                </a:solidFill>
                <a:latin typeface="Times New Roman"/>
                <a:cs typeface="Times New Roman"/>
              </a:rPr>
              <a:t>Решения Совета народных депутатов</a:t>
            </a:r>
            <a:r>
              <a:rPr sz="1400" spc="1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lang="ru-RU" sz="1400" spc="1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муниципального образования «Шовгеновский район» </a:t>
            </a:r>
            <a:r>
              <a:rPr sz="1400" spc="-5" dirty="0" smtClean="0">
                <a:solidFill>
                  <a:srgbClr val="4F6128"/>
                </a:solidFill>
                <a:latin typeface="Times New Roman"/>
                <a:cs typeface="Times New Roman"/>
              </a:rPr>
              <a:t>«О</a:t>
            </a:r>
            <a:r>
              <a:rPr sz="1400" spc="1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lang="ru-RU" sz="1400" spc="10" dirty="0" smtClean="0">
                <a:solidFill>
                  <a:srgbClr val="4F6128"/>
                </a:solidFill>
                <a:latin typeface="Times New Roman"/>
                <a:cs typeface="Times New Roman"/>
              </a:rPr>
              <a:t>бюджете муниципального образования «Шовгеновский район»</a:t>
            </a:r>
            <a:r>
              <a:rPr sz="1400" spc="1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на</a:t>
            </a:r>
            <a:r>
              <a:rPr sz="1400" spc="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202</a:t>
            </a:r>
            <a:r>
              <a:rPr lang="ru-RU"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3</a:t>
            </a:r>
            <a:r>
              <a:rPr sz="1400" spc="-2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25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год</a:t>
            </a:r>
            <a:r>
              <a:rPr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и</a:t>
            </a:r>
            <a:r>
              <a:rPr sz="1400" spc="1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на</a:t>
            </a:r>
            <a:r>
              <a:rPr sz="1400" spc="-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5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плановый</a:t>
            </a:r>
            <a:endParaRPr sz="1400" dirty="0" smtClean="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</a:pPr>
            <a:r>
              <a:rPr sz="1400" spc="-5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период</a:t>
            </a:r>
            <a:r>
              <a:rPr sz="1400" spc="-1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5" dirty="0" smtClean="0">
                <a:solidFill>
                  <a:srgbClr val="4F6128"/>
                </a:solidFill>
                <a:latin typeface="Times New Roman"/>
                <a:cs typeface="Times New Roman"/>
              </a:rPr>
              <a:t>202</a:t>
            </a:r>
            <a:r>
              <a:rPr lang="ru-RU" sz="1400" spc="-5" dirty="0" smtClean="0">
                <a:solidFill>
                  <a:srgbClr val="4F6128"/>
                </a:solidFill>
                <a:latin typeface="Times New Roman"/>
                <a:cs typeface="Times New Roman"/>
              </a:rPr>
              <a:t>4</a:t>
            </a:r>
            <a:r>
              <a:rPr sz="1400" spc="-4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и</a:t>
            </a:r>
            <a:r>
              <a:rPr sz="1400" spc="-1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5" dirty="0" smtClean="0">
                <a:solidFill>
                  <a:srgbClr val="4F6128"/>
                </a:solidFill>
                <a:latin typeface="Times New Roman"/>
                <a:cs typeface="Times New Roman"/>
              </a:rPr>
              <a:t>202</a:t>
            </a:r>
            <a:r>
              <a:rPr lang="ru-RU" sz="1400" spc="5" dirty="0" smtClean="0">
                <a:solidFill>
                  <a:srgbClr val="4F6128"/>
                </a:solidFill>
                <a:latin typeface="Times New Roman"/>
                <a:cs typeface="Times New Roman"/>
              </a:rPr>
              <a:t>5</a:t>
            </a:r>
            <a:r>
              <a:rPr sz="1400" spc="-4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15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годов</a:t>
            </a:r>
            <a:r>
              <a:rPr sz="1400" spc="-15" dirty="0" smtClean="0">
                <a:solidFill>
                  <a:srgbClr val="4F6128"/>
                </a:solidFill>
                <a:latin typeface="Times New Roman"/>
                <a:cs typeface="Times New Roman"/>
              </a:rPr>
              <a:t>».</a:t>
            </a:r>
            <a:endParaRPr sz="1400" dirty="0" smtClean="0">
              <a:latin typeface="Times New Roman"/>
              <a:cs typeface="Times New Roman"/>
            </a:endParaRPr>
          </a:p>
          <a:p>
            <a:pPr marL="50800" marR="518795" indent="398780">
              <a:lnSpc>
                <a:spcPct val="100000"/>
              </a:lnSpc>
            </a:pPr>
            <a:r>
              <a:rPr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В </a:t>
            </a:r>
            <a:r>
              <a:rPr sz="1400" spc="-5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предстоящий</a:t>
            </a:r>
            <a:r>
              <a:rPr sz="1400" spc="-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5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период</a:t>
            </a:r>
            <a:r>
              <a:rPr sz="1400" spc="-5" dirty="0" smtClean="0">
                <a:solidFill>
                  <a:srgbClr val="4F6128"/>
                </a:solidFill>
                <a:latin typeface="Times New Roman"/>
                <a:cs typeface="Times New Roman"/>
              </a:rPr>
              <a:t>,</a:t>
            </a:r>
            <a:r>
              <a:rPr sz="1400" spc="-3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1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как</a:t>
            </a:r>
            <a:r>
              <a:rPr sz="1400" spc="-1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и</a:t>
            </a:r>
            <a:r>
              <a:rPr sz="1400" spc="1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прежде</a:t>
            </a:r>
            <a:r>
              <a:rPr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,</a:t>
            </a:r>
            <a:r>
              <a:rPr sz="1400" spc="-1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lang="ru-RU" sz="1400" spc="-5" dirty="0" smtClean="0">
                <a:solidFill>
                  <a:srgbClr val="4F6128"/>
                </a:solidFill>
                <a:latin typeface="Times New Roman"/>
                <a:cs typeface="Times New Roman"/>
              </a:rPr>
              <a:t>районный</a:t>
            </a:r>
            <a:r>
              <a:rPr sz="1400" spc="-1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2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бюджет</a:t>
            </a:r>
            <a:r>
              <a:rPr sz="1400" spc="-1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1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5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сохранит</a:t>
            </a:r>
            <a:r>
              <a:rPr sz="1400" spc="-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социальную</a:t>
            </a:r>
            <a:r>
              <a:rPr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направленность</a:t>
            </a:r>
            <a:r>
              <a:rPr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.</a:t>
            </a:r>
            <a:r>
              <a:rPr sz="1400" spc="-1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1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Бюджетные</a:t>
            </a:r>
            <a:r>
              <a:rPr sz="1400" spc="-2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ресурсы</a:t>
            </a:r>
            <a:r>
              <a:rPr sz="1400" spc="1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5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сконцентрированы</a:t>
            </a:r>
            <a:r>
              <a:rPr sz="1400" spc="-3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на</a:t>
            </a:r>
            <a:r>
              <a:rPr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5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выполнении</a:t>
            </a:r>
            <a:r>
              <a:rPr sz="1400" spc="-2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1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действующих</a:t>
            </a:r>
            <a:endParaRPr sz="1400" dirty="0" smtClean="0">
              <a:latin typeface="Times New Roman"/>
              <a:cs typeface="Times New Roman"/>
            </a:endParaRPr>
          </a:p>
          <a:p>
            <a:pPr marL="50800" marR="382270">
              <a:lnSpc>
                <a:spcPct val="100000"/>
              </a:lnSpc>
            </a:pPr>
            <a:r>
              <a:rPr sz="1400" spc="-15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расходных</a:t>
            </a:r>
            <a:r>
              <a:rPr sz="1400" spc="-2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5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обязательств</a:t>
            </a:r>
            <a:r>
              <a:rPr sz="1400" spc="-5" dirty="0" smtClean="0">
                <a:solidFill>
                  <a:srgbClr val="4F6128"/>
                </a:solidFill>
                <a:latin typeface="Times New Roman"/>
                <a:cs typeface="Times New Roman"/>
              </a:rPr>
              <a:t>,</a:t>
            </a:r>
            <a:r>
              <a:rPr sz="1400" spc="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решении</a:t>
            </a:r>
            <a:r>
              <a:rPr sz="1400" spc="-1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1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задач</a:t>
            </a:r>
            <a:r>
              <a:rPr sz="1400" spc="-10" dirty="0" smtClean="0">
                <a:solidFill>
                  <a:srgbClr val="4F6128"/>
                </a:solidFill>
                <a:latin typeface="Times New Roman"/>
                <a:cs typeface="Times New Roman"/>
              </a:rPr>
              <a:t>,</a:t>
            </a:r>
            <a:r>
              <a:rPr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поставленных</a:t>
            </a:r>
            <a:r>
              <a:rPr sz="1400" spc="-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3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Указом</a:t>
            </a:r>
            <a:r>
              <a:rPr sz="1400" spc="-1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Президента</a:t>
            </a:r>
            <a:r>
              <a:rPr sz="1400" spc="1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1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Российской</a:t>
            </a:r>
            <a:r>
              <a:rPr sz="1400" spc="-1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5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Федерации</a:t>
            </a:r>
            <a:r>
              <a:rPr sz="1400" spc="-1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2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от</a:t>
            </a:r>
            <a:r>
              <a:rPr sz="1400" spc="-2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33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7</a:t>
            </a:r>
            <a:r>
              <a:rPr sz="1400" spc="-1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5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мая</a:t>
            </a:r>
            <a:r>
              <a:rPr sz="1400" spc="1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5" dirty="0" smtClean="0">
                <a:solidFill>
                  <a:srgbClr val="4F6128"/>
                </a:solidFill>
                <a:latin typeface="Times New Roman"/>
                <a:cs typeface="Times New Roman"/>
              </a:rPr>
              <a:t>2018</a:t>
            </a:r>
            <a:r>
              <a:rPr sz="1400" spc="-3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2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года</a:t>
            </a:r>
            <a:r>
              <a:rPr sz="1400" spc="-1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№</a:t>
            </a:r>
            <a:r>
              <a:rPr sz="1400" spc="-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5" dirty="0" smtClean="0">
                <a:solidFill>
                  <a:srgbClr val="4F6128"/>
                </a:solidFill>
                <a:latin typeface="Times New Roman"/>
                <a:cs typeface="Times New Roman"/>
              </a:rPr>
              <a:t>204</a:t>
            </a:r>
            <a:r>
              <a:rPr sz="1400" spc="-1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5" dirty="0" smtClean="0">
                <a:solidFill>
                  <a:srgbClr val="4F6128"/>
                </a:solidFill>
                <a:latin typeface="Times New Roman"/>
                <a:cs typeface="Times New Roman"/>
              </a:rPr>
              <a:t>«О</a:t>
            </a:r>
            <a:r>
              <a:rPr sz="1400" spc="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национальных</a:t>
            </a:r>
            <a:r>
              <a:rPr sz="1400" spc="1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целях</a:t>
            </a:r>
            <a:r>
              <a:rPr sz="1400" spc="-3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и</a:t>
            </a:r>
            <a:r>
              <a:rPr sz="1400" spc="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стратегических</a:t>
            </a:r>
            <a:r>
              <a:rPr sz="1400" spc="-2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1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задачах</a:t>
            </a:r>
            <a:r>
              <a:rPr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развития</a:t>
            </a:r>
            <a:r>
              <a:rPr sz="1400" spc="-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1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Российской</a:t>
            </a:r>
            <a:endParaRPr sz="1400" dirty="0" smtClean="0">
              <a:latin typeface="Times New Roman"/>
              <a:cs typeface="Times New Roman"/>
            </a:endParaRPr>
          </a:p>
          <a:p>
            <a:pPr marL="50800">
              <a:lnSpc>
                <a:spcPts val="1480"/>
              </a:lnSpc>
            </a:pPr>
            <a:r>
              <a:rPr sz="140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Федерации</a:t>
            </a:r>
            <a:r>
              <a:rPr sz="1400" spc="-4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на</a:t>
            </a:r>
            <a:r>
              <a:rPr sz="1400" spc="-1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5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период</a:t>
            </a:r>
            <a:r>
              <a:rPr sz="1400" spc="-4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до</a:t>
            </a:r>
            <a:r>
              <a:rPr sz="1400" spc="-1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2024</a:t>
            </a:r>
            <a:r>
              <a:rPr sz="1400" spc="-4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15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года</a:t>
            </a:r>
            <a:r>
              <a:rPr sz="1400" spc="-15" dirty="0" smtClean="0">
                <a:solidFill>
                  <a:srgbClr val="4F6128"/>
                </a:solidFill>
                <a:latin typeface="Times New Roman"/>
                <a:cs typeface="Times New Roman"/>
              </a:rPr>
              <a:t>».</a:t>
            </a:r>
            <a:endParaRPr sz="1400" dirty="0" smtClean="0">
              <a:latin typeface="Times New Roman"/>
              <a:cs typeface="Times New Roman"/>
            </a:endParaRPr>
          </a:p>
          <a:p>
            <a:pPr marL="87313" indent="276225">
              <a:lnSpc>
                <a:spcPts val="1920"/>
              </a:lnSpc>
            </a:pPr>
            <a:r>
              <a:rPr lang="ru-RU"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Основной структурной составляющей расходной части районного бюджета, охватывающей основные сферы деятельности исполнительных органов местного самоуправления, являются государственные программы Республики Адыгея.</a:t>
            </a:r>
          </a:p>
          <a:p>
            <a:pPr marL="87313" indent="276225">
              <a:lnSpc>
                <a:spcPts val="1920"/>
              </a:lnSpc>
            </a:pPr>
            <a:r>
              <a:rPr sz="1400" spc="-1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Публичные</a:t>
            </a:r>
            <a:r>
              <a:rPr sz="1400" spc="1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5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слушания</a:t>
            </a:r>
            <a:r>
              <a:rPr sz="1400" spc="2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по</a:t>
            </a:r>
            <a:r>
              <a:rPr lang="ru-RU"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5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проекту</a:t>
            </a:r>
            <a:r>
              <a:rPr sz="1400" spc="-1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lang="ru-RU" sz="1400" spc="-10" dirty="0" smtClean="0">
                <a:solidFill>
                  <a:srgbClr val="4F6128"/>
                </a:solidFill>
                <a:latin typeface="Times New Roman"/>
                <a:cs typeface="Times New Roman"/>
              </a:rPr>
              <a:t>Решения Совета народных депутатов муниципального образования «Шовгеновский район»  «</a:t>
            </a:r>
            <a:r>
              <a:rPr sz="1400" spc="-5" dirty="0" smtClean="0">
                <a:solidFill>
                  <a:srgbClr val="4F6128"/>
                </a:solidFill>
                <a:latin typeface="Times New Roman"/>
                <a:cs typeface="Times New Roman"/>
              </a:rPr>
              <a:t>О</a:t>
            </a:r>
            <a:r>
              <a:rPr sz="1400" spc="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15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бюджете</a:t>
            </a:r>
            <a:r>
              <a:rPr lang="ru-RU" sz="1400" spc="-15" dirty="0">
                <a:solidFill>
                  <a:srgbClr val="4F6128"/>
                </a:solidFill>
                <a:latin typeface="Times New Roman"/>
                <a:cs typeface="Times New Roman"/>
              </a:rPr>
              <a:t> муниципального образования «Шовгеновский район» </a:t>
            </a:r>
            <a:r>
              <a:rPr sz="1400" spc="-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на</a:t>
            </a:r>
            <a:r>
              <a:rPr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5" dirty="0" smtClean="0">
                <a:solidFill>
                  <a:srgbClr val="4F6128"/>
                </a:solidFill>
                <a:latin typeface="Times New Roman"/>
                <a:cs typeface="Times New Roman"/>
              </a:rPr>
              <a:t>202</a:t>
            </a:r>
            <a:r>
              <a:rPr lang="ru-RU" sz="1400" spc="5" dirty="0" smtClean="0">
                <a:solidFill>
                  <a:srgbClr val="4F6128"/>
                </a:solidFill>
                <a:latin typeface="Times New Roman"/>
                <a:cs typeface="Times New Roman"/>
              </a:rPr>
              <a:t>3</a:t>
            </a:r>
            <a:r>
              <a:rPr sz="1400" spc="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25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год</a:t>
            </a:r>
            <a:r>
              <a:rPr sz="1400" spc="-2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и </a:t>
            </a:r>
            <a:r>
              <a:rPr sz="140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на</a:t>
            </a:r>
            <a:r>
              <a:rPr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плановый</a:t>
            </a:r>
            <a:r>
              <a:rPr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5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период</a:t>
            </a:r>
            <a:r>
              <a:rPr sz="1400" spc="-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5" dirty="0" smtClean="0">
                <a:solidFill>
                  <a:srgbClr val="4F6128"/>
                </a:solidFill>
                <a:latin typeface="Times New Roman"/>
                <a:cs typeface="Times New Roman"/>
              </a:rPr>
              <a:t>202</a:t>
            </a:r>
            <a:r>
              <a:rPr lang="ru-RU" sz="1400" spc="5" dirty="0" smtClean="0">
                <a:solidFill>
                  <a:srgbClr val="4F6128"/>
                </a:solidFill>
                <a:latin typeface="Times New Roman"/>
                <a:cs typeface="Times New Roman"/>
              </a:rPr>
              <a:t>4</a:t>
            </a:r>
            <a:r>
              <a:rPr sz="1400" spc="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и </a:t>
            </a:r>
            <a:r>
              <a:rPr sz="1400" spc="5" dirty="0" smtClean="0">
                <a:solidFill>
                  <a:srgbClr val="4F6128"/>
                </a:solidFill>
                <a:latin typeface="Times New Roman"/>
                <a:cs typeface="Times New Roman"/>
              </a:rPr>
              <a:t>202</a:t>
            </a:r>
            <a:r>
              <a:rPr lang="ru-RU" sz="1400" spc="5" dirty="0" smtClean="0">
                <a:solidFill>
                  <a:srgbClr val="4F6128"/>
                </a:solidFill>
                <a:latin typeface="Times New Roman"/>
                <a:cs typeface="Times New Roman"/>
              </a:rPr>
              <a:t>5</a:t>
            </a:r>
            <a:r>
              <a:rPr sz="1400" spc="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15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годов</a:t>
            </a:r>
            <a:r>
              <a:rPr sz="1400" spc="-15" dirty="0" smtClean="0">
                <a:solidFill>
                  <a:srgbClr val="4F6128"/>
                </a:solidFill>
                <a:latin typeface="Times New Roman"/>
                <a:cs typeface="Times New Roman"/>
              </a:rPr>
              <a:t>» </a:t>
            </a:r>
            <a:r>
              <a:rPr sz="140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состоятся</a:t>
            </a:r>
            <a:r>
              <a:rPr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2</a:t>
            </a:r>
            <a:r>
              <a:rPr lang="ru-RU" sz="1400" dirty="0">
                <a:solidFill>
                  <a:srgbClr val="4F6128"/>
                </a:solidFill>
                <a:latin typeface="Times New Roman"/>
                <a:cs typeface="Times New Roman"/>
              </a:rPr>
              <a:t>7</a:t>
            </a:r>
            <a:r>
              <a:rPr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lang="ru-RU"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декабря</a:t>
            </a:r>
            <a:r>
              <a:rPr sz="1400" spc="-1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5" dirty="0" smtClean="0">
                <a:solidFill>
                  <a:srgbClr val="4F6128"/>
                </a:solidFill>
                <a:latin typeface="Times New Roman"/>
                <a:cs typeface="Times New Roman"/>
              </a:rPr>
              <a:t>202</a:t>
            </a:r>
            <a:r>
              <a:rPr lang="ru-RU" sz="1400" spc="5" dirty="0" smtClean="0">
                <a:solidFill>
                  <a:srgbClr val="4F6128"/>
                </a:solidFill>
                <a:latin typeface="Times New Roman"/>
                <a:cs typeface="Times New Roman"/>
              </a:rPr>
              <a:t>2</a:t>
            </a:r>
            <a:r>
              <a:rPr sz="1400" spc="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2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года</a:t>
            </a:r>
            <a:r>
              <a:rPr sz="1400" spc="-2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33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в</a:t>
            </a:r>
            <a:r>
              <a:rPr sz="1400" spc="-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10" dirty="0" smtClean="0">
                <a:solidFill>
                  <a:srgbClr val="4F6128"/>
                </a:solidFill>
                <a:latin typeface="Times New Roman"/>
                <a:cs typeface="Times New Roman"/>
              </a:rPr>
              <a:t>1</a:t>
            </a:r>
            <a:r>
              <a:rPr lang="ru-RU" sz="1400" spc="-10" dirty="0" smtClean="0">
                <a:solidFill>
                  <a:srgbClr val="4F6128"/>
                </a:solidFill>
                <a:latin typeface="Times New Roman"/>
                <a:cs typeface="Times New Roman"/>
              </a:rPr>
              <a:t>0</a:t>
            </a:r>
            <a:r>
              <a:rPr sz="1400" spc="-10" dirty="0" smtClean="0">
                <a:solidFill>
                  <a:srgbClr val="4F6128"/>
                </a:solidFill>
                <a:latin typeface="Times New Roman"/>
                <a:cs typeface="Times New Roman"/>
              </a:rPr>
              <a:t>.00</a:t>
            </a:r>
            <a:r>
              <a:rPr sz="1400" spc="-2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часов</a:t>
            </a:r>
            <a:r>
              <a:rPr sz="1400" spc="-1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по</a:t>
            </a:r>
            <a:r>
              <a:rPr sz="1400" spc="-1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5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адресу</a:t>
            </a:r>
            <a:r>
              <a:rPr sz="1400" spc="-5" dirty="0" smtClean="0">
                <a:solidFill>
                  <a:srgbClr val="4F6128"/>
                </a:solidFill>
                <a:latin typeface="Times New Roman"/>
                <a:cs typeface="Times New Roman"/>
              </a:rPr>
              <a:t>:</a:t>
            </a:r>
            <a:r>
              <a:rPr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lang="ru-RU"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аул </a:t>
            </a:r>
            <a:r>
              <a:rPr lang="ru-RU" sz="140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Хакуринохабль</a:t>
            </a:r>
            <a:r>
              <a:rPr sz="1400" spc="-10" dirty="0" smtClean="0">
                <a:solidFill>
                  <a:srgbClr val="4F6128"/>
                </a:solidFill>
                <a:latin typeface="Times New Roman"/>
                <a:cs typeface="Times New Roman"/>
              </a:rPr>
              <a:t>,</a:t>
            </a:r>
            <a:r>
              <a:rPr sz="1400" spc="-2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15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улица</a:t>
            </a:r>
            <a:r>
              <a:rPr sz="1400" spc="1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lang="ru-RU" sz="1400" spc="15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Шовгенова</a:t>
            </a:r>
            <a:r>
              <a:rPr sz="1400" spc="-25" dirty="0" smtClean="0">
                <a:solidFill>
                  <a:srgbClr val="4F6128"/>
                </a:solidFill>
                <a:latin typeface="Times New Roman"/>
                <a:cs typeface="Times New Roman"/>
              </a:rPr>
              <a:t>, </a:t>
            </a:r>
            <a:r>
              <a:rPr lang="ru-RU" sz="1400" spc="-25" dirty="0" smtClean="0">
                <a:solidFill>
                  <a:srgbClr val="4F6128"/>
                </a:solidFill>
                <a:latin typeface="Times New Roman"/>
                <a:cs typeface="Times New Roman"/>
              </a:rPr>
              <a:t>9,</a:t>
            </a:r>
            <a:r>
              <a:rPr sz="1400" spc="-2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lang="ru-RU" sz="1400" spc="-20" dirty="0" smtClean="0">
                <a:solidFill>
                  <a:srgbClr val="4F6128"/>
                </a:solidFill>
                <a:latin typeface="Times New Roman"/>
                <a:cs typeface="Times New Roman"/>
              </a:rPr>
              <a:t>актовый </a:t>
            </a:r>
            <a:r>
              <a:rPr sz="140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зал</a:t>
            </a:r>
            <a:r>
              <a:rPr sz="1400" dirty="0" smtClean="0">
                <a:solidFill>
                  <a:srgbClr val="4F6128"/>
                </a:solidFill>
                <a:latin typeface="Calibri"/>
                <a:cs typeface="Calibri"/>
              </a:rPr>
              <a:t>.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 flipH="1">
            <a:off x="9197295" y="3276600"/>
            <a:ext cx="45719" cy="116204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382514" y="5181600"/>
            <a:ext cx="3046095" cy="1115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Начальник финансового управления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администрации муниципального образования «Шовгеновский район»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R="58419" algn="r">
              <a:lnSpc>
                <a:spcPct val="100000"/>
              </a:lnSpc>
              <a:spcBef>
                <a:spcPts val="40"/>
              </a:spcBef>
            </a:pPr>
            <a:r>
              <a:rPr lang="ru-RU" sz="1400" spc="-5" dirty="0">
                <a:solidFill>
                  <a:srgbClr val="4F6128"/>
                </a:solidFill>
                <a:latin typeface="Times New Roman"/>
                <a:cs typeface="Times New Roman"/>
              </a:rPr>
              <a:t>А</a:t>
            </a:r>
            <a:r>
              <a:rPr sz="1400" spc="-5" dirty="0" smtClean="0">
                <a:solidFill>
                  <a:srgbClr val="4F6128"/>
                </a:solidFill>
                <a:latin typeface="Times New Roman"/>
                <a:cs typeface="Times New Roman"/>
              </a:rPr>
              <a:t>.</a:t>
            </a:r>
            <a:r>
              <a:rPr lang="ru-RU" sz="1400" spc="-5" dirty="0" smtClean="0">
                <a:solidFill>
                  <a:srgbClr val="4F6128"/>
                </a:solidFill>
                <a:latin typeface="Times New Roman"/>
                <a:cs typeface="Times New Roman"/>
              </a:rPr>
              <a:t>Ю</a:t>
            </a:r>
            <a:r>
              <a:rPr sz="1400" spc="-5" dirty="0" smtClean="0">
                <a:solidFill>
                  <a:srgbClr val="4F6128"/>
                </a:solidFill>
                <a:latin typeface="Times New Roman"/>
                <a:cs typeface="Times New Roman"/>
              </a:rPr>
              <a:t>.</a:t>
            </a:r>
            <a:r>
              <a:rPr lang="ru-RU" sz="1400" spc="-5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Аташук</a:t>
            </a:r>
            <a:r>
              <a:rPr sz="1400" spc="-5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ов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15" name="TextBox 14"/>
          <p:cNvSpPr txBox="1"/>
          <p:nvPr/>
        </p:nvSpPr>
        <p:spPr>
          <a:xfrm>
            <a:off x="-382" y="228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Шовгеновского района!</a:t>
            </a:r>
            <a:endParaRPr lang="ru-RU" sz="2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570666"/>
              </p:ext>
            </p:extLst>
          </p:nvPr>
        </p:nvGraphicFramePr>
        <p:xfrm>
          <a:off x="248348" y="257429"/>
          <a:ext cx="8568688" cy="1079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0360"/>
                <a:gridCol w="1296035"/>
                <a:gridCol w="1224279"/>
                <a:gridCol w="1080135"/>
                <a:gridCol w="1151889"/>
                <a:gridCol w="935990"/>
              </a:tblGrid>
              <a:tr h="215900">
                <a:tc gridSpan="6">
                  <a:txBody>
                    <a:bodyPr/>
                    <a:lstStyle/>
                    <a:p>
                      <a:pPr marR="28575" algn="ctr">
                        <a:lnSpc>
                          <a:spcPts val="1375"/>
                        </a:lnSpc>
                        <a:spcBef>
                          <a:spcPts val="225"/>
                        </a:spcBef>
                      </a:pP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РАСХОДЫ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ФИЗИЧЕСКУЮ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КУЛЬТУРУ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СПОРТ</a:t>
                      </a:r>
                      <a:r>
                        <a:rPr sz="12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РУБ.)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5900">
                <a:tc>
                  <a:txBody>
                    <a:bodyPr/>
                    <a:lstStyle/>
                    <a:p>
                      <a:pPr marL="47625">
                        <a:lnSpc>
                          <a:spcPts val="1375"/>
                        </a:lnSpc>
                        <a:spcBef>
                          <a:spcPts val="225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Структура</a:t>
                      </a:r>
                      <a:r>
                        <a:rPr sz="12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расходов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100" b="1" spc="-3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(факт)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100" b="1" spc="-4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(план)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100" b="1" spc="-5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29083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100" b="1" spc="-5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18351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100" b="1" spc="-5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47625">
                        <a:lnSpc>
                          <a:spcPts val="1375"/>
                        </a:lnSpc>
                        <a:spcBef>
                          <a:spcPts val="22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Физическая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культура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22606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smtClean="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26352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smtClean="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15875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smtClean="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47625">
                        <a:lnSpc>
                          <a:spcPts val="1375"/>
                        </a:lnSpc>
                        <a:spcBef>
                          <a:spcPts val="22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Массовый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спорт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1914,0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22606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ru-RU" sz="1200" smtClean="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26352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ru-RU" sz="1200" smtClean="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15494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ru-RU" sz="1200" smtClean="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47625">
                        <a:lnSpc>
                          <a:spcPts val="1375"/>
                        </a:lnSpc>
                        <a:spcBef>
                          <a:spcPts val="225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ВСЕГО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1914,0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22606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ru-RU" sz="1200" smtClean="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26352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ru-RU" sz="1200" smtClean="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15494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875811"/>
              </p:ext>
            </p:extLst>
          </p:nvPr>
        </p:nvGraphicFramePr>
        <p:xfrm>
          <a:off x="228600" y="1985645"/>
          <a:ext cx="8591610" cy="24949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79458"/>
                <a:gridCol w="121285"/>
                <a:gridCol w="1080770"/>
                <a:gridCol w="216535"/>
                <a:gridCol w="936625"/>
                <a:gridCol w="288289"/>
                <a:gridCol w="864235"/>
                <a:gridCol w="215900"/>
                <a:gridCol w="935989"/>
                <a:gridCol w="144145"/>
                <a:gridCol w="1008379"/>
              </a:tblGrid>
              <a:tr h="244475">
                <a:tc gridSpan="11">
                  <a:txBody>
                    <a:bodyPr/>
                    <a:lstStyle/>
                    <a:p>
                      <a:pPr marR="31115" algn="ctr">
                        <a:lnSpc>
                          <a:spcPts val="1370"/>
                        </a:lnSpc>
                        <a:spcBef>
                          <a:spcPts val="455"/>
                        </a:spcBef>
                      </a:pP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РАСХОДЫ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СРЕДСТВА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МАССОВОЙ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ИНФОРМАЦИИ</a:t>
                      </a:r>
                      <a:r>
                        <a:rPr sz="12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РУБ.)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44475">
                <a:tc gridSpan="2">
                  <a:txBody>
                    <a:bodyPr/>
                    <a:lstStyle/>
                    <a:p>
                      <a:pPr marL="47625">
                        <a:lnSpc>
                          <a:spcPts val="1370"/>
                        </a:lnSpc>
                        <a:spcBef>
                          <a:spcPts val="455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Структура</a:t>
                      </a:r>
                      <a:r>
                        <a:rPr sz="12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расходов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200" b="1" spc="-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(факт)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200" b="1" spc="-3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(план)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800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200" b="1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800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200" b="1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200" b="1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244475">
                <a:tc gridSpan="2">
                  <a:txBody>
                    <a:bodyPr/>
                    <a:lstStyle/>
                    <a:p>
                      <a:pPr marL="47625">
                        <a:lnSpc>
                          <a:spcPts val="1370"/>
                        </a:lnSpc>
                        <a:spcBef>
                          <a:spcPts val="45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Периодическая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печать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издательства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816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5997,8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45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5383,2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9586,7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9619,0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9566,0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375285">
                <a:tc gridSpan="2">
                  <a:txBody>
                    <a:bodyPr/>
                    <a:lstStyle/>
                    <a:p>
                      <a:pPr marL="9525" marR="579120" indent="38100">
                        <a:lnSpc>
                          <a:spcPct val="100000"/>
                        </a:lnSpc>
                      </a:pPr>
                      <a:r>
                        <a:rPr lang="ru-RU" sz="1200" spc="-15" dirty="0" smtClean="0">
                          <a:latin typeface="Times New Roman"/>
                          <a:cs typeface="Times New Roman"/>
                        </a:rPr>
                        <a:t>Телевидение и радиовещание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8163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3900,4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71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4544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4008,2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71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71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71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71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251460">
                <a:tc gridSpan="2">
                  <a:txBody>
                    <a:bodyPr/>
                    <a:lstStyle/>
                    <a:p>
                      <a:pPr marL="47625">
                        <a:lnSpc>
                          <a:spcPts val="1420"/>
                        </a:lnSpc>
                        <a:spcBef>
                          <a:spcPts val="459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ВСЕГО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841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435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9898,2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073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9391,4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9586,7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9619,0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9566,0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294640">
                <a:tc gridSpan="11">
                  <a:txBody>
                    <a:bodyPr/>
                    <a:lstStyle/>
                    <a:p>
                      <a:pPr marR="30480" algn="ctr">
                        <a:lnSpc>
                          <a:spcPts val="1370"/>
                        </a:lnSpc>
                        <a:spcBef>
                          <a:spcPts val="850"/>
                        </a:spcBef>
                      </a:pP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РАСХОДЫ</a:t>
                      </a:r>
                      <a:r>
                        <a:rPr sz="12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ОБСЛУЖИВАНИЕ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ГОСУДАРСТВЕННОГО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ДОЛГА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РУБ.)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0035">
                <a:tc>
                  <a:txBody>
                    <a:bodyPr/>
                    <a:lstStyle/>
                    <a:p>
                      <a:pPr marL="47625">
                        <a:lnSpc>
                          <a:spcPts val="1370"/>
                        </a:lnSpc>
                        <a:spcBef>
                          <a:spcPts val="740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Структура</a:t>
                      </a:r>
                      <a:r>
                        <a:rPr sz="12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расходов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939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200" b="1" spc="-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(факт)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200" b="1" spc="-3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(план)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200" b="1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1750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200" b="1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1750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200" b="1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0035">
                <a:tc>
                  <a:txBody>
                    <a:bodyPr/>
                    <a:lstStyle/>
                    <a:p>
                      <a:pPr marL="47625">
                        <a:lnSpc>
                          <a:spcPts val="1365"/>
                        </a:lnSpc>
                        <a:spcBef>
                          <a:spcPts val="74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Обслуживание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государственного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долга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939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9527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7114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7114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7178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7178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0035">
                <a:tc>
                  <a:txBody>
                    <a:bodyPr/>
                    <a:lstStyle/>
                    <a:p>
                      <a:pPr marL="47625">
                        <a:lnSpc>
                          <a:spcPts val="1370"/>
                        </a:lnSpc>
                        <a:spcBef>
                          <a:spcPts val="740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ВСЕГО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939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9527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7114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7114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7178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7178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789855"/>
              </p:ext>
            </p:extLst>
          </p:nvPr>
        </p:nvGraphicFramePr>
        <p:xfrm>
          <a:off x="248348" y="4649978"/>
          <a:ext cx="8568688" cy="19056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0360"/>
                <a:gridCol w="1224280"/>
                <a:gridCol w="1224279"/>
                <a:gridCol w="1080135"/>
                <a:gridCol w="1151889"/>
                <a:gridCol w="1007745"/>
              </a:tblGrid>
              <a:tr h="235585">
                <a:tc gridSpan="6">
                  <a:txBody>
                    <a:bodyPr/>
                    <a:lstStyle/>
                    <a:p>
                      <a:pPr marR="31115" algn="ctr">
                        <a:lnSpc>
                          <a:spcPts val="1365"/>
                        </a:lnSpc>
                        <a:spcBef>
                          <a:spcPts val="390"/>
                        </a:spcBef>
                      </a:pP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РАСХОДЫ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МЕЖБЮДЖЕТНЫЕ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ТРАНСФЕРТЫ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ОБЩЕГО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ХАРАКТЕРА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РУБ.)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35585">
                <a:tc>
                  <a:txBody>
                    <a:bodyPr/>
                    <a:lstStyle/>
                    <a:p>
                      <a:pPr marL="47625">
                        <a:lnSpc>
                          <a:spcPts val="1365"/>
                        </a:lnSpc>
                        <a:spcBef>
                          <a:spcPts val="390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Структура</a:t>
                      </a:r>
                      <a:r>
                        <a:rPr sz="12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расходов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200" b="1" spc="-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(факт)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200" b="1" spc="-3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(план)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200" b="1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200" b="1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200" b="1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</a:tr>
              <a:tr h="558165">
                <a:tc>
                  <a:txBody>
                    <a:bodyPr/>
                    <a:lstStyle/>
                    <a:p>
                      <a:pPr marL="9525" marR="80010" indent="3810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Дотации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выравнивание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бюджетной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обеспеченности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субъектов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Российской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Федерации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муниципальных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образований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14563,0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14563,0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14563,0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14563,0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14563,0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235585">
                <a:tc>
                  <a:txBody>
                    <a:bodyPr/>
                    <a:lstStyle/>
                    <a:p>
                      <a:pPr marL="47625">
                        <a:lnSpc>
                          <a:spcPts val="1365"/>
                        </a:lnSpc>
                        <a:spcBef>
                          <a:spcPts val="39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Иные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дотации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1010,0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235585">
                <a:tc>
                  <a:txBody>
                    <a:bodyPr/>
                    <a:lstStyle/>
                    <a:p>
                      <a:pPr marL="47625">
                        <a:lnSpc>
                          <a:spcPts val="1365"/>
                        </a:lnSpc>
                        <a:spcBef>
                          <a:spcPts val="39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Прочие межбюджетные трансферты общего характера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7653,4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</a:tr>
              <a:tr h="235585">
                <a:tc>
                  <a:txBody>
                    <a:bodyPr/>
                    <a:lstStyle/>
                    <a:p>
                      <a:pPr marL="47625">
                        <a:lnSpc>
                          <a:spcPts val="1365"/>
                        </a:lnSpc>
                        <a:spcBef>
                          <a:spcPts val="390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ВСЕГО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23226,4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14563,0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14563,0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14563,0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14563,0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0"/>
            <a:ext cx="9144000" cy="6164580"/>
            <a:chOff x="0" y="0"/>
            <a:chExt cx="9144000" cy="61645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1714" cy="8572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92480"/>
              <a:ext cx="9143999" cy="5372100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14700" y="6345935"/>
            <a:ext cx="5829300" cy="27584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3047"/>
            <a:ext cx="786383" cy="78486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19571" y="400786"/>
            <a:ext cx="2396489" cy="48237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439921" y="6376418"/>
            <a:ext cx="4585970" cy="2355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5"/>
              </a:spcBef>
              <a:tabLst>
                <a:tab pos="1229360" algn="l"/>
              </a:tabLst>
            </a:pP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H</a:t>
            </a:r>
            <a:r>
              <a:rPr sz="1400" spc="-125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O</a:t>
            </a:r>
            <a:r>
              <a:rPr sz="1400" spc="-12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M</a:t>
            </a:r>
            <a:r>
              <a:rPr sz="1400" spc="-12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E</a:t>
            </a:r>
            <a:r>
              <a:rPr sz="1400" spc="-12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P</a:t>
            </a:r>
            <a:r>
              <a:rPr sz="1400" spc="-114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P</a:t>
            </a:r>
            <a:r>
              <a:rPr sz="1400" spc="-114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T	H</a:t>
            </a:r>
            <a:r>
              <a:rPr sz="1400" spc="-125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T</a:t>
            </a:r>
            <a:r>
              <a:rPr sz="1400" spc="-95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T</a:t>
            </a:r>
            <a:r>
              <a:rPr sz="1400" spc="-12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P</a:t>
            </a:r>
            <a:r>
              <a:rPr sz="1400" spc="-114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:</a:t>
            </a:r>
            <a:r>
              <a:rPr sz="1400" spc="-12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/</a:t>
            </a:r>
            <a:r>
              <a:rPr sz="1400" spc="-12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/</a:t>
            </a:r>
            <a:r>
              <a:rPr sz="1400" spc="-12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W</a:t>
            </a:r>
            <a:r>
              <a:rPr sz="1400" spc="-12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W</a:t>
            </a:r>
            <a:r>
              <a:rPr sz="1400" spc="-12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W</a:t>
            </a:r>
            <a:r>
              <a:rPr sz="1400" spc="-215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.</a:t>
            </a:r>
            <a:r>
              <a:rPr sz="1400" spc="-12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H</a:t>
            </a:r>
            <a:r>
              <a:rPr sz="1400" spc="-125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O</a:t>
            </a:r>
            <a:r>
              <a:rPr sz="1400" spc="-12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M</a:t>
            </a:r>
            <a:r>
              <a:rPr sz="1400" spc="-12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E</a:t>
            </a:r>
            <a:r>
              <a:rPr sz="1400" spc="-12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P</a:t>
            </a:r>
            <a:r>
              <a:rPr sz="1400" spc="-114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P</a:t>
            </a:r>
            <a:r>
              <a:rPr sz="1400" spc="-114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spc="165" dirty="0">
                <a:solidFill>
                  <a:srgbClr val="FFFFFF"/>
                </a:solidFill>
                <a:latin typeface="Microsoft YaHei"/>
                <a:cs typeface="Microsoft YaHei"/>
              </a:rPr>
              <a:t>T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.</a:t>
            </a:r>
            <a:r>
              <a:rPr sz="1400" spc="-12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C</a:t>
            </a:r>
            <a:r>
              <a:rPr sz="1400" spc="-145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O</a:t>
            </a:r>
            <a:r>
              <a:rPr sz="1400" spc="-12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M</a:t>
            </a:r>
            <a:endParaRPr sz="1400">
              <a:latin typeface="Microsoft YaHei"/>
              <a:cs typeface="Microsoft YaHe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267200" y="2056566"/>
            <a:ext cx="922655" cy="165735"/>
            <a:chOff x="3073907" y="2296922"/>
            <a:chExt cx="922655" cy="165735"/>
          </a:xfrm>
        </p:grpSpPr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79241" y="2302256"/>
              <a:ext cx="911859" cy="15506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079241" y="2302256"/>
              <a:ext cx="911860" cy="155575"/>
            </a:xfrm>
            <a:custGeom>
              <a:avLst/>
              <a:gdLst/>
              <a:ahLst/>
              <a:cxnLst/>
              <a:rect l="l" t="t" r="r" b="b"/>
              <a:pathLst>
                <a:path w="911860" h="155575">
                  <a:moveTo>
                    <a:pt x="423925" y="39878"/>
                  </a:moveTo>
                  <a:lnTo>
                    <a:pt x="405892" y="80518"/>
                  </a:lnTo>
                  <a:lnTo>
                    <a:pt x="441579" y="80518"/>
                  </a:lnTo>
                  <a:lnTo>
                    <a:pt x="423925" y="39878"/>
                  </a:lnTo>
                  <a:close/>
                </a:path>
                <a:path w="911860" h="155575">
                  <a:moveTo>
                    <a:pt x="47625" y="10160"/>
                  </a:moveTo>
                  <a:lnTo>
                    <a:pt x="47625" y="20193"/>
                  </a:lnTo>
                  <a:lnTo>
                    <a:pt x="47456" y="30789"/>
                  </a:lnTo>
                  <a:lnTo>
                    <a:pt x="43207" y="71272"/>
                  </a:lnTo>
                  <a:lnTo>
                    <a:pt x="29209" y="107569"/>
                  </a:lnTo>
                  <a:lnTo>
                    <a:pt x="23749" y="112903"/>
                  </a:lnTo>
                  <a:lnTo>
                    <a:pt x="65785" y="112903"/>
                  </a:lnTo>
                  <a:lnTo>
                    <a:pt x="71500" y="112903"/>
                  </a:lnTo>
                  <a:lnTo>
                    <a:pt x="74802" y="112522"/>
                  </a:lnTo>
                  <a:lnTo>
                    <a:pt x="75818" y="111760"/>
                  </a:lnTo>
                  <a:lnTo>
                    <a:pt x="76834" y="110871"/>
                  </a:lnTo>
                  <a:lnTo>
                    <a:pt x="77343" y="108331"/>
                  </a:lnTo>
                  <a:lnTo>
                    <a:pt x="77343" y="104140"/>
                  </a:lnTo>
                  <a:lnTo>
                    <a:pt x="77343" y="10160"/>
                  </a:lnTo>
                  <a:lnTo>
                    <a:pt x="47625" y="10160"/>
                  </a:lnTo>
                  <a:close/>
                </a:path>
                <a:path w="911860" h="155575">
                  <a:moveTo>
                    <a:pt x="191896" y="6350"/>
                  </a:moveTo>
                  <a:lnTo>
                    <a:pt x="162051" y="39481"/>
                  </a:lnTo>
                  <a:lnTo>
                    <a:pt x="160274" y="61976"/>
                  </a:lnTo>
                  <a:lnTo>
                    <a:pt x="160940" y="76067"/>
                  </a:lnTo>
                  <a:lnTo>
                    <a:pt x="175894" y="113284"/>
                  </a:lnTo>
                  <a:lnTo>
                    <a:pt x="182753" y="116713"/>
                  </a:lnTo>
                  <a:lnTo>
                    <a:pt x="191643" y="116713"/>
                  </a:lnTo>
                  <a:lnTo>
                    <a:pt x="197611" y="116713"/>
                  </a:lnTo>
                  <a:lnTo>
                    <a:pt x="221821" y="80454"/>
                  </a:lnTo>
                  <a:lnTo>
                    <a:pt x="222884" y="62611"/>
                  </a:lnTo>
                  <a:lnTo>
                    <a:pt x="222601" y="51633"/>
                  </a:lnTo>
                  <a:lnTo>
                    <a:pt x="211835" y="14351"/>
                  </a:lnTo>
                  <a:lnTo>
                    <a:pt x="197738" y="6350"/>
                  </a:lnTo>
                  <a:lnTo>
                    <a:pt x="191896" y="6350"/>
                  </a:lnTo>
                  <a:close/>
                </a:path>
                <a:path w="911860" h="155575">
                  <a:moveTo>
                    <a:pt x="778509" y="2540"/>
                  </a:moveTo>
                  <a:lnTo>
                    <a:pt x="841882" y="2540"/>
                  </a:lnTo>
                  <a:lnTo>
                    <a:pt x="841882" y="5715"/>
                  </a:lnTo>
                  <a:lnTo>
                    <a:pt x="837692" y="5715"/>
                  </a:lnTo>
                  <a:lnTo>
                    <a:pt x="832357" y="5715"/>
                  </a:lnTo>
                  <a:lnTo>
                    <a:pt x="828802" y="6858"/>
                  </a:lnTo>
                  <a:lnTo>
                    <a:pt x="827023" y="9144"/>
                  </a:lnTo>
                  <a:lnTo>
                    <a:pt x="825245" y="11430"/>
                  </a:lnTo>
                  <a:lnTo>
                    <a:pt x="824357" y="15875"/>
                  </a:lnTo>
                  <a:lnTo>
                    <a:pt x="824357" y="22606"/>
                  </a:lnTo>
                  <a:lnTo>
                    <a:pt x="824357" y="87249"/>
                  </a:lnTo>
                  <a:lnTo>
                    <a:pt x="865885" y="21971"/>
                  </a:lnTo>
                  <a:lnTo>
                    <a:pt x="865885" y="15621"/>
                  </a:lnTo>
                  <a:lnTo>
                    <a:pt x="865123" y="11303"/>
                  </a:lnTo>
                  <a:lnTo>
                    <a:pt x="863599" y="9017"/>
                  </a:lnTo>
                  <a:lnTo>
                    <a:pt x="862203" y="6858"/>
                  </a:lnTo>
                  <a:lnTo>
                    <a:pt x="858393" y="5715"/>
                  </a:lnTo>
                  <a:lnTo>
                    <a:pt x="852550" y="5715"/>
                  </a:lnTo>
                  <a:lnTo>
                    <a:pt x="848613" y="5715"/>
                  </a:lnTo>
                  <a:lnTo>
                    <a:pt x="848613" y="2540"/>
                  </a:lnTo>
                  <a:lnTo>
                    <a:pt x="911859" y="2540"/>
                  </a:lnTo>
                  <a:lnTo>
                    <a:pt x="911859" y="5715"/>
                  </a:lnTo>
                  <a:lnTo>
                    <a:pt x="907795" y="5715"/>
                  </a:lnTo>
                  <a:lnTo>
                    <a:pt x="902334" y="5715"/>
                  </a:lnTo>
                  <a:lnTo>
                    <a:pt x="898779" y="6731"/>
                  </a:lnTo>
                  <a:lnTo>
                    <a:pt x="897000" y="8890"/>
                  </a:lnTo>
                  <a:lnTo>
                    <a:pt x="895222" y="10922"/>
                  </a:lnTo>
                  <a:lnTo>
                    <a:pt x="894333" y="15494"/>
                  </a:lnTo>
                  <a:lnTo>
                    <a:pt x="894333" y="22606"/>
                  </a:lnTo>
                  <a:lnTo>
                    <a:pt x="894333" y="100203"/>
                  </a:lnTo>
                  <a:lnTo>
                    <a:pt x="894333" y="107569"/>
                  </a:lnTo>
                  <a:lnTo>
                    <a:pt x="895222" y="112141"/>
                  </a:lnTo>
                  <a:lnTo>
                    <a:pt x="897000" y="114173"/>
                  </a:lnTo>
                  <a:lnTo>
                    <a:pt x="898779" y="116332"/>
                  </a:lnTo>
                  <a:lnTo>
                    <a:pt x="902461" y="117348"/>
                  </a:lnTo>
                  <a:lnTo>
                    <a:pt x="907795" y="117348"/>
                  </a:lnTo>
                  <a:lnTo>
                    <a:pt x="911859" y="117348"/>
                  </a:lnTo>
                  <a:lnTo>
                    <a:pt x="911859" y="120523"/>
                  </a:lnTo>
                  <a:lnTo>
                    <a:pt x="848613" y="120523"/>
                  </a:lnTo>
                  <a:lnTo>
                    <a:pt x="848613" y="117348"/>
                  </a:lnTo>
                  <a:lnTo>
                    <a:pt x="852550" y="117348"/>
                  </a:lnTo>
                  <a:lnTo>
                    <a:pt x="858011" y="117348"/>
                  </a:lnTo>
                  <a:lnTo>
                    <a:pt x="861694" y="116205"/>
                  </a:lnTo>
                  <a:lnTo>
                    <a:pt x="863345" y="114046"/>
                  </a:lnTo>
                  <a:lnTo>
                    <a:pt x="865123" y="111887"/>
                  </a:lnTo>
                  <a:lnTo>
                    <a:pt x="865885" y="107315"/>
                  </a:lnTo>
                  <a:lnTo>
                    <a:pt x="865885" y="100203"/>
                  </a:lnTo>
                  <a:lnTo>
                    <a:pt x="865885" y="36195"/>
                  </a:lnTo>
                  <a:lnTo>
                    <a:pt x="824357" y="101473"/>
                  </a:lnTo>
                  <a:lnTo>
                    <a:pt x="824357" y="107061"/>
                  </a:lnTo>
                  <a:lnTo>
                    <a:pt x="824992" y="111125"/>
                  </a:lnTo>
                  <a:lnTo>
                    <a:pt x="826388" y="113665"/>
                  </a:lnTo>
                  <a:lnTo>
                    <a:pt x="827785" y="116078"/>
                  </a:lnTo>
                  <a:lnTo>
                    <a:pt x="831595" y="117348"/>
                  </a:lnTo>
                  <a:lnTo>
                    <a:pt x="837692" y="117348"/>
                  </a:lnTo>
                  <a:lnTo>
                    <a:pt x="841882" y="117348"/>
                  </a:lnTo>
                  <a:lnTo>
                    <a:pt x="841882" y="120523"/>
                  </a:lnTo>
                  <a:lnTo>
                    <a:pt x="778509" y="120523"/>
                  </a:lnTo>
                  <a:lnTo>
                    <a:pt x="778509" y="117348"/>
                  </a:lnTo>
                  <a:lnTo>
                    <a:pt x="782446" y="117348"/>
                  </a:lnTo>
                  <a:lnTo>
                    <a:pt x="787907" y="117348"/>
                  </a:lnTo>
                  <a:lnTo>
                    <a:pt x="791591" y="116205"/>
                  </a:lnTo>
                  <a:lnTo>
                    <a:pt x="793369" y="114046"/>
                  </a:lnTo>
                  <a:lnTo>
                    <a:pt x="795019" y="111887"/>
                  </a:lnTo>
                  <a:lnTo>
                    <a:pt x="795908" y="107315"/>
                  </a:lnTo>
                  <a:lnTo>
                    <a:pt x="795908" y="100203"/>
                  </a:lnTo>
                  <a:lnTo>
                    <a:pt x="795908" y="22606"/>
                  </a:lnTo>
                  <a:lnTo>
                    <a:pt x="795908" y="15494"/>
                  </a:lnTo>
                  <a:lnTo>
                    <a:pt x="795273" y="10922"/>
                  </a:lnTo>
                  <a:lnTo>
                    <a:pt x="793877" y="8890"/>
                  </a:lnTo>
                  <a:lnTo>
                    <a:pt x="792480" y="6731"/>
                  </a:lnTo>
                  <a:lnTo>
                    <a:pt x="788669" y="5715"/>
                  </a:lnTo>
                  <a:lnTo>
                    <a:pt x="782446" y="5715"/>
                  </a:lnTo>
                  <a:lnTo>
                    <a:pt x="778509" y="5715"/>
                  </a:lnTo>
                  <a:lnTo>
                    <a:pt x="778509" y="2540"/>
                  </a:lnTo>
                  <a:close/>
                </a:path>
                <a:path w="911860" h="155575">
                  <a:moveTo>
                    <a:pt x="639825" y="2540"/>
                  </a:moveTo>
                  <a:lnTo>
                    <a:pt x="703198" y="2540"/>
                  </a:lnTo>
                  <a:lnTo>
                    <a:pt x="703198" y="5715"/>
                  </a:lnTo>
                  <a:lnTo>
                    <a:pt x="699007" y="5715"/>
                  </a:lnTo>
                  <a:lnTo>
                    <a:pt x="693673" y="5715"/>
                  </a:lnTo>
                  <a:lnTo>
                    <a:pt x="690118" y="6858"/>
                  </a:lnTo>
                  <a:lnTo>
                    <a:pt x="688340" y="9144"/>
                  </a:lnTo>
                  <a:lnTo>
                    <a:pt x="686561" y="11430"/>
                  </a:lnTo>
                  <a:lnTo>
                    <a:pt x="685672" y="15875"/>
                  </a:lnTo>
                  <a:lnTo>
                    <a:pt x="685672" y="22606"/>
                  </a:lnTo>
                  <a:lnTo>
                    <a:pt x="685672" y="87249"/>
                  </a:lnTo>
                  <a:lnTo>
                    <a:pt x="727202" y="21971"/>
                  </a:lnTo>
                  <a:lnTo>
                    <a:pt x="727202" y="15621"/>
                  </a:lnTo>
                  <a:lnTo>
                    <a:pt x="726440" y="11303"/>
                  </a:lnTo>
                  <a:lnTo>
                    <a:pt x="724916" y="9017"/>
                  </a:lnTo>
                  <a:lnTo>
                    <a:pt x="723519" y="6858"/>
                  </a:lnTo>
                  <a:lnTo>
                    <a:pt x="719708" y="5715"/>
                  </a:lnTo>
                  <a:lnTo>
                    <a:pt x="713867" y="5715"/>
                  </a:lnTo>
                  <a:lnTo>
                    <a:pt x="709930" y="5715"/>
                  </a:lnTo>
                  <a:lnTo>
                    <a:pt x="709930" y="2540"/>
                  </a:lnTo>
                  <a:lnTo>
                    <a:pt x="773175" y="2540"/>
                  </a:lnTo>
                  <a:lnTo>
                    <a:pt x="773175" y="5715"/>
                  </a:lnTo>
                  <a:lnTo>
                    <a:pt x="769111" y="5715"/>
                  </a:lnTo>
                  <a:lnTo>
                    <a:pt x="763650" y="5715"/>
                  </a:lnTo>
                  <a:lnTo>
                    <a:pt x="760094" y="6731"/>
                  </a:lnTo>
                  <a:lnTo>
                    <a:pt x="758317" y="8890"/>
                  </a:lnTo>
                  <a:lnTo>
                    <a:pt x="756538" y="10922"/>
                  </a:lnTo>
                  <a:lnTo>
                    <a:pt x="755649" y="15494"/>
                  </a:lnTo>
                  <a:lnTo>
                    <a:pt x="755649" y="22606"/>
                  </a:lnTo>
                  <a:lnTo>
                    <a:pt x="755649" y="100203"/>
                  </a:lnTo>
                  <a:lnTo>
                    <a:pt x="755649" y="107569"/>
                  </a:lnTo>
                  <a:lnTo>
                    <a:pt x="756538" y="112141"/>
                  </a:lnTo>
                  <a:lnTo>
                    <a:pt x="758317" y="114173"/>
                  </a:lnTo>
                  <a:lnTo>
                    <a:pt x="760094" y="116332"/>
                  </a:lnTo>
                  <a:lnTo>
                    <a:pt x="763778" y="117348"/>
                  </a:lnTo>
                  <a:lnTo>
                    <a:pt x="769111" y="117348"/>
                  </a:lnTo>
                  <a:lnTo>
                    <a:pt x="773175" y="117348"/>
                  </a:lnTo>
                  <a:lnTo>
                    <a:pt x="773175" y="120523"/>
                  </a:lnTo>
                  <a:lnTo>
                    <a:pt x="709930" y="120523"/>
                  </a:lnTo>
                  <a:lnTo>
                    <a:pt x="709930" y="117348"/>
                  </a:lnTo>
                  <a:lnTo>
                    <a:pt x="713867" y="117348"/>
                  </a:lnTo>
                  <a:lnTo>
                    <a:pt x="719328" y="117348"/>
                  </a:lnTo>
                  <a:lnTo>
                    <a:pt x="723010" y="116205"/>
                  </a:lnTo>
                  <a:lnTo>
                    <a:pt x="724661" y="114046"/>
                  </a:lnTo>
                  <a:lnTo>
                    <a:pt x="726440" y="111887"/>
                  </a:lnTo>
                  <a:lnTo>
                    <a:pt x="727202" y="107315"/>
                  </a:lnTo>
                  <a:lnTo>
                    <a:pt x="727202" y="100203"/>
                  </a:lnTo>
                  <a:lnTo>
                    <a:pt x="727202" y="36195"/>
                  </a:lnTo>
                  <a:lnTo>
                    <a:pt x="685672" y="101473"/>
                  </a:lnTo>
                  <a:lnTo>
                    <a:pt x="685672" y="107061"/>
                  </a:lnTo>
                  <a:lnTo>
                    <a:pt x="686307" y="111125"/>
                  </a:lnTo>
                  <a:lnTo>
                    <a:pt x="687705" y="113665"/>
                  </a:lnTo>
                  <a:lnTo>
                    <a:pt x="689102" y="116078"/>
                  </a:lnTo>
                  <a:lnTo>
                    <a:pt x="692911" y="117348"/>
                  </a:lnTo>
                  <a:lnTo>
                    <a:pt x="699007" y="117348"/>
                  </a:lnTo>
                  <a:lnTo>
                    <a:pt x="703198" y="117348"/>
                  </a:lnTo>
                  <a:lnTo>
                    <a:pt x="703198" y="120523"/>
                  </a:lnTo>
                  <a:lnTo>
                    <a:pt x="639825" y="120523"/>
                  </a:lnTo>
                  <a:lnTo>
                    <a:pt x="639825" y="117348"/>
                  </a:lnTo>
                  <a:lnTo>
                    <a:pt x="643762" y="117348"/>
                  </a:lnTo>
                  <a:lnTo>
                    <a:pt x="649223" y="117348"/>
                  </a:lnTo>
                  <a:lnTo>
                    <a:pt x="652907" y="116205"/>
                  </a:lnTo>
                  <a:lnTo>
                    <a:pt x="654684" y="114046"/>
                  </a:lnTo>
                  <a:lnTo>
                    <a:pt x="656335" y="111887"/>
                  </a:lnTo>
                  <a:lnTo>
                    <a:pt x="657224" y="107315"/>
                  </a:lnTo>
                  <a:lnTo>
                    <a:pt x="657224" y="100203"/>
                  </a:lnTo>
                  <a:lnTo>
                    <a:pt x="657224" y="22606"/>
                  </a:lnTo>
                  <a:lnTo>
                    <a:pt x="657224" y="15494"/>
                  </a:lnTo>
                  <a:lnTo>
                    <a:pt x="656590" y="10922"/>
                  </a:lnTo>
                  <a:lnTo>
                    <a:pt x="655193" y="8890"/>
                  </a:lnTo>
                  <a:lnTo>
                    <a:pt x="653795" y="6731"/>
                  </a:lnTo>
                  <a:lnTo>
                    <a:pt x="649985" y="5715"/>
                  </a:lnTo>
                  <a:lnTo>
                    <a:pt x="643762" y="5715"/>
                  </a:lnTo>
                  <a:lnTo>
                    <a:pt x="639825" y="5715"/>
                  </a:lnTo>
                  <a:lnTo>
                    <a:pt x="639825" y="2540"/>
                  </a:lnTo>
                  <a:close/>
                </a:path>
                <a:path w="911860" h="155575">
                  <a:moveTo>
                    <a:pt x="501904" y="2540"/>
                  </a:moveTo>
                  <a:lnTo>
                    <a:pt x="563625" y="2540"/>
                  </a:lnTo>
                  <a:lnTo>
                    <a:pt x="563625" y="5715"/>
                  </a:lnTo>
                  <a:lnTo>
                    <a:pt x="561340" y="5715"/>
                  </a:lnTo>
                  <a:lnTo>
                    <a:pt x="555624" y="5715"/>
                  </a:lnTo>
                  <a:lnTo>
                    <a:pt x="551815" y="6604"/>
                  </a:lnTo>
                  <a:lnTo>
                    <a:pt x="549782" y="8509"/>
                  </a:lnTo>
                  <a:lnTo>
                    <a:pt x="547878" y="10287"/>
                  </a:lnTo>
                  <a:lnTo>
                    <a:pt x="546861" y="14986"/>
                  </a:lnTo>
                  <a:lnTo>
                    <a:pt x="546861" y="22606"/>
                  </a:lnTo>
                  <a:lnTo>
                    <a:pt x="546861" y="101092"/>
                  </a:lnTo>
                  <a:lnTo>
                    <a:pt x="546861" y="106934"/>
                  </a:lnTo>
                  <a:lnTo>
                    <a:pt x="547243" y="110363"/>
                  </a:lnTo>
                  <a:lnTo>
                    <a:pt x="548132" y="111379"/>
                  </a:lnTo>
                  <a:lnTo>
                    <a:pt x="549020" y="112395"/>
                  </a:lnTo>
                  <a:lnTo>
                    <a:pt x="552449" y="112903"/>
                  </a:lnTo>
                  <a:lnTo>
                    <a:pt x="558419" y="112903"/>
                  </a:lnTo>
                  <a:lnTo>
                    <a:pt x="575818" y="112903"/>
                  </a:lnTo>
                  <a:lnTo>
                    <a:pt x="582294" y="112903"/>
                  </a:lnTo>
                  <a:lnTo>
                    <a:pt x="586105" y="112395"/>
                  </a:lnTo>
                  <a:lnTo>
                    <a:pt x="587120" y="111633"/>
                  </a:lnTo>
                  <a:lnTo>
                    <a:pt x="588136" y="110744"/>
                  </a:lnTo>
                  <a:lnTo>
                    <a:pt x="588518" y="107315"/>
                  </a:lnTo>
                  <a:lnTo>
                    <a:pt x="588518" y="101600"/>
                  </a:lnTo>
                  <a:lnTo>
                    <a:pt x="588518" y="22606"/>
                  </a:lnTo>
                  <a:lnTo>
                    <a:pt x="588518" y="15621"/>
                  </a:lnTo>
                  <a:lnTo>
                    <a:pt x="587756" y="11049"/>
                  </a:lnTo>
                  <a:lnTo>
                    <a:pt x="586105" y="8890"/>
                  </a:lnTo>
                  <a:lnTo>
                    <a:pt x="584454" y="6731"/>
                  </a:lnTo>
                  <a:lnTo>
                    <a:pt x="581024" y="5715"/>
                  </a:lnTo>
                  <a:lnTo>
                    <a:pt x="575818" y="5715"/>
                  </a:lnTo>
                  <a:lnTo>
                    <a:pt x="572007" y="5715"/>
                  </a:lnTo>
                  <a:lnTo>
                    <a:pt x="572007" y="2540"/>
                  </a:lnTo>
                  <a:lnTo>
                    <a:pt x="632079" y="2540"/>
                  </a:lnTo>
                  <a:lnTo>
                    <a:pt x="632079" y="5715"/>
                  </a:lnTo>
                  <a:lnTo>
                    <a:pt x="629793" y="5715"/>
                  </a:lnTo>
                  <a:lnTo>
                    <a:pt x="624967" y="5715"/>
                  </a:lnTo>
                  <a:lnTo>
                    <a:pt x="621537" y="6604"/>
                  </a:lnTo>
                  <a:lnTo>
                    <a:pt x="619759" y="8509"/>
                  </a:lnTo>
                  <a:lnTo>
                    <a:pt x="617855" y="10287"/>
                  </a:lnTo>
                  <a:lnTo>
                    <a:pt x="616966" y="14986"/>
                  </a:lnTo>
                  <a:lnTo>
                    <a:pt x="616966" y="22606"/>
                  </a:lnTo>
                  <a:lnTo>
                    <a:pt x="616966" y="100203"/>
                  </a:lnTo>
                  <a:lnTo>
                    <a:pt x="616966" y="107442"/>
                  </a:lnTo>
                  <a:lnTo>
                    <a:pt x="617855" y="112141"/>
                  </a:lnTo>
                  <a:lnTo>
                    <a:pt x="619506" y="114173"/>
                  </a:lnTo>
                  <a:lnTo>
                    <a:pt x="621283" y="116332"/>
                  </a:lnTo>
                  <a:lnTo>
                    <a:pt x="624585" y="117348"/>
                  </a:lnTo>
                  <a:lnTo>
                    <a:pt x="629793" y="117348"/>
                  </a:lnTo>
                  <a:lnTo>
                    <a:pt x="632079" y="117348"/>
                  </a:lnTo>
                  <a:lnTo>
                    <a:pt x="632079" y="155067"/>
                  </a:lnTo>
                  <a:lnTo>
                    <a:pt x="628904" y="155067"/>
                  </a:lnTo>
                  <a:lnTo>
                    <a:pt x="623972" y="139971"/>
                  </a:lnTo>
                  <a:lnTo>
                    <a:pt x="615838" y="129174"/>
                  </a:lnTo>
                  <a:lnTo>
                    <a:pt x="604490" y="122687"/>
                  </a:lnTo>
                  <a:lnTo>
                    <a:pt x="589915" y="120523"/>
                  </a:lnTo>
                  <a:lnTo>
                    <a:pt x="501904" y="120523"/>
                  </a:lnTo>
                  <a:lnTo>
                    <a:pt x="501904" y="117348"/>
                  </a:lnTo>
                  <a:lnTo>
                    <a:pt x="505079" y="117348"/>
                  </a:lnTo>
                  <a:lnTo>
                    <a:pt x="511047" y="117348"/>
                  </a:lnTo>
                  <a:lnTo>
                    <a:pt x="514731" y="116205"/>
                  </a:lnTo>
                  <a:lnTo>
                    <a:pt x="516255" y="113919"/>
                  </a:lnTo>
                  <a:lnTo>
                    <a:pt x="517779" y="111633"/>
                  </a:lnTo>
                  <a:lnTo>
                    <a:pt x="518541" y="107061"/>
                  </a:lnTo>
                  <a:lnTo>
                    <a:pt x="518541" y="100203"/>
                  </a:lnTo>
                  <a:lnTo>
                    <a:pt x="518541" y="22606"/>
                  </a:lnTo>
                  <a:lnTo>
                    <a:pt x="518541" y="15621"/>
                  </a:lnTo>
                  <a:lnTo>
                    <a:pt x="517652" y="11049"/>
                  </a:lnTo>
                  <a:lnTo>
                    <a:pt x="516000" y="8890"/>
                  </a:lnTo>
                  <a:lnTo>
                    <a:pt x="514222" y="6731"/>
                  </a:lnTo>
                  <a:lnTo>
                    <a:pt x="510794" y="5715"/>
                  </a:lnTo>
                  <a:lnTo>
                    <a:pt x="505713" y="5715"/>
                  </a:lnTo>
                  <a:lnTo>
                    <a:pt x="501904" y="5715"/>
                  </a:lnTo>
                  <a:lnTo>
                    <a:pt x="501904" y="2540"/>
                  </a:lnTo>
                  <a:close/>
                </a:path>
                <a:path w="911860" h="155575">
                  <a:moveTo>
                    <a:pt x="267081" y="2540"/>
                  </a:moveTo>
                  <a:lnTo>
                    <a:pt x="373125" y="2540"/>
                  </a:lnTo>
                  <a:lnTo>
                    <a:pt x="373125" y="34417"/>
                  </a:lnTo>
                  <a:lnTo>
                    <a:pt x="369950" y="34417"/>
                  </a:lnTo>
                  <a:lnTo>
                    <a:pt x="368172" y="27051"/>
                  </a:lnTo>
                  <a:lnTo>
                    <a:pt x="366013" y="21717"/>
                  </a:lnTo>
                  <a:lnTo>
                    <a:pt x="348360" y="9271"/>
                  </a:lnTo>
                  <a:lnTo>
                    <a:pt x="342899" y="9271"/>
                  </a:lnTo>
                  <a:lnTo>
                    <a:pt x="334136" y="9271"/>
                  </a:lnTo>
                  <a:lnTo>
                    <a:pt x="334136" y="100330"/>
                  </a:lnTo>
                  <a:lnTo>
                    <a:pt x="334136" y="106426"/>
                  </a:lnTo>
                  <a:lnTo>
                    <a:pt x="334391" y="110109"/>
                  </a:lnTo>
                  <a:lnTo>
                    <a:pt x="335153" y="111633"/>
                  </a:lnTo>
                  <a:lnTo>
                    <a:pt x="335787" y="113157"/>
                  </a:lnTo>
                  <a:lnTo>
                    <a:pt x="337057" y="114427"/>
                  </a:lnTo>
                  <a:lnTo>
                    <a:pt x="339090" y="115570"/>
                  </a:lnTo>
                  <a:lnTo>
                    <a:pt x="340994" y="116713"/>
                  </a:lnTo>
                  <a:lnTo>
                    <a:pt x="343661" y="117348"/>
                  </a:lnTo>
                  <a:lnTo>
                    <a:pt x="346963" y="117348"/>
                  </a:lnTo>
                  <a:lnTo>
                    <a:pt x="350900" y="117348"/>
                  </a:lnTo>
                  <a:lnTo>
                    <a:pt x="350900" y="120523"/>
                  </a:lnTo>
                  <a:lnTo>
                    <a:pt x="289052" y="120523"/>
                  </a:lnTo>
                  <a:lnTo>
                    <a:pt x="289052" y="117348"/>
                  </a:lnTo>
                  <a:lnTo>
                    <a:pt x="292988" y="117348"/>
                  </a:lnTo>
                  <a:lnTo>
                    <a:pt x="296418" y="117348"/>
                  </a:lnTo>
                  <a:lnTo>
                    <a:pt x="299211" y="116713"/>
                  </a:lnTo>
                  <a:lnTo>
                    <a:pt x="301244" y="115443"/>
                  </a:lnTo>
                  <a:lnTo>
                    <a:pt x="302768" y="114681"/>
                  </a:lnTo>
                  <a:lnTo>
                    <a:pt x="304037" y="113284"/>
                  </a:lnTo>
                  <a:lnTo>
                    <a:pt x="304799" y="111252"/>
                  </a:lnTo>
                  <a:lnTo>
                    <a:pt x="305434" y="109855"/>
                  </a:lnTo>
                  <a:lnTo>
                    <a:pt x="305816" y="106299"/>
                  </a:lnTo>
                  <a:lnTo>
                    <a:pt x="305816" y="100330"/>
                  </a:lnTo>
                  <a:lnTo>
                    <a:pt x="305816" y="9271"/>
                  </a:lnTo>
                  <a:lnTo>
                    <a:pt x="297306" y="9271"/>
                  </a:lnTo>
                  <a:lnTo>
                    <a:pt x="289306" y="9271"/>
                  </a:lnTo>
                  <a:lnTo>
                    <a:pt x="283591" y="10922"/>
                  </a:lnTo>
                  <a:lnTo>
                    <a:pt x="279907" y="14351"/>
                  </a:lnTo>
                  <a:lnTo>
                    <a:pt x="274955" y="19050"/>
                  </a:lnTo>
                  <a:lnTo>
                    <a:pt x="271653" y="25781"/>
                  </a:lnTo>
                  <a:lnTo>
                    <a:pt x="270382" y="34417"/>
                  </a:lnTo>
                  <a:lnTo>
                    <a:pt x="267081" y="34417"/>
                  </a:lnTo>
                  <a:lnTo>
                    <a:pt x="267081" y="2540"/>
                  </a:lnTo>
                  <a:close/>
                </a:path>
                <a:path w="911860" h="155575">
                  <a:moveTo>
                    <a:pt x="21843" y="2540"/>
                  </a:moveTo>
                  <a:lnTo>
                    <a:pt x="119380" y="2540"/>
                  </a:lnTo>
                  <a:lnTo>
                    <a:pt x="119380" y="5715"/>
                  </a:lnTo>
                  <a:lnTo>
                    <a:pt x="112140" y="5969"/>
                  </a:lnTo>
                  <a:lnTo>
                    <a:pt x="107568" y="6985"/>
                  </a:lnTo>
                  <a:lnTo>
                    <a:pt x="105537" y="8890"/>
                  </a:lnTo>
                  <a:lnTo>
                    <a:pt x="103631" y="10795"/>
                  </a:lnTo>
                  <a:lnTo>
                    <a:pt x="102615" y="14986"/>
                  </a:lnTo>
                  <a:lnTo>
                    <a:pt x="102615" y="21336"/>
                  </a:lnTo>
                  <a:lnTo>
                    <a:pt x="102615" y="100203"/>
                  </a:lnTo>
                  <a:lnTo>
                    <a:pt x="102615" y="105156"/>
                  </a:lnTo>
                  <a:lnTo>
                    <a:pt x="102996" y="108585"/>
                  </a:lnTo>
                  <a:lnTo>
                    <a:pt x="103758" y="110617"/>
                  </a:lnTo>
                  <a:lnTo>
                    <a:pt x="104520" y="112649"/>
                  </a:lnTo>
                  <a:lnTo>
                    <a:pt x="106171" y="114173"/>
                  </a:lnTo>
                  <a:lnTo>
                    <a:pt x="108712" y="115443"/>
                  </a:lnTo>
                  <a:lnTo>
                    <a:pt x="111251" y="116713"/>
                  </a:lnTo>
                  <a:lnTo>
                    <a:pt x="114807" y="117348"/>
                  </a:lnTo>
                  <a:lnTo>
                    <a:pt x="119380" y="117348"/>
                  </a:lnTo>
                  <a:lnTo>
                    <a:pt x="119380" y="155067"/>
                  </a:lnTo>
                  <a:lnTo>
                    <a:pt x="116205" y="155067"/>
                  </a:lnTo>
                  <a:lnTo>
                    <a:pt x="115083" y="147730"/>
                  </a:lnTo>
                  <a:lnTo>
                    <a:pt x="112855" y="141144"/>
                  </a:lnTo>
                  <a:lnTo>
                    <a:pt x="77343" y="120523"/>
                  </a:lnTo>
                  <a:lnTo>
                    <a:pt x="45212" y="120523"/>
                  </a:lnTo>
                  <a:lnTo>
                    <a:pt x="7318" y="140287"/>
                  </a:lnTo>
                  <a:lnTo>
                    <a:pt x="3301" y="155067"/>
                  </a:lnTo>
                  <a:lnTo>
                    <a:pt x="0" y="155067"/>
                  </a:lnTo>
                  <a:lnTo>
                    <a:pt x="0" y="117348"/>
                  </a:lnTo>
                  <a:lnTo>
                    <a:pt x="10001" y="113893"/>
                  </a:lnTo>
                  <a:lnTo>
                    <a:pt x="18478" y="107902"/>
                  </a:lnTo>
                  <a:lnTo>
                    <a:pt x="37782" y="59309"/>
                  </a:lnTo>
                  <a:lnTo>
                    <a:pt x="40131" y="21971"/>
                  </a:lnTo>
                  <a:lnTo>
                    <a:pt x="40131" y="15367"/>
                  </a:lnTo>
                  <a:lnTo>
                    <a:pt x="38862" y="10922"/>
                  </a:lnTo>
                  <a:lnTo>
                    <a:pt x="36575" y="8890"/>
                  </a:lnTo>
                  <a:lnTo>
                    <a:pt x="34289" y="6858"/>
                  </a:lnTo>
                  <a:lnTo>
                    <a:pt x="29337" y="5715"/>
                  </a:lnTo>
                  <a:lnTo>
                    <a:pt x="21843" y="5715"/>
                  </a:lnTo>
                  <a:lnTo>
                    <a:pt x="21843" y="2540"/>
                  </a:lnTo>
                  <a:close/>
                </a:path>
                <a:path w="911860" h="155575">
                  <a:moveTo>
                    <a:pt x="190754" y="889"/>
                  </a:moveTo>
                  <a:lnTo>
                    <a:pt x="236600" y="17272"/>
                  </a:lnTo>
                  <a:lnTo>
                    <a:pt x="254254" y="61087"/>
                  </a:lnTo>
                  <a:lnTo>
                    <a:pt x="253442" y="71991"/>
                  </a:lnTo>
                  <a:lnTo>
                    <a:pt x="231526" y="110491"/>
                  </a:lnTo>
                  <a:lnTo>
                    <a:pt x="191896" y="123190"/>
                  </a:lnTo>
                  <a:lnTo>
                    <a:pt x="176893" y="121852"/>
                  </a:lnTo>
                  <a:lnTo>
                    <a:pt x="142620" y="101600"/>
                  </a:lnTo>
                  <a:lnTo>
                    <a:pt x="128905" y="61214"/>
                  </a:lnTo>
                  <a:lnTo>
                    <a:pt x="130024" y="48615"/>
                  </a:lnTo>
                  <a:lnTo>
                    <a:pt x="156267" y="9675"/>
                  </a:lnTo>
                  <a:lnTo>
                    <a:pt x="190754" y="889"/>
                  </a:lnTo>
                  <a:close/>
                </a:path>
                <a:path w="911860" h="155575">
                  <a:moveTo>
                    <a:pt x="434467" y="0"/>
                  </a:moveTo>
                  <a:lnTo>
                    <a:pt x="436118" y="0"/>
                  </a:lnTo>
                  <a:lnTo>
                    <a:pt x="478790" y="96901"/>
                  </a:lnTo>
                  <a:lnTo>
                    <a:pt x="482854" y="106045"/>
                  </a:lnTo>
                  <a:lnTo>
                    <a:pt x="486156" y="111760"/>
                  </a:lnTo>
                  <a:lnTo>
                    <a:pt x="488822" y="114173"/>
                  </a:lnTo>
                  <a:lnTo>
                    <a:pt x="490728" y="115951"/>
                  </a:lnTo>
                  <a:lnTo>
                    <a:pt x="493521" y="116967"/>
                  </a:lnTo>
                  <a:lnTo>
                    <a:pt x="497078" y="117348"/>
                  </a:lnTo>
                  <a:lnTo>
                    <a:pt x="497078" y="120523"/>
                  </a:lnTo>
                  <a:lnTo>
                    <a:pt x="440055" y="120523"/>
                  </a:lnTo>
                  <a:lnTo>
                    <a:pt x="440055" y="117348"/>
                  </a:lnTo>
                  <a:lnTo>
                    <a:pt x="442341" y="117348"/>
                  </a:lnTo>
                  <a:lnTo>
                    <a:pt x="446912" y="117348"/>
                  </a:lnTo>
                  <a:lnTo>
                    <a:pt x="450215" y="116713"/>
                  </a:lnTo>
                  <a:lnTo>
                    <a:pt x="451993" y="115443"/>
                  </a:lnTo>
                  <a:lnTo>
                    <a:pt x="453262" y="114427"/>
                  </a:lnTo>
                  <a:lnTo>
                    <a:pt x="453897" y="113157"/>
                  </a:lnTo>
                  <a:lnTo>
                    <a:pt x="453897" y="111379"/>
                  </a:lnTo>
                  <a:lnTo>
                    <a:pt x="453897" y="110363"/>
                  </a:lnTo>
                  <a:lnTo>
                    <a:pt x="453770" y="109220"/>
                  </a:lnTo>
                  <a:lnTo>
                    <a:pt x="453390" y="108204"/>
                  </a:lnTo>
                  <a:lnTo>
                    <a:pt x="453262" y="107696"/>
                  </a:lnTo>
                  <a:lnTo>
                    <a:pt x="452373" y="105537"/>
                  </a:lnTo>
                  <a:lnTo>
                    <a:pt x="450849" y="101600"/>
                  </a:lnTo>
                  <a:lnTo>
                    <a:pt x="444499" y="86995"/>
                  </a:lnTo>
                  <a:lnTo>
                    <a:pt x="402844" y="86995"/>
                  </a:lnTo>
                  <a:lnTo>
                    <a:pt x="397891" y="98425"/>
                  </a:lnTo>
                  <a:lnTo>
                    <a:pt x="396240" y="102235"/>
                  </a:lnTo>
                  <a:lnTo>
                    <a:pt x="395478" y="105410"/>
                  </a:lnTo>
                  <a:lnTo>
                    <a:pt x="395478" y="107950"/>
                  </a:lnTo>
                  <a:lnTo>
                    <a:pt x="395478" y="111252"/>
                  </a:lnTo>
                  <a:lnTo>
                    <a:pt x="396747" y="113665"/>
                  </a:lnTo>
                  <a:lnTo>
                    <a:pt x="399415" y="115189"/>
                  </a:lnTo>
                  <a:lnTo>
                    <a:pt x="400938" y="116205"/>
                  </a:lnTo>
                  <a:lnTo>
                    <a:pt x="404875" y="116840"/>
                  </a:lnTo>
                  <a:lnTo>
                    <a:pt x="410971" y="117348"/>
                  </a:lnTo>
                  <a:lnTo>
                    <a:pt x="410971" y="120523"/>
                  </a:lnTo>
                  <a:lnTo>
                    <a:pt x="371729" y="120523"/>
                  </a:lnTo>
                  <a:lnTo>
                    <a:pt x="371729" y="117348"/>
                  </a:lnTo>
                  <a:lnTo>
                    <a:pt x="376046" y="116713"/>
                  </a:lnTo>
                  <a:lnTo>
                    <a:pt x="379475" y="114935"/>
                  </a:lnTo>
                  <a:lnTo>
                    <a:pt x="382143" y="112014"/>
                  </a:lnTo>
                  <a:lnTo>
                    <a:pt x="384936" y="109220"/>
                  </a:lnTo>
                  <a:lnTo>
                    <a:pt x="388238" y="103251"/>
                  </a:lnTo>
                  <a:lnTo>
                    <a:pt x="392303" y="94234"/>
                  </a:lnTo>
                  <a:lnTo>
                    <a:pt x="434467" y="0"/>
                  </a:lnTo>
                  <a:close/>
                </a:path>
              </a:pathLst>
            </a:custGeom>
            <a:ln w="10668">
              <a:solidFill>
                <a:srgbClr val="4579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218338" y="1368044"/>
            <a:ext cx="244157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5"/>
              </a:spcBef>
            </a:pPr>
            <a:r>
              <a:rPr sz="1400" b="1" dirty="0" smtClean="0">
                <a:solidFill>
                  <a:srgbClr val="00AFEF"/>
                </a:solidFill>
                <a:latin typeface="Times New Roman"/>
                <a:cs typeface="Times New Roman"/>
              </a:rPr>
              <a:t>202</a:t>
            </a:r>
            <a:r>
              <a:rPr lang="ru-RU" sz="1400" b="1" dirty="0" smtClean="0">
                <a:solidFill>
                  <a:srgbClr val="00AFEF"/>
                </a:solidFill>
                <a:latin typeface="Times New Roman"/>
                <a:cs typeface="Times New Roman"/>
              </a:rPr>
              <a:t>3</a:t>
            </a:r>
            <a:r>
              <a:rPr sz="1400" b="1" spc="-45" dirty="0" smtClean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AFEF"/>
                </a:solidFill>
                <a:latin typeface="Times New Roman"/>
                <a:cs typeface="Times New Roman"/>
              </a:rPr>
              <a:t>год</a:t>
            </a:r>
            <a:r>
              <a:rPr sz="14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AFEF"/>
                </a:solidFill>
                <a:latin typeface="Times New Roman"/>
                <a:cs typeface="Times New Roman"/>
              </a:rPr>
              <a:t>-</a:t>
            </a:r>
            <a:r>
              <a:rPr sz="1400" b="1" spc="-1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lang="ru-RU" sz="1400" b="1" spc="-10" dirty="0" smtClean="0">
                <a:solidFill>
                  <a:srgbClr val="00AFEF"/>
                </a:solidFill>
                <a:latin typeface="Times New Roman"/>
                <a:cs typeface="Times New Roman"/>
              </a:rPr>
              <a:t>14563</a:t>
            </a:r>
            <a:r>
              <a:rPr sz="1400" b="1" dirty="0" smtClean="0">
                <a:solidFill>
                  <a:srgbClr val="00AFEF"/>
                </a:solidFill>
                <a:latin typeface="Times New Roman"/>
                <a:cs typeface="Times New Roman"/>
              </a:rPr>
              <a:t>,0</a:t>
            </a:r>
            <a:r>
              <a:rPr sz="1400" b="1" spc="-35" dirty="0" smtClean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AFEF"/>
                </a:solidFill>
                <a:latin typeface="Times New Roman"/>
                <a:cs typeface="Times New Roman"/>
              </a:rPr>
              <a:t>тыс.</a:t>
            </a:r>
            <a:r>
              <a:rPr sz="1400" b="1" spc="-2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AFEF"/>
                </a:solidFill>
                <a:latin typeface="Times New Roman"/>
                <a:cs typeface="Times New Roman"/>
              </a:rPr>
              <a:t>руб.</a:t>
            </a:r>
            <a:endParaRPr sz="1400" dirty="0">
              <a:latin typeface="Times New Roman"/>
              <a:cs typeface="Times New Roman"/>
            </a:endParaRPr>
          </a:p>
          <a:p>
            <a:pPr marL="13970">
              <a:lnSpc>
                <a:spcPct val="100000"/>
              </a:lnSpc>
            </a:pPr>
            <a:r>
              <a:rPr sz="1400" b="1" dirty="0" smtClean="0">
                <a:solidFill>
                  <a:srgbClr val="169CD7"/>
                </a:solidFill>
                <a:latin typeface="Times New Roman"/>
                <a:cs typeface="Times New Roman"/>
              </a:rPr>
              <a:t>202</a:t>
            </a:r>
            <a:r>
              <a:rPr lang="ru-RU" sz="1400" b="1" dirty="0" smtClean="0">
                <a:solidFill>
                  <a:srgbClr val="169CD7"/>
                </a:solidFill>
                <a:latin typeface="Times New Roman"/>
                <a:cs typeface="Times New Roman"/>
              </a:rPr>
              <a:t>4</a:t>
            </a:r>
            <a:r>
              <a:rPr sz="1400" b="1" spc="-45" dirty="0" smtClean="0">
                <a:solidFill>
                  <a:srgbClr val="169CD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69CD7"/>
                </a:solidFill>
                <a:latin typeface="Times New Roman"/>
                <a:cs typeface="Times New Roman"/>
              </a:rPr>
              <a:t>год -</a:t>
            </a:r>
            <a:r>
              <a:rPr sz="1400" b="1" spc="-10" dirty="0">
                <a:solidFill>
                  <a:srgbClr val="169CD7"/>
                </a:solidFill>
                <a:latin typeface="Times New Roman"/>
                <a:cs typeface="Times New Roman"/>
              </a:rPr>
              <a:t> </a:t>
            </a:r>
            <a:r>
              <a:rPr sz="1400" b="1" dirty="0" smtClean="0">
                <a:solidFill>
                  <a:srgbClr val="169CD7"/>
                </a:solidFill>
                <a:latin typeface="Times New Roman"/>
                <a:cs typeface="Times New Roman"/>
              </a:rPr>
              <a:t>1</a:t>
            </a:r>
            <a:r>
              <a:rPr lang="ru-RU" sz="1400" b="1" dirty="0" smtClean="0">
                <a:solidFill>
                  <a:srgbClr val="169CD7"/>
                </a:solidFill>
                <a:latin typeface="Times New Roman"/>
                <a:cs typeface="Times New Roman"/>
              </a:rPr>
              <a:t>4563</a:t>
            </a:r>
            <a:r>
              <a:rPr sz="1400" b="1" dirty="0" smtClean="0">
                <a:solidFill>
                  <a:srgbClr val="169CD7"/>
                </a:solidFill>
                <a:latin typeface="Times New Roman"/>
                <a:cs typeface="Times New Roman"/>
              </a:rPr>
              <a:t>,0</a:t>
            </a:r>
            <a:r>
              <a:rPr sz="1400" b="1" spc="-35" dirty="0" smtClean="0">
                <a:solidFill>
                  <a:srgbClr val="169CD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69CD7"/>
                </a:solidFill>
                <a:latin typeface="Times New Roman"/>
                <a:cs typeface="Times New Roman"/>
              </a:rPr>
              <a:t>тыс.</a:t>
            </a:r>
            <a:r>
              <a:rPr sz="1400" b="1" spc="-25" dirty="0">
                <a:solidFill>
                  <a:srgbClr val="169CD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69CD7"/>
                </a:solidFill>
                <a:latin typeface="Times New Roman"/>
                <a:cs typeface="Times New Roman"/>
              </a:rPr>
              <a:t>руб.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 smtClean="0">
                <a:solidFill>
                  <a:srgbClr val="23ABE8"/>
                </a:solidFill>
                <a:latin typeface="Times New Roman"/>
                <a:cs typeface="Times New Roman"/>
              </a:rPr>
              <a:t>202</a:t>
            </a:r>
            <a:r>
              <a:rPr lang="ru-RU" sz="1400" b="1" dirty="0" smtClean="0">
                <a:solidFill>
                  <a:srgbClr val="23ABE8"/>
                </a:solidFill>
                <a:latin typeface="Times New Roman"/>
                <a:cs typeface="Times New Roman"/>
              </a:rPr>
              <a:t>5</a:t>
            </a:r>
            <a:r>
              <a:rPr sz="1400" b="1" spc="-40" dirty="0" smtClean="0">
                <a:solidFill>
                  <a:srgbClr val="23ABE8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23ABE8"/>
                </a:solidFill>
                <a:latin typeface="Times New Roman"/>
                <a:cs typeface="Times New Roman"/>
              </a:rPr>
              <a:t>год</a:t>
            </a:r>
            <a:r>
              <a:rPr sz="1400" b="1" spc="5" dirty="0">
                <a:solidFill>
                  <a:srgbClr val="23ABE8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3ABE8"/>
                </a:solidFill>
                <a:latin typeface="Times New Roman"/>
                <a:cs typeface="Times New Roman"/>
              </a:rPr>
              <a:t>- </a:t>
            </a:r>
            <a:r>
              <a:rPr sz="1400" b="1" dirty="0" smtClean="0">
                <a:solidFill>
                  <a:srgbClr val="23ABE8"/>
                </a:solidFill>
                <a:latin typeface="Times New Roman"/>
                <a:cs typeface="Times New Roman"/>
              </a:rPr>
              <a:t>1</a:t>
            </a:r>
            <a:r>
              <a:rPr lang="ru-RU" sz="1400" b="1" dirty="0" smtClean="0">
                <a:solidFill>
                  <a:srgbClr val="23ABE8"/>
                </a:solidFill>
                <a:latin typeface="Times New Roman"/>
                <a:cs typeface="Times New Roman"/>
              </a:rPr>
              <a:t>4563</a:t>
            </a:r>
            <a:r>
              <a:rPr sz="1400" b="1" spc="-25" dirty="0" smtClean="0">
                <a:solidFill>
                  <a:srgbClr val="23ABE8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3ABE8"/>
                </a:solidFill>
                <a:latin typeface="Times New Roman"/>
                <a:cs typeface="Times New Roman"/>
              </a:rPr>
              <a:t>,0 </a:t>
            </a:r>
            <a:r>
              <a:rPr sz="1400" b="1" spc="-5" dirty="0">
                <a:solidFill>
                  <a:srgbClr val="23ABE8"/>
                </a:solidFill>
                <a:latin typeface="Times New Roman"/>
                <a:cs typeface="Times New Roman"/>
              </a:rPr>
              <a:t>тыс.руб.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670050" y="5236209"/>
            <a:ext cx="9080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ВСЕ</a:t>
            </a:r>
            <a:r>
              <a:rPr sz="2000" b="1" spc="-10" dirty="0">
                <a:latin typeface="Times New Roman"/>
                <a:cs typeface="Times New Roman"/>
              </a:rPr>
              <a:t>Г</a:t>
            </a:r>
            <a:r>
              <a:rPr sz="2000" b="1" dirty="0">
                <a:latin typeface="Times New Roman"/>
                <a:cs typeface="Times New Roman"/>
              </a:rPr>
              <a:t>О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47929" y="3582415"/>
            <a:ext cx="244030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5"/>
              </a:spcBef>
            </a:pPr>
            <a:r>
              <a:rPr sz="1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202</a:t>
            </a:r>
            <a:r>
              <a:rPr lang="ru-RU" sz="1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3</a:t>
            </a:r>
            <a:r>
              <a:rPr sz="1400" b="1" spc="-5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год</a:t>
            </a:r>
            <a:r>
              <a:rPr sz="1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–</a:t>
            </a:r>
            <a:r>
              <a:rPr sz="1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1400" b="1" spc="-10" dirty="0" smtClean="0">
                <a:solidFill>
                  <a:srgbClr val="C00000"/>
                </a:solidFill>
                <a:latin typeface="Times New Roman"/>
                <a:cs typeface="Times New Roman"/>
              </a:rPr>
              <a:t>33,0 </a:t>
            </a:r>
            <a:r>
              <a:rPr sz="1400" b="1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тыс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.</a:t>
            </a:r>
            <a:r>
              <a:rPr sz="14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руб.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202</a:t>
            </a:r>
            <a:r>
              <a:rPr lang="ru-RU" sz="1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4 </a:t>
            </a:r>
            <a:r>
              <a:rPr sz="1400" b="1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год</a:t>
            </a:r>
            <a:r>
              <a:rPr sz="14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sz="1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1400" b="1" spc="-15" dirty="0" smtClean="0">
                <a:solidFill>
                  <a:srgbClr val="C00000"/>
                </a:solidFill>
                <a:latin typeface="Times New Roman"/>
                <a:cs typeface="Times New Roman"/>
              </a:rPr>
              <a:t>33</a:t>
            </a:r>
            <a:r>
              <a:rPr sz="1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,0</a:t>
            </a:r>
            <a:r>
              <a:rPr sz="1400" b="1" spc="-3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тыс.</a:t>
            </a:r>
            <a:r>
              <a:rPr sz="14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руб.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202</a:t>
            </a:r>
            <a:r>
              <a:rPr lang="ru-RU" sz="1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5</a:t>
            </a:r>
            <a:r>
              <a:rPr sz="1400" b="1" spc="-4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 err="1">
                <a:solidFill>
                  <a:srgbClr val="C00000"/>
                </a:solidFill>
                <a:latin typeface="Times New Roman"/>
                <a:cs typeface="Times New Roman"/>
              </a:rPr>
              <a:t>год</a:t>
            </a:r>
            <a:r>
              <a:rPr sz="1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–</a:t>
            </a:r>
            <a:r>
              <a:rPr sz="1400" b="1" spc="-1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1400" b="1" spc="-15" dirty="0" smtClean="0">
                <a:solidFill>
                  <a:srgbClr val="C00000"/>
                </a:solidFill>
                <a:latin typeface="Times New Roman"/>
                <a:cs typeface="Times New Roman"/>
              </a:rPr>
              <a:t>33,0</a:t>
            </a:r>
            <a:r>
              <a:rPr sz="1400" b="1" spc="-3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тыс.</a:t>
            </a:r>
            <a:r>
              <a:rPr sz="14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руб.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060954" y="5256021"/>
            <a:ext cx="316547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 smtClean="0">
                <a:latin typeface="Times New Roman"/>
                <a:cs typeface="Times New Roman"/>
              </a:rPr>
              <a:t>202</a:t>
            </a:r>
            <a:r>
              <a:rPr lang="ru-RU" sz="1800" b="1" dirty="0" smtClean="0">
                <a:latin typeface="Times New Roman"/>
                <a:cs typeface="Times New Roman"/>
              </a:rPr>
              <a:t>3</a:t>
            </a:r>
            <a:r>
              <a:rPr sz="1800" b="1" spc="-25" dirty="0" smtClean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год </a:t>
            </a:r>
            <a:r>
              <a:rPr sz="1800" b="1" dirty="0">
                <a:latin typeface="Times New Roman"/>
                <a:cs typeface="Times New Roman"/>
              </a:rPr>
              <a:t>–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lang="ru-RU" sz="1800" b="1" dirty="0" smtClean="0">
                <a:latin typeface="Times New Roman"/>
                <a:cs typeface="Times New Roman"/>
              </a:rPr>
              <a:t>14596,0</a:t>
            </a:r>
            <a:r>
              <a:rPr sz="1800" b="1" spc="-15" dirty="0" smtClean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тыс.</a:t>
            </a:r>
            <a:r>
              <a:rPr sz="1800" b="1" dirty="0">
                <a:latin typeface="Times New Roman"/>
                <a:cs typeface="Times New Roman"/>
              </a:rPr>
              <a:t> руб.</a:t>
            </a:r>
            <a:endParaRPr sz="1800" dirty="0">
              <a:latin typeface="Times New Roman"/>
              <a:cs typeface="Times New Roman"/>
            </a:endParaRPr>
          </a:p>
          <a:p>
            <a:pPr marL="32384">
              <a:lnSpc>
                <a:spcPct val="100000"/>
              </a:lnSpc>
            </a:pPr>
            <a:r>
              <a:rPr sz="1800" b="1" dirty="0" smtClean="0">
                <a:latin typeface="Times New Roman"/>
                <a:cs typeface="Times New Roman"/>
              </a:rPr>
              <a:t>202</a:t>
            </a:r>
            <a:r>
              <a:rPr lang="ru-RU" sz="1800" b="1" dirty="0" smtClean="0">
                <a:latin typeface="Times New Roman"/>
                <a:cs typeface="Times New Roman"/>
              </a:rPr>
              <a:t>4</a:t>
            </a:r>
            <a:r>
              <a:rPr sz="1800" b="1" spc="-25" dirty="0" smtClean="0">
                <a:latin typeface="Times New Roman"/>
                <a:cs typeface="Times New Roman"/>
              </a:rPr>
              <a:t> </a:t>
            </a:r>
            <a:r>
              <a:rPr sz="1800" b="1" spc="-5" dirty="0" err="1">
                <a:latin typeface="Times New Roman"/>
                <a:cs typeface="Times New Roman"/>
              </a:rPr>
              <a:t>год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lang="ru-RU" sz="1800" b="1" dirty="0" smtClean="0">
                <a:latin typeface="Times New Roman"/>
                <a:cs typeface="Times New Roman"/>
              </a:rPr>
              <a:t>–</a:t>
            </a:r>
            <a:r>
              <a:rPr sz="1800" b="1" spc="-25" dirty="0" smtClean="0">
                <a:latin typeface="Times New Roman"/>
                <a:cs typeface="Times New Roman"/>
              </a:rPr>
              <a:t> </a:t>
            </a:r>
            <a:r>
              <a:rPr lang="ru-RU" sz="1800" b="1" dirty="0" smtClean="0">
                <a:latin typeface="Times New Roman"/>
                <a:cs typeface="Times New Roman"/>
              </a:rPr>
              <a:t>14596,0</a:t>
            </a:r>
            <a:r>
              <a:rPr sz="1800" b="1" spc="-15" dirty="0" smtClean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тыс.</a:t>
            </a:r>
            <a:r>
              <a:rPr sz="1800" b="1" dirty="0">
                <a:latin typeface="Times New Roman"/>
                <a:cs typeface="Times New Roman"/>
              </a:rPr>
              <a:t> руб.</a:t>
            </a:r>
            <a:endParaRPr sz="1800" dirty="0">
              <a:latin typeface="Times New Roman"/>
              <a:cs typeface="Times New Roman"/>
            </a:endParaRPr>
          </a:p>
          <a:p>
            <a:pPr marL="32384">
              <a:lnSpc>
                <a:spcPct val="100000"/>
              </a:lnSpc>
            </a:pPr>
            <a:r>
              <a:rPr sz="1800" b="1" dirty="0" smtClean="0">
                <a:latin typeface="Times New Roman"/>
                <a:cs typeface="Times New Roman"/>
              </a:rPr>
              <a:t>202</a:t>
            </a:r>
            <a:r>
              <a:rPr lang="ru-RU" sz="1800" b="1" dirty="0" smtClean="0">
                <a:latin typeface="Times New Roman"/>
                <a:cs typeface="Times New Roman"/>
              </a:rPr>
              <a:t>5</a:t>
            </a:r>
            <a:r>
              <a:rPr sz="1800" b="1" spc="-25" dirty="0" smtClean="0">
                <a:latin typeface="Times New Roman"/>
                <a:cs typeface="Times New Roman"/>
              </a:rPr>
              <a:t> </a:t>
            </a:r>
            <a:r>
              <a:rPr sz="1800" b="1" spc="-5" dirty="0" err="1">
                <a:latin typeface="Times New Roman"/>
                <a:cs typeface="Times New Roman"/>
              </a:rPr>
              <a:t>год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lang="ru-RU" sz="1800" b="1" dirty="0" smtClean="0">
                <a:latin typeface="Times New Roman"/>
                <a:cs typeface="Times New Roman"/>
              </a:rPr>
              <a:t>–</a:t>
            </a:r>
            <a:r>
              <a:rPr sz="1800" b="1" spc="-20" dirty="0" smtClean="0">
                <a:latin typeface="Times New Roman"/>
                <a:cs typeface="Times New Roman"/>
              </a:rPr>
              <a:t> </a:t>
            </a:r>
            <a:r>
              <a:rPr lang="ru-RU" sz="1800" b="1" dirty="0" smtClean="0">
                <a:latin typeface="Times New Roman"/>
                <a:cs typeface="Times New Roman"/>
              </a:rPr>
              <a:t>14596,0</a:t>
            </a:r>
            <a:r>
              <a:rPr sz="1800" b="1" spc="-5" dirty="0" err="1" smtClean="0">
                <a:latin typeface="Times New Roman"/>
                <a:cs typeface="Times New Roman"/>
              </a:rPr>
              <a:t>тыс</a:t>
            </a:r>
            <a:r>
              <a:rPr sz="1800" b="1" spc="-5" dirty="0">
                <a:latin typeface="Times New Roman"/>
                <a:cs typeface="Times New Roman"/>
              </a:rPr>
              <a:t>.</a:t>
            </a:r>
            <a:r>
              <a:rPr sz="1800" b="1" dirty="0">
                <a:latin typeface="Times New Roman"/>
                <a:cs typeface="Times New Roman"/>
              </a:rPr>
              <a:t> руб</a:t>
            </a:r>
            <a:r>
              <a:rPr sz="1800" b="1" dirty="0">
                <a:solidFill>
                  <a:srgbClr val="5F497A"/>
                </a:solidFill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-13525" y="0"/>
            <a:ext cx="9172575" cy="865505"/>
            <a:chOff x="-13525" y="0"/>
            <a:chExt cx="9172575" cy="865505"/>
          </a:xfrm>
        </p:grpSpPr>
        <p:sp>
          <p:nvSpPr>
            <p:cNvPr id="40" name="object 40"/>
            <p:cNvSpPr/>
            <p:nvPr/>
          </p:nvSpPr>
          <p:spPr>
            <a:xfrm>
              <a:off x="761" y="761"/>
              <a:ext cx="9144000" cy="836930"/>
            </a:xfrm>
            <a:custGeom>
              <a:avLst/>
              <a:gdLst/>
              <a:ahLst/>
              <a:cxnLst/>
              <a:rect l="l" t="t" r="r" b="b"/>
              <a:pathLst>
                <a:path w="9144000" h="836930">
                  <a:moveTo>
                    <a:pt x="9144000" y="0"/>
                  </a:moveTo>
                  <a:lnTo>
                    <a:pt x="0" y="0"/>
                  </a:lnTo>
                  <a:lnTo>
                    <a:pt x="0" y="836676"/>
                  </a:lnTo>
                  <a:lnTo>
                    <a:pt x="9144000" y="8366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61" y="761"/>
              <a:ext cx="9144000" cy="836930"/>
            </a:xfrm>
            <a:custGeom>
              <a:avLst/>
              <a:gdLst/>
              <a:ahLst/>
              <a:cxnLst/>
              <a:rect l="l" t="t" r="r" b="b"/>
              <a:pathLst>
                <a:path w="9144000" h="836930">
                  <a:moveTo>
                    <a:pt x="0" y="836676"/>
                  </a:moveTo>
                  <a:lnTo>
                    <a:pt x="9144000" y="83667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36676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262229" y="277748"/>
            <a:ext cx="86131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МЕЖБЮДЖЕТНЫЕ</a:t>
            </a:r>
            <a:r>
              <a:rPr sz="1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ТРАНСФЕРТЫ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sz="16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БЮДЖЕТЫ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МУНИЦИПАЛЬНЫХ</a:t>
            </a:r>
            <a:r>
              <a:rPr sz="16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ОБРАЗОВАНИЙ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0" y="6164579"/>
            <a:ext cx="9144000" cy="693420"/>
          </a:xfrm>
          <a:custGeom>
            <a:avLst/>
            <a:gdLst/>
            <a:ahLst/>
            <a:cxnLst/>
            <a:rect l="l" t="t" r="r" b="b"/>
            <a:pathLst>
              <a:path w="9144000" h="693420">
                <a:moveTo>
                  <a:pt x="9144000" y="0"/>
                </a:moveTo>
                <a:lnTo>
                  <a:pt x="0" y="0"/>
                </a:lnTo>
                <a:lnTo>
                  <a:pt x="0" y="693420"/>
                </a:lnTo>
                <a:lnTo>
                  <a:pt x="9144000" y="693420"/>
                </a:lnTo>
                <a:lnTo>
                  <a:pt x="9144000" y="0"/>
                </a:lnTo>
                <a:close/>
              </a:path>
            </a:pathLst>
          </a:custGeom>
          <a:solidFill>
            <a:srgbClr val="DDD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8828531" y="6536323"/>
            <a:ext cx="217170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z="1000" spc="-5" dirty="0">
                <a:latin typeface="Times New Roman"/>
                <a:cs typeface="Times New Roman"/>
              </a:rPr>
              <a:t>21</a:t>
            </a:fld>
            <a:endParaRPr sz="1000">
              <a:latin typeface="Times New Roman"/>
              <a:cs typeface="Times New Roman"/>
            </a:endParaRPr>
          </a:p>
        </p:txBody>
      </p:sp>
      <p:sp>
        <p:nvSpPr>
          <p:cNvPr id="46" name="Стрелка влево 45"/>
          <p:cNvSpPr/>
          <p:nvPr/>
        </p:nvSpPr>
        <p:spPr>
          <a:xfrm>
            <a:off x="2994176" y="990600"/>
            <a:ext cx="2873223" cy="1752601"/>
          </a:xfrm>
          <a:prstGeom prst="leftArrow">
            <a:avLst>
              <a:gd name="adj1" fmla="val 50000"/>
              <a:gd name="adj2" fmla="val 534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дотации</a:t>
            </a:r>
            <a:endParaRPr lang="ru-RU" dirty="0"/>
          </a:p>
        </p:txBody>
      </p:sp>
      <p:sp>
        <p:nvSpPr>
          <p:cNvPr id="47" name="Стрелка влево 46"/>
          <p:cNvSpPr/>
          <p:nvPr/>
        </p:nvSpPr>
        <p:spPr>
          <a:xfrm>
            <a:off x="3060953" y="2971800"/>
            <a:ext cx="2806445" cy="1676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субвенции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2095" cy="6856095"/>
            <a:chOff x="0" y="0"/>
            <a:chExt cx="9142095" cy="68560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" y="0"/>
              <a:ext cx="9063228" cy="90220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9831" y="117347"/>
              <a:ext cx="8784590" cy="647700"/>
            </a:xfrm>
            <a:custGeom>
              <a:avLst/>
              <a:gdLst/>
              <a:ahLst/>
              <a:cxnLst/>
              <a:rect l="l" t="t" r="r" b="b"/>
              <a:pathLst>
                <a:path w="8784590" h="647700">
                  <a:moveTo>
                    <a:pt x="8784336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8784336" y="647700"/>
                  </a:lnTo>
                  <a:lnTo>
                    <a:pt x="8784336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68476" y="146050"/>
            <a:ext cx="74066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9525" algn="ctr">
              <a:lnSpc>
                <a:spcPct val="100000"/>
              </a:lnSpc>
              <a:spcBef>
                <a:spcPts val="100"/>
              </a:spcBef>
              <a:tabLst>
                <a:tab pos="3748404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Программные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25" dirty="0" err="1">
                <a:latin typeface="Times New Roman"/>
                <a:cs typeface="Times New Roman"/>
              </a:rPr>
              <a:t>расходы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lang="ru-RU" sz="1800" b="1" spc="-15" dirty="0"/>
              <a:t>муниципального </a:t>
            </a:r>
            <a:r>
              <a:rPr sz="1800" b="1" spc="-20" dirty="0" err="1" smtClean="0">
                <a:latin typeface="Times New Roman"/>
                <a:cs typeface="Times New Roman"/>
              </a:rPr>
              <a:t>бюджета</a:t>
            </a:r>
            <a:r>
              <a:rPr lang="ru-RU" sz="1800" b="1" spc="25" dirty="0"/>
              <a:t/>
            </a:r>
            <a:br>
              <a:rPr lang="ru-RU" sz="1800" b="1" spc="25" dirty="0"/>
            </a:br>
            <a:r>
              <a:rPr lang="ru-RU" sz="1800" b="1" spc="-10" dirty="0" smtClean="0"/>
              <a:t>Шовгеновского </a:t>
            </a:r>
            <a:r>
              <a:rPr lang="ru-RU" sz="1800" b="1" spc="-10" dirty="0"/>
              <a:t>района </a:t>
            </a:r>
            <a:r>
              <a:rPr sz="1800" b="1" dirty="0" smtClean="0">
                <a:latin typeface="Times New Roman"/>
                <a:cs typeface="Times New Roman"/>
              </a:rPr>
              <a:t>в</a:t>
            </a:r>
            <a:r>
              <a:rPr sz="1800" b="1" spc="5" dirty="0" smtClean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2022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25" dirty="0" err="1">
                <a:latin typeface="Times New Roman"/>
                <a:cs typeface="Times New Roman"/>
              </a:rPr>
              <a:t>году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5" dirty="0" err="1" smtClean="0">
                <a:latin typeface="Times New Roman"/>
                <a:cs typeface="Times New Roman"/>
              </a:rPr>
              <a:t>составят</a:t>
            </a:r>
            <a:r>
              <a:rPr lang="ru-RU" sz="1800" b="1" spc="-5" dirty="0" smtClean="0">
                <a:latin typeface="Times New Roman"/>
                <a:cs typeface="Times New Roman"/>
              </a:rPr>
              <a:t> </a:t>
            </a:r>
            <a:r>
              <a:rPr sz="1800" b="1" spc="5" dirty="0" smtClean="0">
                <a:latin typeface="Times New Roman"/>
                <a:cs typeface="Times New Roman"/>
              </a:rPr>
              <a:t>29</a:t>
            </a:r>
            <a:r>
              <a:rPr sz="1800" b="1" dirty="0" smtClean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053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692,7</a:t>
            </a:r>
            <a:r>
              <a:rPr sz="1800" b="1" spc="44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тыс.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руб.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88273" y="916686"/>
            <a:ext cx="7435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i="1" spc="-5" dirty="0">
                <a:latin typeface="Times New Roman"/>
                <a:cs typeface="Times New Roman"/>
              </a:rPr>
              <a:t>тыс.</a:t>
            </a:r>
            <a:r>
              <a:rPr sz="1400" i="1" spc="-6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руб.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3815" y="4579620"/>
            <a:ext cx="5113782" cy="52349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554604" y="4609338"/>
            <a:ext cx="494299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 marR="5080" indent="-78105">
              <a:lnSpc>
                <a:spcPct val="100000"/>
              </a:lnSpc>
              <a:spcBef>
                <a:spcPts val="100"/>
              </a:spcBef>
            </a:pPr>
            <a:r>
              <a:rPr sz="1400" b="1" spc="-5" dirty="0" err="1" smtClean="0">
                <a:latin typeface="Times New Roman"/>
                <a:cs typeface="Times New Roman"/>
              </a:rPr>
              <a:t>Программные</a:t>
            </a:r>
            <a:r>
              <a:rPr sz="1400" b="1" spc="-5" dirty="0" smtClean="0">
                <a:latin typeface="Times New Roman"/>
                <a:cs typeface="Times New Roman"/>
              </a:rPr>
              <a:t> </a:t>
            </a:r>
            <a:r>
              <a:rPr sz="1400" b="1" spc="-15" dirty="0" err="1" smtClean="0">
                <a:latin typeface="Times New Roman"/>
                <a:cs typeface="Times New Roman"/>
              </a:rPr>
              <a:t>расходы</a:t>
            </a:r>
            <a:r>
              <a:rPr sz="1400" b="1" spc="-15" dirty="0" smtClean="0">
                <a:latin typeface="Times New Roman"/>
                <a:cs typeface="Times New Roman"/>
              </a:rPr>
              <a:t> </a:t>
            </a:r>
            <a:r>
              <a:rPr lang="ru-RU" sz="1400" b="1" spc="-10" dirty="0" smtClean="0">
                <a:latin typeface="Times New Roman"/>
                <a:cs typeface="Times New Roman"/>
              </a:rPr>
              <a:t>районного</a:t>
            </a:r>
            <a:r>
              <a:rPr sz="1400" b="1" spc="-10" dirty="0" smtClean="0">
                <a:latin typeface="Times New Roman"/>
                <a:cs typeface="Times New Roman"/>
              </a:rPr>
              <a:t> </a:t>
            </a:r>
            <a:r>
              <a:rPr sz="1400" b="1" spc="-15" dirty="0" err="1" smtClean="0">
                <a:latin typeface="Times New Roman"/>
                <a:cs typeface="Times New Roman"/>
              </a:rPr>
              <a:t>бюджета</a:t>
            </a:r>
            <a:r>
              <a:rPr sz="1400" b="1" spc="-15" dirty="0" smtClean="0">
                <a:latin typeface="Times New Roman"/>
                <a:cs typeface="Times New Roman"/>
              </a:rPr>
              <a:t> </a:t>
            </a:r>
            <a:r>
              <a:rPr sz="1400" b="1" spc="-335" dirty="0" smtClean="0">
                <a:latin typeface="Times New Roman"/>
                <a:cs typeface="Times New Roman"/>
              </a:rPr>
              <a:t> </a:t>
            </a:r>
            <a:r>
              <a:rPr sz="1400" b="1" dirty="0" smtClean="0">
                <a:latin typeface="Times New Roman"/>
                <a:cs typeface="Times New Roman"/>
              </a:rPr>
              <a:t>в</a:t>
            </a:r>
            <a:r>
              <a:rPr sz="1400" b="1" spc="345" dirty="0" smtClean="0">
                <a:latin typeface="Times New Roman"/>
                <a:cs typeface="Times New Roman"/>
              </a:rPr>
              <a:t> </a:t>
            </a:r>
            <a:r>
              <a:rPr sz="1400" b="1" dirty="0" smtClean="0">
                <a:latin typeface="Times New Roman"/>
                <a:cs typeface="Times New Roman"/>
              </a:rPr>
              <a:t>2022</a:t>
            </a:r>
            <a:r>
              <a:rPr sz="1400" b="1" spc="325" dirty="0" smtClean="0">
                <a:latin typeface="Times New Roman"/>
                <a:cs typeface="Times New Roman"/>
              </a:rPr>
              <a:t> </a:t>
            </a:r>
            <a:r>
              <a:rPr sz="1400" b="1" spc="-20" dirty="0" err="1" smtClean="0">
                <a:latin typeface="Times New Roman"/>
                <a:cs typeface="Times New Roman"/>
              </a:rPr>
              <a:t>году</a:t>
            </a:r>
            <a:r>
              <a:rPr sz="1400" b="1" spc="-10" dirty="0" smtClean="0">
                <a:latin typeface="Times New Roman"/>
                <a:cs typeface="Times New Roman"/>
              </a:rPr>
              <a:t> </a:t>
            </a:r>
            <a:r>
              <a:rPr sz="1400" b="1" dirty="0" err="1" smtClean="0">
                <a:latin typeface="Times New Roman"/>
                <a:cs typeface="Times New Roman"/>
              </a:rPr>
              <a:t>составят</a:t>
            </a:r>
            <a:r>
              <a:rPr sz="1400" b="1" spc="5" dirty="0" smtClean="0">
                <a:latin typeface="Times New Roman"/>
                <a:cs typeface="Times New Roman"/>
              </a:rPr>
              <a:t> </a:t>
            </a:r>
            <a:r>
              <a:rPr lang="ru-RU" sz="1400" b="1" spc="5" dirty="0" smtClean="0">
                <a:latin typeface="Times New Roman"/>
                <a:cs typeface="Times New Roman"/>
              </a:rPr>
              <a:t>89,0</a:t>
            </a:r>
            <a:r>
              <a:rPr sz="1400" b="1" dirty="0" smtClean="0">
                <a:latin typeface="Times New Roman"/>
                <a:cs typeface="Times New Roman"/>
              </a:rPr>
              <a:t>%</a:t>
            </a: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5423" y="877824"/>
            <a:ext cx="3658362" cy="301066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283335" y="2000757"/>
            <a:ext cx="254444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ru-RU" sz="1600" spc="-20" dirty="0" smtClean="0">
                <a:latin typeface="Times New Roman"/>
                <a:cs typeface="Times New Roman"/>
              </a:rPr>
              <a:t>Муниципальные</a:t>
            </a:r>
            <a:r>
              <a:rPr sz="1600" dirty="0" smtClean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программы</a:t>
            </a:r>
            <a:endParaRPr sz="1600" dirty="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lang="ru-RU" sz="1600" dirty="0" smtClean="0">
                <a:latin typeface="Times New Roman"/>
                <a:cs typeface="Times New Roman"/>
              </a:rPr>
              <a:t>МО «Шовгеновский район»</a:t>
            </a:r>
            <a:endParaRPr sz="1600" dirty="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lang="ru-RU" sz="1600" dirty="0" smtClean="0">
                <a:latin typeface="Times New Roman"/>
                <a:cs typeface="Times New Roman"/>
              </a:rPr>
              <a:t>853620,6</a:t>
            </a:r>
            <a:r>
              <a:rPr sz="1600" spc="-25" dirty="0" smtClean="0">
                <a:latin typeface="Times New Roman"/>
                <a:cs typeface="Times New Roman"/>
              </a:rPr>
              <a:t> </a:t>
            </a:r>
            <a:r>
              <a:rPr sz="1600" spc="-5" dirty="0" smtClean="0">
                <a:latin typeface="Times New Roman"/>
                <a:cs typeface="Times New Roman"/>
              </a:rPr>
              <a:t>(</a:t>
            </a:r>
            <a:r>
              <a:rPr lang="ru-RU" sz="1600" spc="-5" dirty="0" smtClean="0">
                <a:latin typeface="Times New Roman"/>
                <a:cs typeface="Times New Roman"/>
              </a:rPr>
              <a:t>89,0</a:t>
            </a:r>
            <a:r>
              <a:rPr sz="1600" spc="-5" dirty="0" smtClean="0">
                <a:latin typeface="Times New Roman"/>
                <a:cs typeface="Times New Roman"/>
              </a:rPr>
              <a:t>%)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23815" y="888491"/>
            <a:ext cx="3566922" cy="299084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816855" y="2122677"/>
            <a:ext cx="318325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1380" marR="5080" indent="-869315">
              <a:lnSpc>
                <a:spcPct val="100000"/>
              </a:lnSpc>
              <a:spcBef>
                <a:spcPts val="95"/>
              </a:spcBef>
            </a:pPr>
            <a:r>
              <a:rPr lang="ru-RU" sz="16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Расходы вне программ 105606,10 (11,0%)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76600" y="3728440"/>
            <a:ext cx="3728085" cy="831850"/>
          </a:xfrm>
          <a:custGeom>
            <a:avLst/>
            <a:gdLst/>
            <a:ahLst/>
            <a:cxnLst/>
            <a:rect l="l" t="t" r="r" b="b"/>
            <a:pathLst>
              <a:path w="3728085" h="831850">
                <a:moveTo>
                  <a:pt x="483489" y="297307"/>
                </a:moveTo>
                <a:lnTo>
                  <a:pt x="258953" y="38354"/>
                </a:lnTo>
                <a:lnTo>
                  <a:pt x="0" y="262763"/>
                </a:lnTo>
                <a:lnTo>
                  <a:pt x="120904" y="271399"/>
                </a:lnTo>
                <a:lnTo>
                  <a:pt x="88138" y="730631"/>
                </a:lnTo>
                <a:lnTo>
                  <a:pt x="329819" y="747903"/>
                </a:lnTo>
                <a:lnTo>
                  <a:pt x="362585" y="288671"/>
                </a:lnTo>
                <a:lnTo>
                  <a:pt x="483489" y="297307"/>
                </a:lnTo>
                <a:close/>
              </a:path>
              <a:path w="3728085" h="831850">
                <a:moveTo>
                  <a:pt x="3727704" y="335915"/>
                </a:moveTo>
                <a:lnTo>
                  <a:pt x="3660013" y="0"/>
                </a:lnTo>
                <a:lnTo>
                  <a:pt x="3324098" y="67691"/>
                </a:lnTo>
                <a:lnTo>
                  <a:pt x="3424936" y="134747"/>
                </a:lnTo>
                <a:lnTo>
                  <a:pt x="3050794" y="697738"/>
                </a:lnTo>
                <a:lnTo>
                  <a:pt x="3252597" y="831850"/>
                </a:lnTo>
                <a:lnTo>
                  <a:pt x="3626739" y="268859"/>
                </a:lnTo>
                <a:lnTo>
                  <a:pt x="3727704" y="335915"/>
                </a:lnTo>
                <a:close/>
              </a:path>
            </a:pathLst>
          </a:custGeom>
          <a:solidFill>
            <a:srgbClr val="92C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828531" y="6536323"/>
            <a:ext cx="217170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z="1000" spc="-5" dirty="0">
                <a:latin typeface="Times New Roman"/>
                <a:cs typeface="Times New Roman"/>
              </a:rPr>
              <a:t>22</a:t>
            </a:fld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977133"/>
              </p:ext>
            </p:extLst>
          </p:nvPr>
        </p:nvGraphicFramePr>
        <p:xfrm>
          <a:off x="228600" y="542290"/>
          <a:ext cx="8686800" cy="3753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12995"/>
                <a:gridCol w="948689"/>
                <a:gridCol w="1083944"/>
                <a:gridCol w="1016000"/>
                <a:gridCol w="725172"/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55270" marR="187325" indent="-596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  (план)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200" b="1" spc="-4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200" b="1" spc="-4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200" b="1" spc="-4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МП «Развитие образования»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336284,4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414013,8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362810,9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377476,3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МП «Развитие культуры и искусства»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91843,5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118099,3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101222,8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102923,2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МП «Развитие физической культуры и спорта и реализация молодежной</a:t>
                      </a:r>
                      <a:r>
                        <a:rPr lang="ru-RU" sz="1000" baseline="0" dirty="0" smtClean="0">
                          <a:latin typeface="Times New Roman"/>
                          <a:cs typeface="Times New Roman"/>
                        </a:rPr>
                        <a:t> политики в МО «Шовгеновский район»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МП «Социальная поддержка населения»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2258,0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2054,4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3014,4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3016,3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МП «Поддержка и развитие средств массовой информации»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9391,4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9586,7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9619,0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9566,0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МП «Устойчивое</a:t>
                      </a:r>
                      <a:r>
                        <a:rPr lang="ru-RU" sz="1000" baseline="0" dirty="0" smtClean="0">
                          <a:latin typeface="Times New Roman"/>
                          <a:cs typeface="Times New Roman"/>
                        </a:rPr>
                        <a:t> развитие сельских территорий»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405988,6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560873,6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</a:tr>
              <a:tr h="34163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МП «Обеспечение жильем молодых семей»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7854,7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10647,8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МП «Обеспечение</a:t>
                      </a:r>
                      <a:r>
                        <a:rPr lang="ru-RU" sz="1000" baseline="0" dirty="0" smtClean="0">
                          <a:latin typeface="Times New Roman"/>
                          <a:cs typeface="Times New Roman"/>
                        </a:rPr>
                        <a:t> безопасности дорожного движения»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МЦП «Профилактика правонарушений и преступлений среди несовершеннолетних»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smtClean="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МП «По противодействию коррупции»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smtClean="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МП «Профилактика правонарушений»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smtClean="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МП «Противодействие</a:t>
                      </a:r>
                      <a:r>
                        <a:rPr lang="ru-RU" sz="1000" baseline="0" dirty="0" smtClean="0">
                          <a:latin typeface="Times New Roman"/>
                          <a:cs typeface="Times New Roman"/>
                        </a:rPr>
                        <a:t> злоупотреблению наркотическими средствами и их незаконному обороту»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smtClean="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6858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МП «По противодействию</a:t>
                      </a:r>
                      <a:r>
                        <a:rPr lang="ru-RU" sz="1000" baseline="0" dirty="0" smtClean="0">
                          <a:latin typeface="Times New Roman"/>
                          <a:cs typeface="Times New Roman"/>
                        </a:rPr>
                        <a:t> терроризму и экстремистской деятельности»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МП «Формирование современной городской среды»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4040,5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6060,7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ИТОГО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65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853620,6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1119281,1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65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482727,8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65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492981,8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15440" y="89153"/>
            <a:ext cx="7710170" cy="4221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ts val="1775"/>
              </a:lnSpc>
              <a:spcBef>
                <a:spcPts val="95"/>
              </a:spcBef>
            </a:pPr>
            <a:r>
              <a:rPr sz="1600" b="1" spc="-25" dirty="0">
                <a:latin typeface="Times New Roman"/>
                <a:cs typeface="Times New Roman"/>
              </a:rPr>
              <a:t>Расходы</a:t>
            </a:r>
            <a:r>
              <a:rPr sz="1600" b="1" spc="-5" dirty="0">
                <a:latin typeface="Times New Roman"/>
                <a:cs typeface="Times New Roman"/>
              </a:rPr>
              <a:t> на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 err="1">
                <a:latin typeface="Times New Roman"/>
                <a:cs typeface="Times New Roman"/>
              </a:rPr>
              <a:t>реализацию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lang="ru-RU" sz="1600" b="1" spc="10" dirty="0" smtClean="0">
                <a:latin typeface="Times New Roman"/>
                <a:cs typeface="Times New Roman"/>
              </a:rPr>
              <a:t>муниципальных программ МО «Шовгеновский район»</a:t>
            </a:r>
            <a:endParaRPr sz="1600" dirty="0">
              <a:latin typeface="Times New Roman"/>
              <a:cs typeface="Times New Roman"/>
            </a:endParaRPr>
          </a:p>
          <a:p>
            <a:pPr marL="6884670">
              <a:lnSpc>
                <a:spcPts val="1295"/>
              </a:lnSpc>
            </a:pPr>
            <a:r>
              <a:rPr lang="ru-RU" sz="1200" dirty="0" err="1" smtClean="0">
                <a:latin typeface="Times New Roman"/>
                <a:cs typeface="Times New Roman"/>
              </a:rPr>
              <a:t>Тыс.руб</a:t>
            </a:r>
            <a:r>
              <a:rPr lang="ru-RU" sz="1200" dirty="0" smtClean="0">
                <a:latin typeface="Times New Roman"/>
                <a:cs typeface="Times New Roman"/>
              </a:rPr>
              <a:t>.</a:t>
            </a: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1110" y="261365"/>
            <a:ext cx="7056120" cy="362279"/>
          </a:xfrm>
          <a:prstGeom prst="rect">
            <a:avLst/>
          </a:prstGeom>
          <a:solidFill>
            <a:srgbClr val="4F81BC"/>
          </a:solidFill>
          <a:ln w="38100">
            <a:solidFill>
              <a:srgbClr val="FFFFFF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25"/>
              </a:spcBef>
            </a:pPr>
            <a:r>
              <a:rPr lang="ru-RU" sz="2000" b="1" spc="-45" dirty="0" smtClean="0">
                <a:latin typeface="Times New Roman"/>
                <a:cs typeface="Times New Roman"/>
              </a:rPr>
              <a:t>Муниципальный</a:t>
            </a:r>
            <a:r>
              <a:rPr sz="2000" b="1" spc="-45" dirty="0" smtClean="0">
                <a:latin typeface="Times New Roman"/>
                <a:cs typeface="Times New Roman"/>
              </a:rPr>
              <a:t> </a:t>
            </a:r>
            <a:r>
              <a:rPr sz="2000" b="1" spc="-10" dirty="0" err="1">
                <a:latin typeface="Times New Roman"/>
                <a:cs typeface="Times New Roman"/>
              </a:rPr>
              <a:t>долг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lang="ru-RU" sz="2000" b="1" spc="-5" dirty="0" smtClean="0">
                <a:latin typeface="Times New Roman"/>
                <a:cs typeface="Times New Roman"/>
              </a:rPr>
              <a:t>МО «Шовгеновский район»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96200" y="686181"/>
            <a:ext cx="968247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i="1" spc="-5" dirty="0" err="1" smtClean="0">
                <a:latin typeface="Times New Roman"/>
                <a:cs typeface="Times New Roman"/>
              </a:rPr>
              <a:t>тыс</a:t>
            </a:r>
            <a:r>
              <a:rPr sz="1400" i="1" spc="-5" dirty="0" smtClean="0">
                <a:latin typeface="Times New Roman"/>
                <a:cs typeface="Times New Roman"/>
              </a:rPr>
              <a:t>.</a:t>
            </a:r>
            <a:r>
              <a:rPr sz="1400" i="1" spc="-70" dirty="0" smtClean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руб.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sp>
        <p:nvSpPr>
          <p:cNvPr id="38" name="Стрелка вправо 37"/>
          <p:cNvSpPr/>
          <p:nvPr/>
        </p:nvSpPr>
        <p:spPr>
          <a:xfrm>
            <a:off x="1066800" y="990600"/>
            <a:ext cx="2514600" cy="160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Бюджетные кредиты на 01.01.2023</a:t>
            </a:r>
            <a:endParaRPr lang="ru-RU" dirty="0"/>
          </a:p>
        </p:txBody>
      </p:sp>
      <p:sp>
        <p:nvSpPr>
          <p:cNvPr id="39" name="Стрелка вправо 38"/>
          <p:cNvSpPr/>
          <p:nvPr/>
        </p:nvSpPr>
        <p:spPr>
          <a:xfrm>
            <a:off x="1066800" y="2819400"/>
            <a:ext cx="2514600" cy="152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Бюджетные кредиты на 01.01.2024</a:t>
            </a:r>
            <a:endParaRPr lang="ru-RU" dirty="0"/>
          </a:p>
        </p:txBody>
      </p:sp>
      <p:sp>
        <p:nvSpPr>
          <p:cNvPr id="40" name="Стрелка вправо 39"/>
          <p:cNvSpPr/>
          <p:nvPr/>
        </p:nvSpPr>
        <p:spPr>
          <a:xfrm>
            <a:off x="1143000" y="4724400"/>
            <a:ext cx="2438400" cy="152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Бюджетные кредиты на 01.01.2025</a:t>
            </a:r>
            <a:endParaRPr lang="ru-RU" dirty="0"/>
          </a:p>
        </p:txBody>
      </p:sp>
      <p:sp>
        <p:nvSpPr>
          <p:cNvPr id="41" name="Овал 40"/>
          <p:cNvSpPr/>
          <p:nvPr/>
        </p:nvSpPr>
        <p:spPr>
          <a:xfrm>
            <a:off x="4495800" y="1219200"/>
            <a:ext cx="2743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1350,4</a:t>
            </a:r>
            <a:endParaRPr lang="ru-RU" dirty="0"/>
          </a:p>
        </p:txBody>
      </p:sp>
      <p:sp>
        <p:nvSpPr>
          <p:cNvPr id="42" name="Овал 41"/>
          <p:cNvSpPr/>
          <p:nvPr/>
        </p:nvSpPr>
        <p:spPr>
          <a:xfrm>
            <a:off x="4457700" y="3124200"/>
            <a:ext cx="28194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900,3</a:t>
            </a:r>
            <a:endParaRPr lang="ru-RU" dirty="0"/>
          </a:p>
        </p:txBody>
      </p:sp>
      <p:sp>
        <p:nvSpPr>
          <p:cNvPr id="43" name="Овал 42"/>
          <p:cNvSpPr/>
          <p:nvPr/>
        </p:nvSpPr>
        <p:spPr>
          <a:xfrm>
            <a:off x="4617578" y="4953000"/>
            <a:ext cx="26289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450,1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4366" y="118110"/>
            <a:ext cx="6192520" cy="502920"/>
          </a:xfrm>
          <a:prstGeom prst="rect">
            <a:avLst/>
          </a:prstGeom>
          <a:solidFill>
            <a:srgbClr val="4F81BC"/>
          </a:solidFill>
          <a:ln w="38100">
            <a:solidFill>
              <a:srgbClr val="FFFFFF"/>
            </a:solidFill>
          </a:ln>
        </p:spPr>
        <p:txBody>
          <a:bodyPr vert="horz" wrap="square" lIns="0" tIns="89535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705"/>
              </a:spcBef>
            </a:pPr>
            <a:r>
              <a:rPr sz="2000" spc="-20" dirty="0"/>
              <a:t>ЧАСТО</a:t>
            </a:r>
            <a:r>
              <a:rPr sz="2000" spc="-30" dirty="0"/>
              <a:t> </a:t>
            </a:r>
            <a:r>
              <a:rPr sz="2000" spc="-10" dirty="0"/>
              <a:t>ЗАДАВАЕМЫЕ</a:t>
            </a:r>
            <a:r>
              <a:rPr sz="2000" spc="-35" dirty="0"/>
              <a:t> </a:t>
            </a:r>
            <a:r>
              <a:rPr sz="2000" spc="10" dirty="0"/>
              <a:t>ВОПРОСЫ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395541" y="692696"/>
            <a:ext cx="2539365" cy="835660"/>
          </a:xfrm>
          <a:custGeom>
            <a:avLst/>
            <a:gdLst/>
            <a:ahLst/>
            <a:cxnLst/>
            <a:rect l="l" t="t" r="r" b="b"/>
            <a:pathLst>
              <a:path w="2539365" h="835660">
                <a:moveTo>
                  <a:pt x="2539238" y="0"/>
                </a:moveTo>
                <a:lnTo>
                  <a:pt x="0" y="0"/>
                </a:lnTo>
                <a:lnTo>
                  <a:pt x="0" y="835113"/>
                </a:lnTo>
                <a:lnTo>
                  <a:pt x="2539238" y="835113"/>
                </a:lnTo>
                <a:lnTo>
                  <a:pt x="2539238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654398"/>
              </p:ext>
            </p:extLst>
          </p:nvPr>
        </p:nvGraphicFramePr>
        <p:xfrm>
          <a:off x="381001" y="687069"/>
          <a:ext cx="8289225" cy="48615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86926"/>
                <a:gridCol w="5702299"/>
              </a:tblGrid>
              <a:tr h="834390">
                <a:tc>
                  <a:txBody>
                    <a:bodyPr/>
                    <a:lstStyle/>
                    <a:p>
                      <a:pPr marL="9525" marR="94615" indent="31750">
                        <a:lnSpc>
                          <a:spcPts val="1680"/>
                        </a:lnSpc>
                        <a:spcBef>
                          <a:spcPts val="50"/>
                        </a:spcBef>
                      </a:pPr>
                      <a:r>
                        <a:rPr sz="14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НА </a:t>
                      </a:r>
                      <a:r>
                        <a:rPr sz="14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КАКОЙ </a:t>
                      </a:r>
                      <a:r>
                        <a:rPr sz="14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СРОК </a:t>
                      </a:r>
                      <a:r>
                        <a:rPr sz="14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УТВЕРЖДАЕТСЯ </a:t>
                      </a:r>
                      <a:r>
                        <a:rPr sz="1400" spc="-30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 smtClean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lang="ru-RU" sz="1400" spc="-5" dirty="0" smtClean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АЙОННЫЙ</a:t>
                      </a:r>
                      <a:r>
                        <a:rPr sz="1400" spc="-20" dirty="0" smtClean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 smtClean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БЮДЖЕТ</a:t>
                      </a:r>
                      <a:r>
                        <a:rPr sz="14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?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85597">
                      <a:solidFill>
                        <a:srgbClr val="497DB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961390" marR="866775" indent="-508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spc="-10" dirty="0" smtClean="0">
                          <a:latin typeface="Times New Roman"/>
                          <a:cs typeface="Times New Roman"/>
                        </a:rPr>
                        <a:t>Районный</a:t>
                      </a:r>
                      <a:r>
                        <a:rPr sz="1200" spc="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 err="1">
                          <a:latin typeface="Times New Roman"/>
                          <a:cs typeface="Times New Roman"/>
                        </a:rPr>
                        <a:t>бюджет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10" dirty="0" smtClean="0">
                          <a:latin typeface="Times New Roman"/>
                          <a:cs typeface="Times New Roman"/>
                        </a:rPr>
                        <a:t>МО «Шовгеновский район» </a:t>
                      </a:r>
                      <a:r>
                        <a:rPr sz="1200" spc="-5" dirty="0" err="1" smtClean="0">
                          <a:latin typeface="Times New Roman"/>
                          <a:cs typeface="Times New Roman"/>
                        </a:rPr>
                        <a:t>утверждается</a:t>
                      </a:r>
                      <a:r>
                        <a:rPr sz="12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8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на 3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года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(очередной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финансовый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плановый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период)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85597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1010285">
                <a:tc>
                  <a:txBody>
                    <a:bodyPr/>
                    <a:lstStyle/>
                    <a:p>
                      <a:pPr marL="9525" marR="83185" indent="31750">
                        <a:lnSpc>
                          <a:spcPts val="1680"/>
                        </a:lnSpc>
                        <a:spcBef>
                          <a:spcPts val="50"/>
                        </a:spcBef>
                      </a:pPr>
                      <a:r>
                        <a:rPr sz="1400" spc="-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ГДЕ </a:t>
                      </a:r>
                      <a:r>
                        <a:rPr sz="14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Я МОГУ </a:t>
                      </a:r>
                      <a:r>
                        <a:rPr sz="1400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УЗНАТЬ </a:t>
                      </a:r>
                      <a:r>
                        <a:rPr sz="14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О </a:t>
                      </a:r>
                      <a:r>
                        <a:rPr sz="14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ТЕКУЩЕМ </a:t>
                      </a:r>
                      <a:r>
                        <a:rPr sz="1400" spc="-30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ИСПОЛНЕНИИ</a:t>
                      </a:r>
                      <a:r>
                        <a:rPr sz="14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БЮДЖЕТА?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497DBA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Информация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текущем</a:t>
                      </a:r>
                      <a:r>
                        <a:rPr sz="12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исполнении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бюджета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43815" marR="8128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spc="-10" dirty="0" smtClean="0">
                          <a:latin typeface="Times New Roman"/>
                          <a:cs typeface="Times New Roman"/>
                        </a:rPr>
                        <a:t>муниципального района</a:t>
                      </a:r>
                      <a:r>
                        <a:rPr sz="12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 err="1">
                          <a:latin typeface="Times New Roman"/>
                          <a:cs typeface="Times New Roman"/>
                        </a:rPr>
                        <a:t>размещается</a:t>
                      </a:r>
                      <a:r>
                        <a:rPr sz="12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 err="1" smtClean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 сайте </a:t>
                      </a:r>
                      <a:r>
                        <a:rPr lang="en-US" sz="1200" dirty="0" err="1" smtClean="0">
                          <a:latin typeface="Times New Roman"/>
                          <a:cs typeface="Times New Roman"/>
                        </a:rPr>
                        <a:t>finshov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lang="en-US" sz="1200" dirty="0" err="1" smtClean="0">
                          <a:latin typeface="Times New Roman"/>
                          <a:cs typeface="Times New Roman"/>
                        </a:rPr>
                        <a:t>ru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9700" marB="0">
                    <a:lnL w="57150">
                      <a:solidFill>
                        <a:srgbClr val="497DB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1354456">
                <a:tc>
                  <a:txBody>
                    <a:bodyPr/>
                    <a:lstStyle/>
                    <a:p>
                      <a:pPr marL="9525" marR="922655" indent="31750">
                        <a:lnSpc>
                          <a:spcPct val="100000"/>
                        </a:lnSpc>
                      </a:pPr>
                      <a:r>
                        <a:rPr sz="1400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ЧТО</a:t>
                      </a:r>
                      <a:r>
                        <a:rPr sz="1400" spc="-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ТАКОЕ</a:t>
                      </a:r>
                      <a:r>
                        <a:rPr sz="1400" spc="-4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ДЕФИЦИТ </a:t>
                      </a:r>
                      <a:r>
                        <a:rPr sz="1400" spc="-30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БЮДЖЕТА?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7150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0960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Дефицит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бюджета-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превышение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расходов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бюджета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над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его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доходами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1662430">
                <a:tc>
                  <a:txBody>
                    <a:bodyPr/>
                    <a:lstStyle/>
                    <a:p>
                      <a:pPr marL="9525" marR="196215" indent="317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КАКИЕ</a:t>
                      </a:r>
                      <a:r>
                        <a:rPr sz="1400" spc="-4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РАСХОДЫ</a:t>
                      </a:r>
                      <a:r>
                        <a:rPr sz="1400" spc="-4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СОСТАВЛЯЮТ </a:t>
                      </a:r>
                      <a:r>
                        <a:rPr sz="1400" spc="-30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БОЛЬШУЮ</a:t>
                      </a:r>
                      <a:r>
                        <a:rPr sz="1400" spc="-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ЧАСТЬ</a:t>
                      </a:r>
                      <a:r>
                        <a:rPr sz="1400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РАСХОДОВ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1400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БЮДЖЕТА?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497DBA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R="28575" indent="33655" algn="ctr">
                        <a:lnSpc>
                          <a:spcPct val="100000"/>
                        </a:lnSpc>
                      </a:pP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Расходы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направленные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социальную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сферу,</a:t>
                      </a:r>
                      <a:r>
                        <a:rPr sz="12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составляют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большую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часть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 err="1">
                          <a:latin typeface="Times New Roman"/>
                          <a:cs typeface="Times New Roman"/>
                        </a:rPr>
                        <a:t>расходов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-10" dirty="0" smtClean="0">
                          <a:latin typeface="Times New Roman"/>
                          <a:cs typeface="Times New Roman"/>
                        </a:rPr>
                        <a:t>районного</a:t>
                      </a:r>
                      <a:r>
                        <a:rPr sz="1200" spc="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бюджета.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ним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относятся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расходы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 err="1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 err="1" smtClean="0">
                          <a:latin typeface="Times New Roman"/>
                          <a:cs typeface="Times New Roman"/>
                        </a:rPr>
                        <a:t>образование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культуру,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кинематографию,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социальную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политику,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средства </a:t>
                      </a:r>
                      <a:r>
                        <a:rPr sz="1200" spc="-10" dirty="0" err="1">
                          <a:latin typeface="Times New Roman"/>
                          <a:cs typeface="Times New Roman"/>
                        </a:rPr>
                        <a:t>массовой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 err="1" smtClean="0">
                          <a:latin typeface="Times New Roman"/>
                          <a:cs typeface="Times New Roman"/>
                        </a:rPr>
                        <a:t>информации</a:t>
                      </a:r>
                      <a:r>
                        <a:rPr sz="1200" spc="-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(расходы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социальную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сферу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2022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году </a:t>
                      </a:r>
                      <a:r>
                        <a:rPr sz="1200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 err="1">
                          <a:latin typeface="Times New Roman"/>
                          <a:cs typeface="Times New Roman"/>
                        </a:rPr>
                        <a:t>составят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20" dirty="0" smtClean="0">
                          <a:latin typeface="Times New Roman"/>
                          <a:cs typeface="Times New Roman"/>
                        </a:rPr>
                        <a:t>74,0</a:t>
                      </a:r>
                      <a:r>
                        <a:rPr sz="1200" dirty="0" smtClean="0">
                          <a:latin typeface="Times New Roman"/>
                          <a:cs typeface="Times New Roman"/>
                        </a:rPr>
                        <a:t>%</a:t>
                      </a:r>
                      <a:r>
                        <a:rPr sz="12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общей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сумме</a:t>
                      </a:r>
                      <a:r>
                        <a:rPr sz="12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 err="1">
                          <a:latin typeface="Times New Roman"/>
                          <a:cs typeface="Times New Roman"/>
                        </a:rPr>
                        <a:t>расходов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-10" dirty="0" smtClean="0">
                          <a:latin typeface="Times New Roman"/>
                          <a:cs typeface="Times New Roman"/>
                        </a:rPr>
                        <a:t>районного </a:t>
                      </a:r>
                      <a:r>
                        <a:rPr sz="1200" spc="-10" dirty="0" err="1" smtClean="0">
                          <a:latin typeface="Times New Roman"/>
                          <a:cs typeface="Times New Roman"/>
                        </a:rPr>
                        <a:t>бюджета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497DB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1979676" y="1124711"/>
            <a:ext cx="935990" cy="413384"/>
          </a:xfrm>
          <a:custGeom>
            <a:avLst/>
            <a:gdLst/>
            <a:ahLst/>
            <a:cxnLst/>
            <a:rect l="l" t="t" r="r" b="b"/>
            <a:pathLst>
              <a:path w="935989" h="413384">
                <a:moveTo>
                  <a:pt x="729234" y="0"/>
                </a:moveTo>
                <a:lnTo>
                  <a:pt x="729234" y="103250"/>
                </a:lnTo>
                <a:lnTo>
                  <a:pt x="0" y="103250"/>
                </a:lnTo>
                <a:lnTo>
                  <a:pt x="0" y="309752"/>
                </a:lnTo>
                <a:lnTo>
                  <a:pt x="729234" y="309752"/>
                </a:lnTo>
                <a:lnTo>
                  <a:pt x="729234" y="413003"/>
                </a:lnTo>
                <a:lnTo>
                  <a:pt x="935736" y="206501"/>
                </a:lnTo>
                <a:lnTo>
                  <a:pt x="729234" y="0"/>
                </a:lnTo>
                <a:close/>
              </a:path>
            </a:pathLst>
          </a:custGeom>
          <a:solidFill>
            <a:srgbClr val="E6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79676" y="2060448"/>
            <a:ext cx="935990" cy="433070"/>
          </a:xfrm>
          <a:custGeom>
            <a:avLst/>
            <a:gdLst/>
            <a:ahLst/>
            <a:cxnLst/>
            <a:rect l="l" t="t" r="r" b="b"/>
            <a:pathLst>
              <a:path w="935989" h="433069">
                <a:moveTo>
                  <a:pt x="719328" y="0"/>
                </a:moveTo>
                <a:lnTo>
                  <a:pt x="719328" y="108203"/>
                </a:lnTo>
                <a:lnTo>
                  <a:pt x="0" y="108203"/>
                </a:lnTo>
                <a:lnTo>
                  <a:pt x="0" y="324612"/>
                </a:lnTo>
                <a:lnTo>
                  <a:pt x="719328" y="324612"/>
                </a:lnTo>
                <a:lnTo>
                  <a:pt x="719328" y="432815"/>
                </a:lnTo>
                <a:lnTo>
                  <a:pt x="935736" y="216407"/>
                </a:lnTo>
                <a:lnTo>
                  <a:pt x="719328" y="0"/>
                </a:lnTo>
                <a:close/>
              </a:path>
            </a:pathLst>
          </a:custGeom>
          <a:solidFill>
            <a:srgbClr val="E6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79676" y="4572000"/>
            <a:ext cx="935990" cy="433070"/>
          </a:xfrm>
          <a:custGeom>
            <a:avLst/>
            <a:gdLst/>
            <a:ahLst/>
            <a:cxnLst/>
            <a:rect l="l" t="t" r="r" b="b"/>
            <a:pathLst>
              <a:path w="935989" h="433070">
                <a:moveTo>
                  <a:pt x="719328" y="0"/>
                </a:moveTo>
                <a:lnTo>
                  <a:pt x="719328" y="108204"/>
                </a:lnTo>
                <a:lnTo>
                  <a:pt x="0" y="108204"/>
                </a:lnTo>
                <a:lnTo>
                  <a:pt x="0" y="324612"/>
                </a:lnTo>
                <a:lnTo>
                  <a:pt x="719328" y="324612"/>
                </a:lnTo>
                <a:lnTo>
                  <a:pt x="719328" y="432816"/>
                </a:lnTo>
                <a:lnTo>
                  <a:pt x="935736" y="216407"/>
                </a:lnTo>
                <a:lnTo>
                  <a:pt x="719328" y="0"/>
                </a:lnTo>
                <a:close/>
              </a:path>
            </a:pathLst>
          </a:custGeom>
          <a:solidFill>
            <a:srgbClr val="E6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01052" y="2851812"/>
            <a:ext cx="935990" cy="431800"/>
          </a:xfrm>
          <a:custGeom>
            <a:avLst/>
            <a:gdLst/>
            <a:ahLst/>
            <a:cxnLst/>
            <a:rect l="l" t="t" r="r" b="b"/>
            <a:pathLst>
              <a:path w="935989" h="431800">
                <a:moveTo>
                  <a:pt x="720090" y="0"/>
                </a:moveTo>
                <a:lnTo>
                  <a:pt x="720090" y="107822"/>
                </a:lnTo>
                <a:lnTo>
                  <a:pt x="0" y="107822"/>
                </a:lnTo>
                <a:lnTo>
                  <a:pt x="0" y="323468"/>
                </a:lnTo>
                <a:lnTo>
                  <a:pt x="720090" y="323468"/>
                </a:lnTo>
                <a:lnTo>
                  <a:pt x="720090" y="431291"/>
                </a:lnTo>
                <a:lnTo>
                  <a:pt x="935736" y="215645"/>
                </a:lnTo>
                <a:lnTo>
                  <a:pt x="720090" y="0"/>
                </a:lnTo>
                <a:close/>
              </a:path>
            </a:pathLst>
          </a:custGeom>
          <a:solidFill>
            <a:srgbClr val="E6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859011" y="6601536"/>
            <a:ext cx="24574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735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25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6420" y="44196"/>
            <a:ext cx="5183505" cy="504825"/>
          </a:xfrm>
          <a:prstGeom prst="rect">
            <a:avLst/>
          </a:prstGeom>
          <a:solidFill>
            <a:srgbClr val="548ED4"/>
          </a:solidFill>
          <a:ln w="57150">
            <a:solidFill>
              <a:srgbClr val="FFFFFF"/>
            </a:solidFill>
          </a:ln>
        </p:spPr>
        <p:txBody>
          <a:bodyPr vert="horz" wrap="square" lIns="0" tIns="2666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9"/>
              </a:spcBef>
            </a:pPr>
            <a:r>
              <a:rPr sz="2800" b="1" spc="-70" dirty="0">
                <a:latin typeface="Times New Roman"/>
                <a:cs typeface="Times New Roman"/>
              </a:rPr>
              <a:t>ГЛОССАРИЙ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11081" y="6646105"/>
            <a:ext cx="193040" cy="13906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z="800" dirty="0">
                <a:latin typeface="Times New Roman"/>
                <a:cs typeface="Times New Roman"/>
              </a:rPr>
              <a:t>26</a:t>
            </a:fld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370" y="694385"/>
            <a:ext cx="8339455" cy="58496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Безвозмездные</a:t>
            </a:r>
            <a:r>
              <a:rPr sz="1000" b="1" i="1" spc="20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поступления</a:t>
            </a:r>
            <a:r>
              <a:rPr sz="1000" b="1" i="1" spc="20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-</a:t>
            </a:r>
            <a:r>
              <a:rPr sz="1000" spc="204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поступающие,</a:t>
            </a:r>
            <a:r>
              <a:rPr sz="1000" spc="2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</a:t>
            </a:r>
            <a:r>
              <a:rPr sz="1000" spc="2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бюджет</a:t>
            </a:r>
            <a:r>
              <a:rPr sz="1000" spc="2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денежные</a:t>
            </a:r>
            <a:r>
              <a:rPr sz="1000" spc="204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средства  </a:t>
            </a:r>
            <a:r>
              <a:rPr sz="1000" spc="1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на</a:t>
            </a:r>
            <a:r>
              <a:rPr sz="1000" spc="2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безвозвратной</a:t>
            </a:r>
            <a:r>
              <a:rPr sz="1000" spc="2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</a:t>
            </a:r>
            <a:r>
              <a:rPr sz="1000" spc="2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безвозмездной</a:t>
            </a:r>
            <a:r>
              <a:rPr sz="1000" spc="2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основе</a:t>
            </a:r>
            <a:r>
              <a:rPr sz="1000" spc="2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из</a:t>
            </a:r>
            <a:r>
              <a:rPr sz="1000" spc="204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федерального</a:t>
            </a:r>
            <a:r>
              <a:rPr sz="1000" spc="2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бюджета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latin typeface="Times New Roman"/>
                <a:cs typeface="Times New Roman"/>
              </a:rPr>
              <a:t>(межбюджетные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трансферты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виде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дотаций,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субсидий,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субвенций),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а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также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перечисления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от </a:t>
            </a:r>
            <a:r>
              <a:rPr sz="1000" spc="-5" dirty="0">
                <a:latin typeface="Times New Roman"/>
                <a:cs typeface="Times New Roman"/>
              </a:rPr>
              <a:t>физических</a:t>
            </a:r>
            <a:r>
              <a:rPr sz="1000" spc="3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юридических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лиц</a:t>
            </a: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000" b="1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Бюджет</a:t>
            </a:r>
            <a:r>
              <a:rPr sz="1000" b="1" i="1" spc="2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-</a:t>
            </a:r>
            <a:r>
              <a:rPr sz="1000" spc="204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это</a:t>
            </a:r>
            <a:r>
              <a:rPr sz="1000" spc="2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план</a:t>
            </a:r>
            <a:r>
              <a:rPr sz="1000" spc="2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D0D0D"/>
                </a:solidFill>
                <a:latin typeface="Times New Roman"/>
                <a:cs typeface="Times New Roman"/>
              </a:rPr>
              <a:t>расходов</a:t>
            </a:r>
            <a:r>
              <a:rPr sz="1000" spc="22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и</a:t>
            </a:r>
            <a:r>
              <a:rPr sz="1000" spc="204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D0D0D"/>
                </a:solidFill>
                <a:latin typeface="Times New Roman"/>
                <a:cs typeface="Times New Roman"/>
              </a:rPr>
              <a:t>предполагаемых</a:t>
            </a:r>
            <a:r>
              <a:rPr sz="1000" spc="229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источников</a:t>
            </a:r>
            <a:r>
              <a:rPr sz="1000" spc="2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доходов</a:t>
            </a:r>
            <a:r>
              <a:rPr sz="1000" spc="22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для</a:t>
            </a:r>
            <a:r>
              <a:rPr sz="1000" spc="22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D0D0D"/>
                </a:solidFill>
                <a:latin typeface="Times New Roman"/>
                <a:cs typeface="Times New Roman"/>
              </a:rPr>
              <a:t>их</a:t>
            </a:r>
            <a:r>
              <a:rPr sz="1000" spc="2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D0D0D"/>
                </a:solidFill>
                <a:latin typeface="Times New Roman"/>
                <a:cs typeface="Times New Roman"/>
              </a:rPr>
              <a:t>финансирования</a:t>
            </a:r>
            <a:r>
              <a:rPr sz="1000" spc="2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D0D0D"/>
                </a:solidFill>
                <a:latin typeface="Times New Roman"/>
                <a:cs typeface="Times New Roman"/>
              </a:rPr>
              <a:t>Это</a:t>
            </a:r>
            <a:r>
              <a:rPr sz="1000" spc="22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D0D0D"/>
                </a:solidFill>
                <a:latin typeface="Times New Roman"/>
                <a:cs typeface="Times New Roman"/>
              </a:rPr>
              <a:t>важнейший</a:t>
            </a:r>
            <a:r>
              <a:rPr sz="1000" spc="2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D0D0D"/>
                </a:solidFill>
                <a:latin typeface="Times New Roman"/>
                <a:cs typeface="Times New Roman"/>
              </a:rPr>
              <a:t>финансовый</a:t>
            </a:r>
            <a:r>
              <a:rPr sz="1000" spc="22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документ,</a:t>
            </a:r>
            <a:r>
              <a:rPr sz="1000" spc="22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в</a:t>
            </a:r>
            <a:r>
              <a:rPr sz="1000" spc="2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котором </a:t>
            </a:r>
            <a:r>
              <a:rPr sz="100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определяются</a:t>
            </a:r>
            <a:r>
              <a:rPr sz="1000" spc="6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те</a:t>
            </a:r>
            <a:r>
              <a:rPr sz="1000" spc="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потребности,</a:t>
            </a:r>
            <a:r>
              <a:rPr sz="1000" spc="4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которые</a:t>
            </a:r>
            <a:r>
              <a:rPr sz="1000" spc="2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подлежат</a:t>
            </a:r>
            <a:r>
              <a:rPr sz="1000" spc="3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удовлетворению</a:t>
            </a:r>
            <a:r>
              <a:rPr sz="1000" spc="6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за</a:t>
            </a:r>
            <a:r>
              <a:rPr sz="1000" spc="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счет</a:t>
            </a:r>
            <a:r>
              <a:rPr sz="1000" spc="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денежных</a:t>
            </a:r>
            <a:r>
              <a:rPr sz="1000" spc="4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средств</a:t>
            </a:r>
            <a:r>
              <a:rPr sz="1000" spc="4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государственной</a:t>
            </a:r>
            <a:r>
              <a:rPr sz="1000" spc="6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казны</a:t>
            </a:r>
            <a:endParaRPr sz="1000" dirty="0">
              <a:latin typeface="Times New Roman"/>
              <a:cs typeface="Times New Roman"/>
            </a:endParaRPr>
          </a:p>
          <a:p>
            <a:pPr marL="12700" marR="78740" algn="just">
              <a:lnSpc>
                <a:spcPct val="100000"/>
              </a:lnSpc>
              <a:spcBef>
                <a:spcPts val="869"/>
              </a:spcBef>
            </a:pPr>
            <a:r>
              <a:rPr lang="ru-RU" sz="1000" b="1" i="1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Муниципальная</a:t>
            </a:r>
            <a:r>
              <a:rPr sz="1000" b="1" i="1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программа </a:t>
            </a:r>
            <a:r>
              <a:rPr sz="1000" spc="-5" dirty="0">
                <a:latin typeface="Times New Roman"/>
                <a:cs typeface="Times New Roman"/>
              </a:rPr>
              <a:t>– документ стратегического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планирования, </a:t>
            </a:r>
            <a:r>
              <a:rPr sz="1000" dirty="0">
                <a:latin typeface="Times New Roman"/>
                <a:cs typeface="Times New Roman"/>
              </a:rPr>
              <a:t>содержащий комплекс </a:t>
            </a:r>
            <a:r>
              <a:rPr sz="1000" spc="-5" dirty="0">
                <a:latin typeface="Times New Roman"/>
                <a:cs typeface="Times New Roman"/>
              </a:rPr>
              <a:t>планируемых мероприятий,</a:t>
            </a:r>
            <a:r>
              <a:rPr sz="1000" dirty="0">
                <a:latin typeface="Times New Roman"/>
                <a:cs typeface="Times New Roman"/>
              </a:rPr>
              <a:t> взаимоувязанных </a:t>
            </a:r>
            <a:r>
              <a:rPr sz="1000" spc="-10" dirty="0">
                <a:latin typeface="Times New Roman"/>
                <a:cs typeface="Times New Roman"/>
              </a:rPr>
              <a:t>по 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задачам,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срокам</a:t>
            </a:r>
            <a:r>
              <a:rPr sz="1000" dirty="0">
                <a:latin typeface="Times New Roman"/>
                <a:cs typeface="Times New Roman"/>
              </a:rPr>
              <a:t> осуществления,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исполнителям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</a:t>
            </a:r>
            <a:r>
              <a:rPr sz="1000" dirty="0">
                <a:latin typeface="Times New Roman"/>
                <a:cs typeface="Times New Roman"/>
              </a:rPr>
              <a:t> ресурсам,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инструментов</a:t>
            </a:r>
            <a:r>
              <a:rPr sz="1000" dirty="0">
                <a:latin typeface="Times New Roman"/>
                <a:cs typeface="Times New Roman"/>
              </a:rPr>
              <a:t> государственной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политики,</a:t>
            </a:r>
            <a:r>
              <a:rPr sz="1000" dirty="0">
                <a:latin typeface="Times New Roman"/>
                <a:cs typeface="Times New Roman"/>
              </a:rPr>
              <a:t> обеспечивающих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</a:t>
            </a:r>
            <a:r>
              <a:rPr sz="1000" dirty="0">
                <a:latin typeface="Times New Roman"/>
                <a:cs typeface="Times New Roman"/>
              </a:rPr>
              <a:t> рамках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реализации 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ключевых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государственных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функций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достижение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приоритетов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целей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государственной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политики</a:t>
            </a:r>
            <a:endParaRPr sz="10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09"/>
              </a:spcBef>
            </a:pPr>
            <a:r>
              <a:rPr sz="1000" b="1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Дефицит</a:t>
            </a:r>
            <a:r>
              <a:rPr sz="1000" b="1" i="1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–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превышение</a:t>
            </a:r>
            <a:r>
              <a:rPr sz="1000" spc="3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расходов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бюджета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над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его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доходами</a:t>
            </a: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2700" marR="76835" algn="just">
              <a:lnSpc>
                <a:spcPct val="100000"/>
              </a:lnSpc>
            </a:pPr>
            <a:r>
              <a:rPr sz="10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Дотации</a:t>
            </a:r>
            <a:r>
              <a:rPr sz="1000" b="1" i="1" spc="6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-</a:t>
            </a:r>
            <a:r>
              <a:rPr sz="1000" spc="15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межбюджетные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трансферты,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предоставляемые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на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безвозмездной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безвозвратной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основе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без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установления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направлений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(или)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условий </a:t>
            </a:r>
            <a:r>
              <a:rPr sz="1000" spc="-2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их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использования</a:t>
            </a: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0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Доходы</a:t>
            </a:r>
            <a:r>
              <a:rPr sz="1000" b="1" i="1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–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поступающие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бюджет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средства</a:t>
            </a:r>
            <a:endParaRPr sz="1000" dirty="0">
              <a:latin typeface="Times New Roman"/>
              <a:cs typeface="Times New Roman"/>
            </a:endParaRPr>
          </a:p>
          <a:p>
            <a:pPr marL="12700" marR="78105" algn="just">
              <a:lnSpc>
                <a:spcPts val="1190"/>
              </a:lnSpc>
              <a:spcBef>
                <a:spcPts val="915"/>
              </a:spcBef>
            </a:pPr>
            <a:r>
              <a:rPr sz="10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Консолидированный</a:t>
            </a:r>
            <a:r>
              <a:rPr sz="1000" b="1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b="1" i="1" spc="-10" dirty="0" err="1">
                <a:solidFill>
                  <a:srgbClr val="0000FF"/>
                </a:solidFill>
                <a:latin typeface="Times New Roman"/>
                <a:cs typeface="Times New Roman"/>
              </a:rPr>
              <a:t>бюджет</a:t>
            </a:r>
            <a:r>
              <a:rPr sz="10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1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муниципального района</a:t>
            </a:r>
            <a:r>
              <a:rPr sz="1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-</a:t>
            </a:r>
            <a:r>
              <a:rPr sz="1000" dirty="0">
                <a:latin typeface="Times New Roman"/>
                <a:cs typeface="Times New Roman"/>
              </a:rPr>
              <a:t> бюджет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субъекта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Российской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Федерации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свод</a:t>
            </a:r>
            <a:r>
              <a:rPr sz="1000" dirty="0">
                <a:latin typeface="Times New Roman"/>
                <a:cs typeface="Times New Roman"/>
              </a:rPr>
              <a:t> бюджетов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муниципальных 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образований,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входящих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 состав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субъекта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Российской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Федерации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(без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учета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межбюджетных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трансфертов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между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этими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бюджетами)</a:t>
            </a:r>
            <a:endParaRPr sz="1000" dirty="0">
              <a:latin typeface="Times New Roman"/>
              <a:cs typeface="Times New Roman"/>
            </a:endParaRPr>
          </a:p>
          <a:p>
            <a:pPr marL="12700" marR="76200" algn="just">
              <a:lnSpc>
                <a:spcPct val="100000"/>
              </a:lnSpc>
              <a:spcBef>
                <a:spcPts val="705"/>
              </a:spcBef>
            </a:pPr>
            <a:r>
              <a:rPr sz="10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Межбюджетные</a:t>
            </a:r>
            <a:r>
              <a:rPr sz="1000" b="1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трансферты</a:t>
            </a:r>
            <a:r>
              <a:rPr sz="1000" b="1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-</a:t>
            </a:r>
            <a:r>
              <a:rPr sz="1000" dirty="0">
                <a:latin typeface="Times New Roman"/>
                <a:cs typeface="Times New Roman"/>
              </a:rPr>
              <a:t> средства,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предоставляемые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одним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бюджетом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бюджетной</a:t>
            </a:r>
            <a:r>
              <a:rPr sz="1000" dirty="0">
                <a:latin typeface="Times New Roman"/>
                <a:cs typeface="Times New Roman"/>
              </a:rPr>
              <a:t> системы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Российской</a:t>
            </a:r>
            <a:r>
              <a:rPr sz="1000" dirty="0">
                <a:latin typeface="Times New Roman"/>
                <a:cs typeface="Times New Roman"/>
              </a:rPr>
              <a:t> Федерации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другому</a:t>
            </a:r>
            <a:r>
              <a:rPr sz="1000" dirty="0">
                <a:latin typeface="Times New Roman"/>
                <a:cs typeface="Times New Roman"/>
              </a:rPr>
              <a:t> бюджету 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бюджетной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системы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Российской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Федерации</a:t>
            </a: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 dirty="0">
              <a:latin typeface="Times New Roman"/>
              <a:cs typeface="Times New Roman"/>
            </a:endParaRPr>
          </a:p>
          <a:p>
            <a:pPr marL="12700" marR="78740" algn="just">
              <a:lnSpc>
                <a:spcPct val="100000"/>
              </a:lnSpc>
              <a:spcBef>
                <a:spcPts val="5"/>
              </a:spcBef>
            </a:pPr>
            <a:r>
              <a:rPr sz="10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Налоговые доходы </a:t>
            </a:r>
            <a:r>
              <a:rPr sz="1000" b="1" spc="-5" dirty="0">
                <a:latin typeface="Times New Roman"/>
                <a:cs typeface="Times New Roman"/>
              </a:rPr>
              <a:t>- </a:t>
            </a:r>
            <a:r>
              <a:rPr sz="1000" spc="-5" dirty="0">
                <a:latin typeface="Times New Roman"/>
                <a:cs typeface="Times New Roman"/>
              </a:rPr>
              <a:t>доходы </a:t>
            </a:r>
            <a:r>
              <a:rPr sz="1000" dirty="0">
                <a:latin typeface="Times New Roman"/>
                <a:cs typeface="Times New Roman"/>
              </a:rPr>
              <a:t>от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предусмотренных законодательством </a:t>
            </a:r>
            <a:r>
              <a:rPr sz="1000" dirty="0">
                <a:latin typeface="Times New Roman"/>
                <a:cs typeface="Times New Roman"/>
              </a:rPr>
              <a:t>Российской Федерации федеральных </a:t>
            </a:r>
            <a:r>
              <a:rPr sz="1000" spc="-5" dirty="0">
                <a:latin typeface="Times New Roman"/>
                <a:cs typeface="Times New Roman"/>
              </a:rPr>
              <a:t>налогов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 сборов, в том </a:t>
            </a:r>
            <a:r>
              <a:rPr sz="1000" dirty="0">
                <a:latin typeface="Times New Roman"/>
                <a:cs typeface="Times New Roman"/>
              </a:rPr>
              <a:t>числе от </a:t>
            </a:r>
            <a:r>
              <a:rPr sz="1000" spc="-5" dirty="0">
                <a:latin typeface="Times New Roman"/>
                <a:cs typeface="Times New Roman"/>
              </a:rPr>
              <a:t>налогов, 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предусмотренных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специальными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налоговыми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режимами,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законодательством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Республики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Адыгея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от</a:t>
            </a:r>
            <a:r>
              <a:rPr sz="1000" spc="-5" dirty="0">
                <a:latin typeface="Times New Roman"/>
                <a:cs typeface="Times New Roman"/>
              </a:rPr>
              <a:t> региональных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налогов</a:t>
            </a: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2700" marR="77470" algn="just">
              <a:lnSpc>
                <a:spcPct val="100000"/>
              </a:lnSpc>
            </a:pPr>
            <a:r>
              <a:rPr sz="10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Неналоговые доходы </a:t>
            </a:r>
            <a:r>
              <a:rPr sz="1000" b="1" spc="-5" dirty="0">
                <a:latin typeface="Times New Roman"/>
                <a:cs typeface="Times New Roman"/>
              </a:rPr>
              <a:t>- </a:t>
            </a:r>
            <a:r>
              <a:rPr sz="1000" spc="-5" dirty="0">
                <a:latin typeface="Times New Roman"/>
                <a:cs typeface="Times New Roman"/>
              </a:rPr>
              <a:t>платежи, которые включают</a:t>
            </a:r>
            <a:r>
              <a:rPr sz="1000" spc="2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 </a:t>
            </a:r>
            <a:r>
              <a:rPr sz="1000" dirty="0">
                <a:latin typeface="Times New Roman"/>
                <a:cs typeface="Times New Roman"/>
              </a:rPr>
              <a:t>себя возмездные операции от </a:t>
            </a:r>
            <a:r>
              <a:rPr sz="1000" spc="-5" dirty="0">
                <a:latin typeface="Times New Roman"/>
                <a:cs typeface="Times New Roman"/>
              </a:rPr>
              <a:t>прямого</a:t>
            </a:r>
            <a:r>
              <a:rPr sz="1000" spc="2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предоставления </a:t>
            </a:r>
            <a:r>
              <a:rPr sz="1000" spc="-5" dirty="0">
                <a:latin typeface="Times New Roman"/>
                <a:cs typeface="Times New Roman"/>
              </a:rPr>
              <a:t>государством</a:t>
            </a:r>
            <a:r>
              <a:rPr sz="1000" spc="2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 пользование</a:t>
            </a:r>
            <a:r>
              <a:rPr sz="1000" spc="2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имущества 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природных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ресурсов,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от </a:t>
            </a:r>
            <a:r>
              <a:rPr sz="1000" spc="-5" dirty="0">
                <a:latin typeface="Times New Roman"/>
                <a:cs typeface="Times New Roman"/>
              </a:rPr>
              <a:t>различного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вида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Times New Roman"/>
                <a:cs typeface="Times New Roman"/>
              </a:rPr>
              <a:t>услуг,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а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также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платежи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виде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штрафов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или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иных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санкций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за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нарушение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законодательства</a:t>
            </a: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0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Профицит</a:t>
            </a:r>
            <a:r>
              <a:rPr sz="1000" b="1" i="1" spc="-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–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превышение</a:t>
            </a:r>
            <a:r>
              <a:rPr sz="1000" spc="30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доходов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бюджета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над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его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расходами</a:t>
            </a:r>
            <a:endParaRPr sz="10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830"/>
              </a:spcBef>
            </a:pPr>
            <a:r>
              <a:rPr sz="10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Расходы</a:t>
            </a:r>
            <a:r>
              <a:rPr sz="1000" b="1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–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выплачиваемые</a:t>
            </a:r>
            <a:r>
              <a:rPr sz="1000" spc="3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из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бюджета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средства</a:t>
            </a:r>
            <a:endParaRPr sz="1000" dirty="0">
              <a:latin typeface="Times New Roman"/>
              <a:cs typeface="Times New Roman"/>
            </a:endParaRPr>
          </a:p>
          <a:p>
            <a:pPr marL="12700" marR="78105" algn="just">
              <a:lnSpc>
                <a:spcPct val="99600"/>
              </a:lnSpc>
              <a:spcBef>
                <a:spcPts val="819"/>
              </a:spcBef>
            </a:pPr>
            <a:r>
              <a:rPr sz="10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Субсидии</a:t>
            </a:r>
            <a:r>
              <a:rPr sz="1000" b="1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-</a:t>
            </a:r>
            <a:r>
              <a:rPr sz="1000" dirty="0">
                <a:latin typeface="Times New Roman"/>
                <a:cs typeface="Times New Roman"/>
              </a:rPr>
              <a:t> межбюджетные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трансферты,</a:t>
            </a:r>
            <a:r>
              <a:rPr sz="1000" dirty="0">
                <a:latin typeface="Times New Roman"/>
                <a:cs typeface="Times New Roman"/>
              </a:rPr>
              <a:t> предоставляемые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целях</a:t>
            </a:r>
            <a:r>
              <a:rPr sz="1000" dirty="0">
                <a:latin typeface="Times New Roman"/>
                <a:cs typeface="Times New Roman"/>
              </a:rPr>
              <a:t> софинансирования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расходных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обязательств,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возникающих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при</a:t>
            </a:r>
            <a:r>
              <a:rPr sz="1000" dirty="0">
                <a:latin typeface="Times New Roman"/>
                <a:cs typeface="Times New Roman"/>
              </a:rPr>
              <a:t> выполнении 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полномочий органов </a:t>
            </a:r>
            <a:r>
              <a:rPr sz="1000" dirty="0">
                <a:latin typeface="Times New Roman"/>
                <a:cs typeface="Times New Roman"/>
              </a:rPr>
              <a:t>государственной власти </a:t>
            </a:r>
            <a:r>
              <a:rPr sz="1000" spc="-5" dirty="0">
                <a:latin typeface="Times New Roman"/>
                <a:cs typeface="Times New Roman"/>
              </a:rPr>
              <a:t>субъектов </a:t>
            </a:r>
            <a:r>
              <a:rPr sz="1000" dirty="0">
                <a:latin typeface="Times New Roman"/>
                <a:cs typeface="Times New Roman"/>
              </a:rPr>
              <a:t>РФ </a:t>
            </a:r>
            <a:r>
              <a:rPr sz="1000" spc="-5" dirty="0">
                <a:latin typeface="Times New Roman"/>
                <a:cs typeface="Times New Roman"/>
              </a:rPr>
              <a:t>по </a:t>
            </a:r>
            <a:r>
              <a:rPr sz="1000" dirty="0">
                <a:latin typeface="Times New Roman"/>
                <a:cs typeface="Times New Roman"/>
              </a:rPr>
              <a:t>предметам ведения </a:t>
            </a:r>
            <a:r>
              <a:rPr sz="1000" spc="-5" dirty="0">
                <a:latin typeface="Times New Roman"/>
                <a:cs typeface="Times New Roman"/>
              </a:rPr>
              <a:t>субъектов </a:t>
            </a:r>
            <a:r>
              <a:rPr sz="1000" dirty="0">
                <a:latin typeface="Times New Roman"/>
                <a:cs typeface="Times New Roman"/>
              </a:rPr>
              <a:t>РФ </a:t>
            </a:r>
            <a:r>
              <a:rPr sz="1000" spc="-5" dirty="0">
                <a:latin typeface="Times New Roman"/>
                <a:cs typeface="Times New Roman"/>
              </a:rPr>
              <a:t>и предметам</a:t>
            </a:r>
            <a:r>
              <a:rPr sz="1000" spc="2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совместного</a:t>
            </a:r>
            <a:r>
              <a:rPr sz="1000" spc="2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ведения РФ </a:t>
            </a:r>
            <a:r>
              <a:rPr sz="1000" spc="-5" dirty="0">
                <a:latin typeface="Times New Roman"/>
                <a:cs typeface="Times New Roman"/>
              </a:rPr>
              <a:t>и субъектов 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РФ,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расходных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обязательств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по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выполнению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полномочий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органов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местного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самоуправления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по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вопросам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местного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значения</a:t>
            </a:r>
            <a:endParaRPr sz="1000" dirty="0">
              <a:latin typeface="Times New Roman"/>
              <a:cs typeface="Times New Roman"/>
            </a:endParaRPr>
          </a:p>
          <a:p>
            <a:pPr marL="12700" marR="76835" algn="just">
              <a:lnSpc>
                <a:spcPct val="100000"/>
              </a:lnSpc>
              <a:spcBef>
                <a:spcPts val="665"/>
              </a:spcBef>
            </a:pPr>
            <a:r>
              <a:rPr sz="10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Субвенции</a:t>
            </a:r>
            <a:r>
              <a:rPr sz="1000" b="1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-</a:t>
            </a:r>
            <a:r>
              <a:rPr sz="1000" dirty="0">
                <a:latin typeface="Times New Roman"/>
                <a:cs typeface="Times New Roman"/>
              </a:rPr>
              <a:t> межбюджетные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трансферты,</a:t>
            </a:r>
            <a:r>
              <a:rPr sz="1000" dirty="0">
                <a:latin typeface="Times New Roman"/>
                <a:cs typeface="Times New Roman"/>
              </a:rPr>
              <a:t> предоставляемые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бюджетам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субъектов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Российской</a:t>
            </a:r>
            <a:r>
              <a:rPr sz="1000" dirty="0">
                <a:latin typeface="Times New Roman"/>
                <a:cs typeface="Times New Roman"/>
              </a:rPr>
              <a:t> Федерации</a:t>
            </a:r>
            <a:r>
              <a:rPr sz="1000" spc="25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</a:t>
            </a:r>
            <a:r>
              <a:rPr sz="1000" spc="2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целях</a:t>
            </a:r>
            <a:r>
              <a:rPr sz="1000" spc="2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финансового</a:t>
            </a:r>
            <a:r>
              <a:rPr sz="1000" spc="2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обеспечения 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расходных</a:t>
            </a:r>
            <a:r>
              <a:rPr sz="1000" dirty="0">
                <a:latin typeface="Times New Roman"/>
                <a:cs typeface="Times New Roman"/>
              </a:rPr>
              <a:t> обязательств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субъектов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РФ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(или)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муниципальных</a:t>
            </a:r>
            <a:r>
              <a:rPr sz="1000" dirty="0">
                <a:latin typeface="Times New Roman"/>
                <a:cs typeface="Times New Roman"/>
              </a:rPr>
              <a:t> образований,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возникающих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при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выполнении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полномочий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РФ,</a:t>
            </a:r>
            <a:r>
              <a:rPr sz="1000" dirty="0">
                <a:latin typeface="Times New Roman"/>
                <a:cs typeface="Times New Roman"/>
              </a:rPr>
              <a:t> переданных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для 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осуществления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органам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государственной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власти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субъектов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РФ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(или)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органам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местного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самоуправления</a:t>
            </a:r>
            <a:endParaRPr sz="1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73707" y="1075436"/>
            <a:ext cx="555307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b="1" spc="-10" dirty="0" smtClean="0">
                <a:solidFill>
                  <a:srgbClr val="17375E"/>
                </a:solidFill>
                <a:latin typeface="Times New Roman"/>
                <a:cs typeface="Times New Roman"/>
              </a:rPr>
              <a:t>Финансовое управление администрации</a:t>
            </a:r>
            <a:br>
              <a:rPr lang="ru-RU" b="1" spc="-10" dirty="0" smtClean="0">
                <a:solidFill>
                  <a:srgbClr val="17375E"/>
                </a:solidFill>
                <a:latin typeface="Times New Roman"/>
                <a:cs typeface="Times New Roman"/>
              </a:rPr>
            </a:br>
            <a:r>
              <a:rPr lang="ru-RU" b="1" spc="-10" dirty="0" smtClean="0">
                <a:solidFill>
                  <a:srgbClr val="17375E"/>
                </a:solidFill>
                <a:latin typeface="Times New Roman"/>
                <a:cs typeface="Times New Roman"/>
              </a:rPr>
              <a:t>муниципального образования «Шовгеновский район»</a:t>
            </a:r>
            <a:endParaRPr b="1" spc="-5" dirty="0">
              <a:solidFill>
                <a:srgbClr val="17375E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11081" y="6646105"/>
            <a:ext cx="193040" cy="13906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z="800" dirty="0">
                <a:latin typeface="Times New Roman"/>
                <a:cs typeface="Times New Roman"/>
              </a:rPr>
              <a:t>27</a:t>
            </a:fld>
            <a:endParaRPr sz="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31010" y="1656080"/>
            <a:ext cx="5897880" cy="3001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245745" algn="ctr">
              <a:lnSpc>
                <a:spcPct val="100000"/>
              </a:lnSpc>
              <a:spcBef>
                <a:spcPts val="105"/>
              </a:spcBef>
            </a:pPr>
            <a:r>
              <a:rPr lang="ru-RU" sz="1400" b="1" i="1" dirty="0" smtClean="0">
                <a:latin typeface="Times New Roman"/>
                <a:cs typeface="Times New Roman"/>
              </a:rPr>
              <a:t>а</a:t>
            </a:r>
            <a:r>
              <a:rPr sz="1400" b="1" i="1" dirty="0" smtClean="0">
                <a:latin typeface="Times New Roman"/>
                <a:cs typeface="Times New Roman"/>
              </a:rPr>
              <a:t>.</a:t>
            </a:r>
            <a:r>
              <a:rPr sz="1400" b="1" i="1" spc="-10" dirty="0" smtClean="0">
                <a:latin typeface="Times New Roman"/>
                <a:cs typeface="Times New Roman"/>
              </a:rPr>
              <a:t> </a:t>
            </a:r>
            <a:r>
              <a:rPr lang="ru-RU" sz="1400" b="1" i="1" spc="-15" dirty="0" err="1" smtClean="0">
                <a:latin typeface="Times New Roman"/>
                <a:cs typeface="Times New Roman"/>
              </a:rPr>
              <a:t>Хакуринохабль</a:t>
            </a:r>
            <a:r>
              <a:rPr sz="1400" b="1" i="1" spc="-15" dirty="0" smtClean="0">
                <a:latin typeface="Times New Roman"/>
                <a:cs typeface="Times New Roman"/>
              </a:rPr>
              <a:t>,</a:t>
            </a:r>
            <a:r>
              <a:rPr sz="1400" b="1" i="1" spc="320" dirty="0" smtClean="0">
                <a:latin typeface="Times New Roman"/>
                <a:cs typeface="Times New Roman"/>
              </a:rPr>
              <a:t> </a:t>
            </a:r>
            <a:r>
              <a:rPr sz="1400" b="1" i="1" spc="-15" dirty="0">
                <a:latin typeface="Times New Roman"/>
                <a:cs typeface="Times New Roman"/>
              </a:rPr>
              <a:t>ул.</a:t>
            </a:r>
            <a:r>
              <a:rPr sz="1400" b="1" i="1" spc="-20" dirty="0">
                <a:latin typeface="Times New Roman"/>
                <a:cs typeface="Times New Roman"/>
              </a:rPr>
              <a:t> </a:t>
            </a:r>
            <a:r>
              <a:rPr lang="ru-RU" sz="1400" b="1" i="1" spc="-5" dirty="0" err="1" smtClean="0">
                <a:latin typeface="Times New Roman"/>
                <a:cs typeface="Times New Roman"/>
              </a:rPr>
              <a:t>Шовгенова</a:t>
            </a:r>
            <a:r>
              <a:rPr sz="1400" b="1" i="1" spc="-5" dirty="0" smtClean="0">
                <a:latin typeface="Times New Roman"/>
                <a:cs typeface="Times New Roman"/>
              </a:rPr>
              <a:t>,</a:t>
            </a:r>
            <a:r>
              <a:rPr lang="ru-RU" sz="1400" b="1" i="1" spc="-5" dirty="0" smtClean="0">
                <a:latin typeface="Times New Roman"/>
                <a:cs typeface="Times New Roman"/>
              </a:rPr>
              <a:t> </a:t>
            </a:r>
            <a:r>
              <a:rPr sz="1400" b="1" i="1" spc="-5" dirty="0" smtClean="0">
                <a:latin typeface="Times New Roman"/>
                <a:cs typeface="Times New Roman"/>
              </a:rPr>
              <a:t>9</a:t>
            </a:r>
            <a:r>
              <a:rPr sz="1400" b="1" i="1" spc="-5" dirty="0">
                <a:latin typeface="Times New Roman"/>
                <a:cs typeface="Times New Roman"/>
              </a:rPr>
              <a:t>,</a:t>
            </a:r>
            <a:r>
              <a:rPr sz="1400" b="1" i="1" spc="315" dirty="0">
                <a:latin typeface="Times New Roman"/>
                <a:cs typeface="Times New Roman"/>
              </a:rPr>
              <a:t> </a:t>
            </a:r>
            <a:r>
              <a:rPr sz="1400" b="1" i="1" dirty="0" smtClean="0">
                <a:latin typeface="Times New Roman"/>
                <a:cs typeface="Times New Roman"/>
              </a:rPr>
              <a:t>385</a:t>
            </a:r>
            <a:r>
              <a:rPr lang="ru-RU" sz="1400" b="1" i="1" dirty="0" smtClean="0">
                <a:latin typeface="Times New Roman"/>
                <a:cs typeface="Times New Roman"/>
              </a:rPr>
              <a:t>44</a:t>
            </a:r>
            <a:r>
              <a:rPr sz="1400" b="1" i="1" dirty="0" smtClean="0">
                <a:latin typeface="Times New Roman"/>
                <a:cs typeface="Times New Roman"/>
              </a:rPr>
              <a:t>0</a:t>
            </a:r>
            <a:endParaRPr sz="1400" dirty="0">
              <a:latin typeface="Times New Roman"/>
              <a:cs typeface="Times New Roman"/>
            </a:endParaRPr>
          </a:p>
          <a:p>
            <a:pPr marR="67310" algn="ctr">
              <a:lnSpc>
                <a:spcPct val="100000"/>
              </a:lnSpc>
              <a:spcBef>
                <a:spcPts val="1125"/>
              </a:spcBef>
            </a:pPr>
            <a:r>
              <a:rPr sz="1200" i="1" spc="-10" dirty="0">
                <a:solidFill>
                  <a:srgbClr val="1F487C"/>
                </a:solidFill>
                <a:latin typeface="Times New Roman"/>
                <a:cs typeface="Times New Roman"/>
              </a:rPr>
              <a:t>тел.</a:t>
            </a:r>
            <a:r>
              <a:rPr sz="1200" i="1" spc="-2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200" i="1" spc="-5" dirty="0">
                <a:solidFill>
                  <a:srgbClr val="1F487C"/>
                </a:solidFill>
                <a:latin typeface="Times New Roman"/>
                <a:cs typeface="Times New Roman"/>
              </a:rPr>
              <a:t>8(8772)</a:t>
            </a:r>
            <a:r>
              <a:rPr sz="1200" i="1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200" i="1" spc="-5" dirty="0">
                <a:solidFill>
                  <a:srgbClr val="1F487C"/>
                </a:solidFill>
                <a:latin typeface="Times New Roman"/>
                <a:cs typeface="Times New Roman"/>
              </a:rPr>
              <a:t>52-27-17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R="121285" algn="ctr">
              <a:lnSpc>
                <a:spcPct val="100000"/>
              </a:lnSpc>
            </a:pPr>
            <a:r>
              <a:rPr sz="1200" i="1" spc="-5" dirty="0">
                <a:solidFill>
                  <a:srgbClr val="1F487C"/>
                </a:solidFill>
                <a:latin typeface="Times New Roman"/>
                <a:cs typeface="Times New Roman"/>
              </a:rPr>
              <a:t>Е-mail:</a:t>
            </a:r>
            <a:r>
              <a:rPr sz="1200" i="1" spc="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lang="en-US" sz="1200" i="1" u="sng" spc="-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finshov@rambler</a:t>
            </a:r>
            <a:r>
              <a:rPr sz="1200" i="1" u="sng" spc="-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.ru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US" sz="11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US"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US" sz="11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US"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US" sz="11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400" b="1" i="1" spc="-5" dirty="0">
                <a:latin typeface="Times New Roman"/>
                <a:cs typeface="Times New Roman"/>
              </a:rPr>
              <a:t>График работы финансового управления: понедельник, вторник, среда, четверг -с 9.00 до 18.00,</a:t>
            </a:r>
          </a:p>
          <a:p>
            <a:pPr algn="ctr">
              <a:lnSpc>
                <a:spcPct val="100000"/>
              </a:lnSpc>
            </a:pPr>
            <a:r>
              <a:rPr lang="ru-RU" sz="1400" b="1" i="1" spc="-5" dirty="0">
                <a:latin typeface="Times New Roman"/>
                <a:cs typeface="Times New Roman"/>
              </a:rPr>
              <a:t>пятница -с 9.00 до 17.00. Перерыв -с 13.00 до 14.00.</a:t>
            </a:r>
          </a:p>
          <a:p>
            <a:pPr marL="1270" algn="ctr">
              <a:lnSpc>
                <a:spcPct val="100000"/>
              </a:lnSpc>
            </a:pPr>
            <a:r>
              <a:rPr sz="1400" b="1" i="1" dirty="0" smtClean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1714" cy="6855713"/>
            <a:chOff x="0" y="0"/>
            <a:chExt cx="9141714" cy="6855713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1714" cy="685571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125217" y="189737"/>
              <a:ext cx="5400040" cy="864235"/>
            </a:xfrm>
            <a:custGeom>
              <a:avLst/>
              <a:gdLst/>
              <a:ahLst/>
              <a:cxnLst/>
              <a:rect l="l" t="t" r="r" b="b"/>
              <a:pathLst>
                <a:path w="5400040" h="864235">
                  <a:moveTo>
                    <a:pt x="5399532" y="0"/>
                  </a:moveTo>
                  <a:lnTo>
                    <a:pt x="0" y="0"/>
                  </a:lnTo>
                  <a:lnTo>
                    <a:pt x="0" y="864107"/>
                  </a:lnTo>
                  <a:lnTo>
                    <a:pt x="5399532" y="864107"/>
                  </a:lnTo>
                  <a:lnTo>
                    <a:pt x="5399532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pPr algn="ctr"/>
              <a:endPara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Шовгеновский район</a:t>
              </a:r>
              <a:endParaRPr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125217" y="189737"/>
              <a:ext cx="5400040" cy="864235"/>
            </a:xfrm>
            <a:custGeom>
              <a:avLst/>
              <a:gdLst/>
              <a:ahLst/>
              <a:cxnLst/>
              <a:rect l="l" t="t" r="r" b="b"/>
              <a:pathLst>
                <a:path w="5400040" h="864235">
                  <a:moveTo>
                    <a:pt x="0" y="864107"/>
                  </a:moveTo>
                  <a:lnTo>
                    <a:pt x="5399532" y="864107"/>
                  </a:lnTo>
                  <a:lnTo>
                    <a:pt x="5399532" y="0"/>
                  </a:lnTo>
                  <a:lnTo>
                    <a:pt x="0" y="0"/>
                  </a:lnTo>
                  <a:lnTo>
                    <a:pt x="0" y="864107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" y="1055396"/>
              <a:ext cx="8382000" cy="1646591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334000" y="1421642"/>
            <a:ext cx="2640203" cy="72904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lang="ru-RU" sz="1850" dirty="0" smtClean="0">
              <a:latin typeface="Times New Roman"/>
              <a:cs typeface="Times New Roman"/>
            </a:endParaRPr>
          </a:p>
          <a:p>
            <a:pPr marL="577850" marR="5080" indent="-565785">
              <a:lnSpc>
                <a:spcPct val="100000"/>
              </a:lnSpc>
              <a:spcBef>
                <a:spcPts val="5"/>
              </a:spcBef>
            </a:pPr>
            <a:r>
              <a:rPr lang="ru-RU" sz="1400" i="1" spc="-5" dirty="0" smtClean="0">
                <a:latin typeface="Times New Roman"/>
                <a:cs typeface="Times New Roman"/>
              </a:rPr>
              <a:t>Население </a:t>
            </a:r>
            <a:r>
              <a:rPr lang="ru-RU" sz="1400" i="1" spc="-10" dirty="0" smtClean="0">
                <a:latin typeface="Times New Roman"/>
                <a:cs typeface="Times New Roman"/>
              </a:rPr>
              <a:t>Шовгеновского района</a:t>
            </a:r>
            <a:r>
              <a:rPr sz="1400" i="1" spc="-335" dirty="0" smtClean="0">
                <a:latin typeface="Times New Roman"/>
                <a:cs typeface="Times New Roman"/>
              </a:rPr>
              <a:t> </a:t>
            </a:r>
            <a:r>
              <a:rPr lang="ru-RU" sz="1400" i="1" dirty="0" smtClean="0">
                <a:latin typeface="Times New Roman"/>
                <a:cs typeface="Times New Roman"/>
              </a:rPr>
              <a:t>16180 </a:t>
            </a:r>
            <a:r>
              <a:rPr sz="1400" i="1" spc="-10" dirty="0" err="1" smtClean="0">
                <a:latin typeface="Times New Roman"/>
                <a:cs typeface="Times New Roman"/>
              </a:rPr>
              <a:t>человек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pic>
        <p:nvPicPr>
          <p:cNvPr id="1026" name="Picture 2" descr="E:\Downloads\Шовгеновский_район_(Shovgenovsky_district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441" y="2286001"/>
            <a:ext cx="6640832" cy="41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Downloads\Coat_of_Arms_of_Shovgenovsky_rayon_(Respublyc_of_Adygeya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41" y="0"/>
            <a:ext cx="1066800" cy="130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43000" y="1219200"/>
            <a:ext cx="28575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7850" marR="5080" indent="-565785">
              <a:lnSpc>
                <a:spcPct val="100000"/>
              </a:lnSpc>
              <a:spcBef>
                <a:spcPts val="5"/>
              </a:spcBef>
            </a:pPr>
            <a:r>
              <a:rPr lang="ru-RU" sz="1400" i="1" spc="-5" dirty="0" smtClean="0">
                <a:latin typeface="Times New Roman"/>
                <a:cs typeface="Times New Roman"/>
              </a:rPr>
              <a:t>В состав Шовгеновского района входит 6 сельских поселений:</a:t>
            </a:r>
            <a:endParaRPr lang="ru-RU"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2095" cy="6858000"/>
            <a:chOff x="0" y="0"/>
            <a:chExt cx="914209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1714" cy="685571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1460" y="866521"/>
              <a:ext cx="6839204" cy="599147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73451" y="2869692"/>
              <a:ext cx="2212086" cy="23431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08447" y="2962655"/>
              <a:ext cx="933450" cy="163906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04844" y="3285744"/>
              <a:ext cx="1172730" cy="137845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84676" y="2342388"/>
              <a:ext cx="1733550" cy="82829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96567" y="307848"/>
              <a:ext cx="6631685" cy="6547866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0" y="217170"/>
            <a:ext cx="91440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000000"/>
                </a:solidFill>
              </a:rPr>
              <a:t>БЮДЖЕТНЫЙ</a:t>
            </a:r>
            <a:r>
              <a:rPr sz="2000" spc="-30" dirty="0">
                <a:solidFill>
                  <a:srgbClr val="000000"/>
                </a:solidFill>
              </a:rPr>
              <a:t> </a:t>
            </a:r>
            <a:r>
              <a:rPr sz="2000" spc="5" dirty="0">
                <a:solidFill>
                  <a:srgbClr val="000000"/>
                </a:solidFill>
              </a:rPr>
              <a:t>ПРОЦЕСС</a:t>
            </a:r>
            <a:r>
              <a:rPr sz="2000" spc="-1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В</a:t>
            </a:r>
            <a:r>
              <a:rPr sz="2000" spc="-5" dirty="0">
                <a:solidFill>
                  <a:srgbClr val="000000"/>
                </a:solidFill>
              </a:rPr>
              <a:t> </a:t>
            </a:r>
            <a:r>
              <a:rPr lang="ru-RU" sz="2000" spc="-10" dirty="0" smtClean="0">
                <a:solidFill>
                  <a:srgbClr val="000000"/>
                </a:solidFill>
              </a:rPr>
              <a:t>ШОВГЕНОВСКОМ РАЙОНЕ</a:t>
            </a:r>
            <a:endParaRPr sz="2000" dirty="0"/>
          </a:p>
        </p:txBody>
      </p:sp>
      <p:grpSp>
        <p:nvGrpSpPr>
          <p:cNvPr id="11" name="object 11"/>
          <p:cNvGrpSpPr/>
          <p:nvPr/>
        </p:nvGrpSpPr>
        <p:grpSpPr>
          <a:xfrm>
            <a:off x="899160" y="2487676"/>
            <a:ext cx="5018405" cy="3590290"/>
            <a:chOff x="899160" y="2487676"/>
            <a:chExt cx="5018405" cy="3590290"/>
          </a:xfrm>
        </p:grpSpPr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84802" y="3464052"/>
              <a:ext cx="877697" cy="108889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37152" y="2487676"/>
              <a:ext cx="1157097" cy="4540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90977" y="3273476"/>
              <a:ext cx="526587" cy="102602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99160" y="5373624"/>
              <a:ext cx="2805684" cy="704088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188211" y="5435295"/>
            <a:ext cx="20516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4825" marR="5080" indent="-492759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Составление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проекта</a:t>
            </a:r>
            <a:r>
              <a:rPr sz="1200" spc="25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бюджета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очередного </a:t>
            </a:r>
            <a:r>
              <a:rPr sz="1200" spc="-20" dirty="0">
                <a:latin typeface="Times New Roman"/>
                <a:cs typeface="Times New Roman"/>
              </a:rPr>
              <a:t>года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7" name="object 1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96240" y="3357371"/>
            <a:ext cx="2112264" cy="731519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601472" y="3432175"/>
            <a:ext cx="151701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Рассмотрение</a:t>
            </a:r>
            <a:r>
              <a:rPr sz="1000" dirty="0">
                <a:latin typeface="Times New Roman"/>
                <a:cs typeface="Times New Roman"/>
              </a:rPr>
              <a:t> проекта </a:t>
            </a:r>
            <a:r>
              <a:rPr sz="1000" spc="-28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очередного </a:t>
            </a:r>
            <a:r>
              <a:rPr sz="1000" spc="-20" dirty="0" err="1">
                <a:latin typeface="Times New Roman"/>
                <a:cs typeface="Times New Roman"/>
              </a:rPr>
              <a:t>года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lang="ru-RU" sz="1000" spc="-20" dirty="0" smtClean="0">
                <a:latin typeface="Times New Roman"/>
                <a:cs typeface="Times New Roman"/>
              </a:rPr>
              <a:t>Советом народных депутатов МО «Шовгеновский район»</a:t>
            </a:r>
            <a:endParaRPr sz="1000" dirty="0">
              <a:latin typeface="Times New Roman"/>
              <a:cs typeface="Times New Roman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84276" y="2205227"/>
            <a:ext cx="1943100" cy="821436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815746" y="2416555"/>
            <a:ext cx="15113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265" marR="5080" indent="-2032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Утверждение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Бюджета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очередного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года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403603" y="836675"/>
            <a:ext cx="2232660" cy="792479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1675002" y="1032459"/>
            <a:ext cx="15309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Исполнение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бюджета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endParaRPr sz="1200">
              <a:latin typeface="Times New Roman"/>
              <a:cs typeface="Times New Roman"/>
            </a:endParaRPr>
          </a:p>
          <a:p>
            <a:pPr marR="27305" algn="ctr">
              <a:lnSpc>
                <a:spcPct val="100000"/>
              </a:lnSpc>
              <a:spcBef>
                <a:spcPts val="5"/>
              </a:spcBef>
            </a:pPr>
            <a:r>
              <a:rPr sz="1200" spc="-10" dirty="0">
                <a:latin typeface="Times New Roman"/>
                <a:cs typeface="Times New Roman"/>
              </a:rPr>
              <a:t>текущем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году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947916" y="1988820"/>
            <a:ext cx="1944624" cy="905255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7332091" y="2058670"/>
            <a:ext cx="14046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383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Формирование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годового </a:t>
            </a:r>
            <a:r>
              <a:rPr sz="1200" spc="-5" dirty="0">
                <a:latin typeface="Times New Roman"/>
                <a:cs typeface="Times New Roman"/>
              </a:rPr>
              <a:t>отчета </a:t>
            </a:r>
            <a:r>
              <a:rPr sz="1200" dirty="0">
                <a:latin typeface="Times New Roman"/>
                <a:cs typeface="Times New Roman"/>
              </a:rPr>
              <a:t>об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п</a:t>
            </a:r>
            <a:r>
              <a:rPr sz="1200" spc="-15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л</a:t>
            </a:r>
            <a:r>
              <a:rPr sz="1200" spc="5" dirty="0">
                <a:latin typeface="Times New Roman"/>
                <a:cs typeface="Times New Roman"/>
              </a:rPr>
              <a:t>н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нии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б</a:t>
            </a:r>
            <a:r>
              <a:rPr sz="1200" spc="-55" dirty="0">
                <a:latin typeface="Times New Roman"/>
                <a:cs typeface="Times New Roman"/>
              </a:rPr>
              <a:t>ю</a:t>
            </a:r>
            <a:r>
              <a:rPr sz="1200" dirty="0">
                <a:latin typeface="Times New Roman"/>
                <a:cs typeface="Times New Roman"/>
              </a:rPr>
              <a:t>д</a:t>
            </a:r>
            <a:r>
              <a:rPr sz="1200" spc="-15" dirty="0">
                <a:latin typeface="Times New Roman"/>
                <a:cs typeface="Times New Roman"/>
              </a:rPr>
              <a:t>ж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spc="10" dirty="0">
                <a:latin typeface="Times New Roman"/>
                <a:cs typeface="Times New Roman"/>
              </a:rPr>
              <a:t>т</a:t>
            </a:r>
            <a:r>
              <a:rPr sz="1200" dirty="0">
                <a:latin typeface="Times New Roman"/>
                <a:cs typeface="Times New Roman"/>
              </a:rPr>
              <a:t>а</a:t>
            </a:r>
            <a:endParaRPr sz="1200">
              <a:latin typeface="Times New Roman"/>
              <a:cs typeface="Times New Roman"/>
            </a:endParaRPr>
          </a:p>
          <a:p>
            <a:pPr marL="105410">
              <a:lnSpc>
                <a:spcPct val="100000"/>
              </a:lnSpc>
            </a:pPr>
            <a:r>
              <a:rPr sz="1200" spc="-10" dirty="0">
                <a:latin typeface="Times New Roman"/>
                <a:cs typeface="Times New Roman"/>
              </a:rPr>
              <a:t>предыдущего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года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019543" y="3429000"/>
            <a:ext cx="2124455" cy="851916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7330185" y="3472942"/>
            <a:ext cx="17176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Публичные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слушания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отчёту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об</a:t>
            </a:r>
            <a:r>
              <a:rPr sz="1200" spc="-5" dirty="0">
                <a:latin typeface="Times New Roman"/>
                <a:cs typeface="Times New Roman"/>
              </a:rPr>
              <a:t> исполнении</a:t>
            </a:r>
            <a:endParaRPr sz="1200">
              <a:latin typeface="Times New Roman"/>
              <a:cs typeface="Times New Roman"/>
            </a:endParaRPr>
          </a:p>
          <a:p>
            <a:pPr marL="117475" marR="110489" algn="ctr">
              <a:lnSpc>
                <a:spcPct val="100000"/>
              </a:lnSpc>
            </a:pPr>
            <a:r>
              <a:rPr sz="1200" spc="-10" dirty="0">
                <a:latin typeface="Times New Roman"/>
                <a:cs typeface="Times New Roman"/>
              </a:rPr>
              <a:t>бюджета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предыдущего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года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7" name="object 2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659880" y="4940808"/>
            <a:ext cx="2016252" cy="647700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6992873" y="4974412"/>
            <a:ext cx="151511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Рассмотрение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утверждение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отчета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об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исполнении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бюджета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96283" y="3240786"/>
            <a:ext cx="11283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200" marR="5080" indent="-1905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Б</a:t>
            </a:r>
            <a:r>
              <a:rPr sz="1600" b="1" spc="-100" dirty="0">
                <a:solidFill>
                  <a:srgbClr val="001F5F"/>
                </a:solidFill>
                <a:latin typeface="Times New Roman"/>
                <a:cs typeface="Times New Roman"/>
              </a:rPr>
              <a:t>ю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16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ж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6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ый  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процесс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429000" y="775716"/>
            <a:ext cx="3971290" cy="4672330"/>
            <a:chOff x="3429000" y="775716"/>
            <a:chExt cx="3971290" cy="4672330"/>
          </a:xfrm>
        </p:grpSpPr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429000" y="775716"/>
              <a:ext cx="2870454" cy="288264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831080" y="2953511"/>
              <a:ext cx="2568702" cy="249402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091940" y="4777739"/>
              <a:ext cx="526554" cy="582930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4285869" y="4857115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35" name="object 35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371088" y="2328659"/>
            <a:ext cx="528091" cy="584466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3565652" y="2408046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37" name="object 3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179820" y="2904731"/>
            <a:ext cx="526567" cy="584466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6374384" y="298437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39" name="object 3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67868" y="4364735"/>
            <a:ext cx="2232660" cy="829056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620064" y="4488560"/>
            <a:ext cx="17176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marR="5080" indent="-285115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Публичные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слушания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проекту </a:t>
            </a:r>
            <a:r>
              <a:rPr sz="1200" spc="-10" dirty="0">
                <a:latin typeface="Times New Roman"/>
                <a:cs typeface="Times New Roman"/>
              </a:rPr>
              <a:t>бюджета 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очередного </a:t>
            </a:r>
            <a:r>
              <a:rPr sz="1200" spc="-20" dirty="0">
                <a:latin typeface="Times New Roman"/>
                <a:cs typeface="Times New Roman"/>
              </a:rPr>
              <a:t>года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6200"/>
            <a:ext cx="9141714" cy="6855713"/>
            <a:chOff x="0" y="0"/>
            <a:chExt cx="9141714" cy="6855713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1714" cy="685571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1563" y="2209800"/>
              <a:ext cx="8641842" cy="4269486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323850" y="762"/>
            <a:ext cx="8498205" cy="576580"/>
            <a:chOff x="323850" y="762"/>
            <a:chExt cx="8498205" cy="576580"/>
          </a:xfrm>
        </p:grpSpPr>
        <p:sp>
          <p:nvSpPr>
            <p:cNvPr id="8" name="object 8"/>
            <p:cNvSpPr/>
            <p:nvPr/>
          </p:nvSpPr>
          <p:spPr>
            <a:xfrm>
              <a:off x="323850" y="762"/>
              <a:ext cx="8498205" cy="576580"/>
            </a:xfrm>
            <a:custGeom>
              <a:avLst/>
              <a:gdLst/>
              <a:ahLst/>
              <a:cxnLst/>
              <a:rect l="l" t="t" r="r" b="b"/>
              <a:pathLst>
                <a:path w="8498205" h="576580">
                  <a:moveTo>
                    <a:pt x="8497824" y="0"/>
                  </a:moveTo>
                  <a:lnTo>
                    <a:pt x="0" y="0"/>
                  </a:lnTo>
                  <a:lnTo>
                    <a:pt x="0" y="576071"/>
                  </a:lnTo>
                  <a:lnTo>
                    <a:pt x="8497824" y="576071"/>
                  </a:lnTo>
                  <a:lnTo>
                    <a:pt x="84978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3850" y="762"/>
              <a:ext cx="8498205" cy="576580"/>
            </a:xfrm>
            <a:custGeom>
              <a:avLst/>
              <a:gdLst/>
              <a:ahLst/>
              <a:cxnLst/>
              <a:rect l="l" t="t" r="r" b="b"/>
              <a:pathLst>
                <a:path w="8498205" h="576580">
                  <a:moveTo>
                    <a:pt x="0" y="576071"/>
                  </a:moveTo>
                  <a:lnTo>
                    <a:pt x="8497824" y="576071"/>
                  </a:lnTo>
                  <a:lnTo>
                    <a:pt x="8497824" y="0"/>
                  </a:lnTo>
                  <a:lnTo>
                    <a:pt x="0" y="0"/>
                  </a:lnTo>
                  <a:lnTo>
                    <a:pt x="0" y="576071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23850" y="0"/>
            <a:ext cx="849820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b="1" dirty="0"/>
              <a:t>ОСНОВНЫЕ</a:t>
            </a:r>
            <a:r>
              <a:rPr b="1" spc="-25" dirty="0"/>
              <a:t> </a:t>
            </a:r>
            <a:r>
              <a:rPr b="1" spc="-35" dirty="0"/>
              <a:t>НАПРАВЛЕНИЯ</a:t>
            </a:r>
            <a:r>
              <a:rPr b="1" spc="-5" dirty="0"/>
              <a:t> </a:t>
            </a:r>
            <a:r>
              <a:rPr b="1" spc="-20" dirty="0"/>
              <a:t>БЮДЖЕТНОЙ</a:t>
            </a:r>
            <a:r>
              <a:rPr b="1" spc="-15" dirty="0"/>
              <a:t> </a:t>
            </a:r>
            <a:r>
              <a:rPr b="1" spc="-10" dirty="0"/>
              <a:t>ПОЛИТИКИ</a:t>
            </a:r>
            <a:r>
              <a:rPr b="1" spc="-40" dirty="0"/>
              <a:t> </a:t>
            </a:r>
            <a:r>
              <a:rPr lang="ru-RU" b="1" spc="-10" dirty="0" smtClean="0"/>
              <a:t>ШОВГЕНОВСКОГО РАЙОНА</a:t>
            </a:r>
            <a:r>
              <a:rPr b="1" dirty="0" smtClean="0"/>
              <a:t> </a:t>
            </a:r>
            <a:r>
              <a:rPr b="1" dirty="0"/>
              <a:t>НА</a:t>
            </a:r>
            <a:r>
              <a:rPr b="1" spc="-10" dirty="0"/>
              <a:t> </a:t>
            </a:r>
            <a:r>
              <a:rPr b="1" dirty="0" smtClean="0"/>
              <a:t>202</a:t>
            </a:r>
            <a:r>
              <a:rPr lang="ru-RU" b="1" dirty="0" smtClean="0"/>
              <a:t>3</a:t>
            </a:r>
            <a:r>
              <a:rPr b="1" spc="-5" dirty="0" smtClean="0"/>
              <a:t> </a:t>
            </a:r>
            <a:r>
              <a:rPr b="1" spc="-45" dirty="0"/>
              <a:t>ГОД</a:t>
            </a:r>
            <a:r>
              <a:rPr b="1" dirty="0"/>
              <a:t> И ПЛАНОВЫЙ</a:t>
            </a:r>
            <a:r>
              <a:rPr b="1" spc="-30" dirty="0"/>
              <a:t> </a:t>
            </a:r>
            <a:r>
              <a:rPr b="1" spc="-15" dirty="0"/>
              <a:t>ПЕРИОД</a:t>
            </a:r>
            <a:r>
              <a:rPr b="1" spc="-25" dirty="0"/>
              <a:t> </a:t>
            </a:r>
            <a:r>
              <a:rPr b="1" dirty="0" smtClean="0"/>
              <a:t>202</a:t>
            </a:r>
            <a:r>
              <a:rPr lang="ru-RU" b="1" dirty="0" smtClean="0"/>
              <a:t>4</a:t>
            </a:r>
            <a:r>
              <a:rPr b="1" spc="-15" dirty="0" smtClean="0"/>
              <a:t> </a:t>
            </a:r>
            <a:r>
              <a:rPr b="1" dirty="0"/>
              <a:t>И </a:t>
            </a:r>
            <a:r>
              <a:rPr b="1" spc="-5" dirty="0" smtClean="0"/>
              <a:t>202</a:t>
            </a:r>
            <a:r>
              <a:rPr lang="ru-RU" b="1" spc="-5" dirty="0" smtClean="0"/>
              <a:t>5</a:t>
            </a:r>
            <a:r>
              <a:rPr b="1" spc="-5" dirty="0" smtClean="0"/>
              <a:t> </a:t>
            </a:r>
            <a:r>
              <a:rPr b="1" spc="-30" dirty="0"/>
              <a:t>ГОДОВ</a:t>
            </a:r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5867400" y="577342"/>
            <a:ext cx="1425595" cy="13276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Основные направления налоговой политики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5" name="Стрелка влево 14"/>
          <p:cNvSpPr/>
          <p:nvPr/>
        </p:nvSpPr>
        <p:spPr>
          <a:xfrm>
            <a:off x="1600200" y="577342"/>
            <a:ext cx="1447800" cy="1327658"/>
          </a:xfrm>
          <a:prstGeom prst="leftArrow">
            <a:avLst>
              <a:gd name="adj1" fmla="val 50000"/>
              <a:gd name="adj2" fmla="val 493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 smtClean="0"/>
          </a:p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Основные направления бюджетной политики</a:t>
            </a:r>
          </a:p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81001" y="1981200"/>
            <a:ext cx="4261484" cy="464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-проведение ответственной бюджетной политики, способствующей обеспечению долгосрочной сбалансированности и устойчивости бюджетной системы муниципального образования «Шовгеновский район» и формированию условий для ускорения темпов экономического роста, укреплению финансовой стабильности в муниципальном образовании «Шовгеновский район»;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-достижение целевых показателей, предусмотренных муниципальными программами муниципального образования «Шовгеновский район», Указом Президента Российской Федерации от 7 мая 2018 года № 204, Стратегией социально-экономического развития муниципального образования «Шовгеновский район»;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-обеспечение ежегодного повышения оплаты труда работникам бюджетного сектора экономики;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-сохранение социальной направленности консолидированного бюджета муниципального образования «Шовгеновский район»;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-совершенствование государственной социальной поддержки граждан на основе применения принципа нуждаемости и адресности;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-повышение качества государственных и муниципальных услуг;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-обеспечение справедливой конкуренции на рынке государственных (муниципальных) услуг;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-развитие механизмов привлечения социально ориентированных некоммерческих организаций к оказанию социальных услуг на конкурентной основе;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-принятие мер по недопущению кредиторской задолженности по заработной плате и социальным выплатам;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-внедрение принципов инициативного бюджетирования, предполагающих участие граждан в определении и выборе предметов расходования бюджетных средств, а также последующем контроле за реализацией отобранных проектов;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-содействие расширению производственного потенциала экономики муниципального образования «Шовгеновский район», принятие мер по повышению инвестиционной привлекательности муниципального образования «Шовгеновский район»;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-совершенствование системы планирования бюджетных инвестиций в объекты капитального строительства, путем введения механизма обоснования инвестиций;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-совершенствование механизма предоставления межбюджетных трансфертов местным бюджетам в форме субсидий, субвенций и иных межбюджетных трансфертов, имеющих целевое назначение, предоставление которых осуществляется в пределах суммы, необходимой для оплаты денежных обязательств по расходам получателей средств местных бюджетов, источником финансового обеспечения которых являются данные межбюджетные трансферты.</a:t>
            </a:r>
            <a:r>
              <a:rPr lang="ru-RU" dirty="0">
                <a:solidFill>
                  <a:srgbClr val="FFFFFF"/>
                </a:solidFill>
                <a:latin typeface="Times New Roman"/>
              </a:rPr>
              <a:t>	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24399" y="1981200"/>
            <a:ext cx="4239005" cy="464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-мониторинг налогового администрирования в целях выработки предложений по совершенствованию налогового законодательства;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-продолжение работы по эффективному межведомственному взаимодействию, целями которого являются повышение уровня собираемости налогов, снижение недоимки, достижение высокой степени достоверности информации об объектах налогообложения;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-совершенствование практики перехода на новые принципы налогообложения от кадастровой стоимости по налогу на имущество организаций и налогу на имущество физических лиц;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-создание правовой основы для проведения оценки эффективности применения льгот по местным налогам в целях их ежегодного мониторинга и актуализации в рамках планируемого на федеральном уровне перехода к их учету в составе налоговых расходов государственных (муниципальных) программ;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-активизация работы, направленной на эффективное использование инструментов, противодействующих уклонению от исполнения обязанностей по уплате налогов, с целью повышения налоговой дисциплины и мотивации налогоплательщика самостоятельно уточнять свои налоговые обязательства по уплате налогов и сборов;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обеспечение предсказуемости управленческих решений в налоговой сфере, стабильности при принятии решений по установлению ставок местных налогов;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-проведение оптимизации структуры имущества, находящегося в муниципальной собственности муниципальной собственности, с целью получения дополнительных доходов от его использования или реализации;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-обеспечение полноценного и достоверного учета муниципального имущества, а также земельных участков, государственная собственность на которые не разграничена, предоставленных в аренду;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-повышение эффективности реализации мер, направленных на расширение налоговой базы по имущественным налогам, путем выявления и включения в налогооблагаемую базу недвижимого имущества и земельных участков, которые до настоящего времени не зарегистрированы;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-поддержание справедливого уровня налоговой нагрузки для физических и юридических лиц;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-поддержка малого и среднего предпринимательства, стимулирование </a:t>
            </a:r>
            <a:r>
              <a:rPr lang="ru-RU" sz="800" b="1" dirty="0" err="1" smtClean="0">
                <a:solidFill>
                  <a:schemeClr val="tx1"/>
                </a:solidFill>
                <a:latin typeface="Times New Roman"/>
              </a:rPr>
              <a:t>самозанятости</a:t>
            </a:r>
            <a:r>
              <a:rPr lang="ru-RU" sz="800" b="1" dirty="0" smtClean="0">
                <a:solidFill>
                  <a:schemeClr val="tx1"/>
                </a:solidFill>
                <a:latin typeface="Times New Roman"/>
              </a:rPr>
              <a:t> и </a:t>
            </a:r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предпринимательской инициативы;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-совершенствование законодательной базы по местным налогам и единому налогу на вмененный доход на основе единых методологических принципов;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-продолжение работы, направленной на легализацию трудовых отношений и снижение неформальной занятости.</a:t>
            </a:r>
            <a:r>
              <a:rPr lang="ru-RU" dirty="0">
                <a:solidFill>
                  <a:srgbClr val="FFFFFF"/>
                </a:solidFill>
                <a:latin typeface="Times New Roman"/>
              </a:rPr>
              <a:t>	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2" y="0"/>
            <a:ext cx="9118859" cy="685571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56666" y="189737"/>
            <a:ext cx="7703820" cy="853439"/>
          </a:xfrm>
          <a:prstGeom prst="rect">
            <a:avLst/>
          </a:prstGeom>
          <a:solidFill>
            <a:srgbClr val="4F81BC"/>
          </a:solidFill>
          <a:ln w="28575">
            <a:solidFill>
              <a:srgbClr val="FFFFFF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 marL="728980" marR="724535" algn="ctr">
              <a:lnSpc>
                <a:spcPts val="2160"/>
              </a:lnSpc>
              <a:spcBef>
                <a:spcPts val="55"/>
              </a:spcBef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ОСНОВНЫЕ </a:t>
            </a: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НАПРАВЛЕНИЯ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НАЛОГОВОЙ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ПОЛИТИКИ </a:t>
            </a:r>
            <a:r>
              <a:rPr sz="1800" b="1" spc="-43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ШОВГЕНОВСКОГО </a:t>
            </a:r>
            <a:r>
              <a:rPr lang="ru-RU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РАЙОНА </a:t>
            </a:r>
            <a:r>
              <a:rPr sz="18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18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202</a:t>
            </a:r>
            <a:r>
              <a:rPr lang="ru-RU" sz="18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18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ГОД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lang="ru-RU" sz="18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ПЛАНОВЫЙ</a:t>
            </a:r>
            <a:r>
              <a:rPr lang="ru-RU" sz="18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ПЕРИОД</a:t>
            </a:r>
            <a:r>
              <a:rPr sz="1800" b="1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202</a:t>
            </a:r>
            <a:r>
              <a:rPr lang="ru-RU" sz="18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sz="18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202</a:t>
            </a:r>
            <a:r>
              <a:rPr lang="ru-RU" sz="18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18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ГОДОВ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5656" y="4983479"/>
            <a:ext cx="1631442" cy="187223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18540" y="1225118"/>
            <a:ext cx="7766050" cy="3715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2280" algn="just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Times New Roman"/>
                <a:cs typeface="Times New Roman"/>
              </a:rPr>
              <a:t>Основными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направлениями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налоговой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политики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Республики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Адыгея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spc="-10" dirty="0" err="1">
                <a:latin typeface="Times New Roman"/>
                <a:cs typeface="Times New Roman"/>
              </a:rPr>
              <a:t>на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spc="-5" dirty="0" smtClean="0">
                <a:latin typeface="Times New Roman"/>
                <a:cs typeface="Times New Roman"/>
              </a:rPr>
              <a:t>202</a:t>
            </a:r>
            <a:r>
              <a:rPr lang="ru-RU" sz="1100" spc="-5" dirty="0" smtClean="0">
                <a:latin typeface="Times New Roman"/>
                <a:cs typeface="Times New Roman"/>
              </a:rPr>
              <a:t>3</a:t>
            </a:r>
            <a:r>
              <a:rPr sz="1100" spc="190" dirty="0" smtClean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год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и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на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плановый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cs typeface="Times New Roman"/>
              </a:rPr>
              <a:t>период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spc="-5" dirty="0" smtClean="0">
                <a:latin typeface="Times New Roman"/>
                <a:cs typeface="Times New Roman"/>
              </a:rPr>
              <a:t>202</a:t>
            </a:r>
            <a:r>
              <a:rPr lang="ru-RU" sz="1100" spc="-5" dirty="0" smtClean="0">
                <a:latin typeface="Times New Roman"/>
                <a:cs typeface="Times New Roman"/>
              </a:rPr>
              <a:t>4</a:t>
            </a:r>
            <a:r>
              <a:rPr sz="1100" spc="190" dirty="0" smtClean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и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spc="-5" dirty="0" smtClean="0">
                <a:latin typeface="Times New Roman"/>
                <a:cs typeface="Times New Roman"/>
              </a:rPr>
              <a:t>202</a:t>
            </a:r>
            <a:r>
              <a:rPr lang="ru-RU" sz="1100" spc="-5" dirty="0" smtClean="0">
                <a:latin typeface="Times New Roman"/>
                <a:cs typeface="Times New Roman"/>
              </a:rPr>
              <a:t>5</a:t>
            </a:r>
            <a:endParaRPr sz="11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dirty="0">
                <a:latin typeface="Times New Roman"/>
                <a:cs typeface="Times New Roman"/>
              </a:rPr>
              <a:t>годов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являются:</a:t>
            </a:r>
            <a:endParaRPr sz="1100" dirty="0">
              <a:latin typeface="Times New Roman"/>
              <a:cs typeface="Times New Roman"/>
            </a:endParaRPr>
          </a:p>
          <a:p>
            <a:pPr marL="12700" marR="5080" indent="449580" algn="just">
              <a:lnSpc>
                <a:spcPct val="100000"/>
              </a:lnSpc>
            </a:pPr>
            <a:r>
              <a:rPr sz="1100" spc="-5" dirty="0">
                <a:latin typeface="Times New Roman"/>
                <a:cs typeface="Times New Roman"/>
              </a:rPr>
              <a:t>совершенствование механизмов взаимодействия исполнительных органов государственной власти Республики Адыгея </a:t>
            </a:r>
            <a:r>
              <a:rPr sz="1100" dirty="0">
                <a:latin typeface="Times New Roman"/>
                <a:cs typeface="Times New Roman"/>
              </a:rPr>
              <a:t>и 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территориальных органов федеральных </a:t>
            </a:r>
            <a:r>
              <a:rPr sz="1100" dirty="0">
                <a:latin typeface="Times New Roman"/>
                <a:cs typeface="Times New Roman"/>
              </a:rPr>
              <a:t>органов </a:t>
            </a:r>
            <a:r>
              <a:rPr sz="1100" spc="-5" dirty="0">
                <a:latin typeface="Times New Roman"/>
                <a:cs typeface="Times New Roman"/>
              </a:rPr>
              <a:t>государственной </a:t>
            </a:r>
            <a:r>
              <a:rPr sz="1100" dirty="0">
                <a:latin typeface="Times New Roman"/>
                <a:cs typeface="Times New Roman"/>
              </a:rPr>
              <a:t>власти в части </a:t>
            </a:r>
            <a:r>
              <a:rPr sz="1100" spc="-5" dirty="0">
                <a:latin typeface="Times New Roman"/>
                <a:cs typeface="Times New Roman"/>
              </a:rPr>
              <a:t>качественного администрирования доходов </a:t>
            </a:r>
            <a:r>
              <a:rPr sz="1100" dirty="0">
                <a:latin typeface="Times New Roman"/>
                <a:cs typeface="Times New Roman"/>
              </a:rPr>
              <a:t> республиканского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бюджета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Республики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Адыгея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и </a:t>
            </a:r>
            <a:r>
              <a:rPr sz="1100" spc="-5" dirty="0">
                <a:latin typeface="Times New Roman"/>
                <a:cs typeface="Times New Roman"/>
              </a:rPr>
              <a:t>повышения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уровня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собираемости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налоговых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и неналоговых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доходов;</a:t>
            </a:r>
          </a:p>
          <a:p>
            <a:pPr marL="12700" marR="5080" indent="449580" algn="just">
              <a:lnSpc>
                <a:spcPct val="100000"/>
              </a:lnSpc>
            </a:pPr>
            <a:r>
              <a:rPr sz="1100" dirty="0">
                <a:latin typeface="Times New Roman"/>
                <a:cs typeface="Times New Roman"/>
              </a:rPr>
              <a:t>усиление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претензионно-исковой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работы</a:t>
            </a:r>
            <a:r>
              <a:rPr sz="1100" dirty="0">
                <a:latin typeface="Times New Roman"/>
                <a:cs typeface="Times New Roman"/>
              </a:rPr>
              <a:t> с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неплательщиками</a:t>
            </a:r>
            <a:r>
              <a:rPr sz="1100" dirty="0">
                <a:latin typeface="Times New Roman"/>
                <a:cs typeface="Times New Roman"/>
              </a:rPr>
              <a:t> и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осуществление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мер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принудительного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взыскания </a:t>
            </a:r>
            <a:r>
              <a:rPr sz="1100" dirty="0">
                <a:latin typeface="Times New Roman"/>
                <a:cs typeface="Times New Roman"/>
              </a:rPr>
              <a:t> задолженности </a:t>
            </a:r>
            <a:r>
              <a:rPr sz="1100" spc="-5" dirty="0">
                <a:latin typeface="Times New Roman"/>
                <a:cs typeface="Times New Roman"/>
              </a:rPr>
              <a:t>по платежам </a:t>
            </a:r>
            <a:r>
              <a:rPr sz="1100" dirty="0">
                <a:latin typeface="Times New Roman"/>
                <a:cs typeface="Times New Roman"/>
              </a:rPr>
              <a:t>в бюджеты </a:t>
            </a:r>
            <a:r>
              <a:rPr sz="1100" spc="-5" dirty="0">
                <a:latin typeface="Times New Roman"/>
                <a:cs typeface="Times New Roman"/>
              </a:rPr>
              <a:t>всех уровней во взаимодействии </a:t>
            </a:r>
            <a:r>
              <a:rPr sz="1100" dirty="0">
                <a:latin typeface="Times New Roman"/>
                <a:cs typeface="Times New Roman"/>
              </a:rPr>
              <a:t>с </a:t>
            </a:r>
            <a:r>
              <a:rPr sz="1100" spc="-5" dirty="0">
                <a:latin typeface="Times New Roman"/>
                <a:cs typeface="Times New Roman"/>
              </a:rPr>
              <a:t>территориальными органами федеральных органов </a:t>
            </a:r>
            <a:r>
              <a:rPr sz="1100" dirty="0">
                <a:latin typeface="Times New Roman"/>
                <a:cs typeface="Times New Roman"/>
              </a:rPr>
              <a:t> исполнительной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власти;</a:t>
            </a:r>
          </a:p>
          <a:p>
            <a:pPr marL="12700" marR="6985" indent="449580" algn="just">
              <a:lnSpc>
                <a:spcPct val="100000"/>
              </a:lnSpc>
              <a:spcBef>
                <a:spcPts val="5"/>
              </a:spcBef>
            </a:pPr>
            <a:r>
              <a:rPr sz="1100" spc="-5" dirty="0">
                <a:latin typeface="Times New Roman"/>
                <a:cs typeface="Times New Roman"/>
              </a:rPr>
              <a:t>повышение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уровня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ответственности</a:t>
            </a:r>
            <a:r>
              <a:rPr sz="1100" dirty="0">
                <a:latin typeface="Times New Roman"/>
                <a:cs typeface="Times New Roman"/>
              </a:rPr>
              <a:t> главных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администраторов</a:t>
            </a:r>
            <a:r>
              <a:rPr sz="1100" dirty="0">
                <a:latin typeface="Times New Roman"/>
                <a:cs typeface="Times New Roman"/>
              </a:rPr>
              <a:t> доходов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за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прогнозирование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поступления</a:t>
            </a:r>
            <a:r>
              <a:rPr sz="1100" dirty="0">
                <a:latin typeface="Times New Roman"/>
                <a:cs typeface="Times New Roman"/>
              </a:rPr>
              <a:t> доходов 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консолидированного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бюджета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Республики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Адыгея</a:t>
            </a:r>
            <a:r>
              <a:rPr sz="1100" dirty="0">
                <a:latin typeface="Times New Roman"/>
                <a:cs typeface="Times New Roman"/>
              </a:rPr>
              <a:t> и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выполнение</a:t>
            </a:r>
            <a:r>
              <a:rPr sz="1100" dirty="0">
                <a:latin typeface="Times New Roman"/>
                <a:cs typeface="Times New Roman"/>
              </a:rPr>
              <a:t> в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полном</a:t>
            </a:r>
            <a:r>
              <a:rPr sz="1100" dirty="0">
                <a:latin typeface="Times New Roman"/>
                <a:cs typeface="Times New Roman"/>
              </a:rPr>
              <a:t> объеме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утвержденных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годовых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бюджетных 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назначений;</a:t>
            </a:r>
            <a:endParaRPr sz="1100" dirty="0">
              <a:latin typeface="Times New Roman"/>
              <a:cs typeface="Times New Roman"/>
            </a:endParaRPr>
          </a:p>
          <a:p>
            <a:pPr marL="12700" marR="7620" indent="449580" algn="just">
              <a:lnSpc>
                <a:spcPct val="100000"/>
              </a:lnSpc>
            </a:pPr>
            <a:r>
              <a:rPr sz="1100" spc="-5" dirty="0">
                <a:latin typeface="Times New Roman"/>
                <a:cs typeface="Times New Roman"/>
              </a:rPr>
              <a:t>содействие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вовлечению</a:t>
            </a:r>
            <a:r>
              <a:rPr sz="1100" dirty="0">
                <a:latin typeface="Times New Roman"/>
                <a:cs typeface="Times New Roman"/>
              </a:rPr>
              <a:t> граждан в </a:t>
            </a:r>
            <a:r>
              <a:rPr sz="1100" spc="-5" dirty="0">
                <a:latin typeface="Times New Roman"/>
                <a:cs typeface="Times New Roman"/>
              </a:rPr>
              <a:t>предпринимательскую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деятельность</a:t>
            </a:r>
            <a:r>
              <a:rPr sz="1100" dirty="0">
                <a:latin typeface="Times New Roman"/>
                <a:cs typeface="Times New Roman"/>
              </a:rPr>
              <a:t> и сокращение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неформальной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занятости</a:t>
            </a:r>
            <a:r>
              <a:rPr sz="1100" spc="2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в том 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числе путем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перехода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граждан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на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применение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специального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налогового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режима</a:t>
            </a:r>
            <a:r>
              <a:rPr sz="1100" spc="-5" dirty="0">
                <a:latin typeface="Times New Roman"/>
                <a:cs typeface="Times New Roman"/>
              </a:rPr>
              <a:t> «Налог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на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профессиональный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доход»;</a:t>
            </a:r>
            <a:endParaRPr sz="1100" dirty="0">
              <a:latin typeface="Times New Roman"/>
              <a:cs typeface="Times New Roman"/>
            </a:endParaRPr>
          </a:p>
          <a:p>
            <a:pPr marL="462280" algn="just">
              <a:lnSpc>
                <a:spcPct val="100000"/>
              </a:lnSpc>
            </a:pPr>
            <a:r>
              <a:rPr sz="1100" spc="-5" dirty="0">
                <a:latin typeface="Times New Roman"/>
                <a:cs typeface="Times New Roman"/>
              </a:rPr>
              <a:t>проведение</a:t>
            </a:r>
            <a:r>
              <a:rPr sz="1100" dirty="0">
                <a:latin typeface="Times New Roman"/>
                <a:cs typeface="Times New Roman"/>
              </a:rPr>
              <a:t> ежегодной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оценки </a:t>
            </a:r>
            <a:r>
              <a:rPr sz="1100" spc="-5" dirty="0">
                <a:latin typeface="Times New Roman"/>
                <a:cs typeface="Times New Roman"/>
              </a:rPr>
              <a:t>эффективности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налоговых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расходов </a:t>
            </a:r>
            <a:r>
              <a:rPr sz="1100" spc="-5" dirty="0">
                <a:latin typeface="Times New Roman"/>
                <a:cs typeface="Times New Roman"/>
              </a:rPr>
              <a:t>Республики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Адыгея;</a:t>
            </a:r>
          </a:p>
          <a:p>
            <a:pPr marL="12700" marR="5080" indent="449580" algn="just">
              <a:lnSpc>
                <a:spcPct val="100000"/>
              </a:lnSpc>
            </a:pPr>
            <a:r>
              <a:rPr sz="1100" spc="-5" dirty="0">
                <a:latin typeface="Times New Roman"/>
                <a:cs typeface="Times New Roman"/>
              </a:rPr>
              <a:t>продолжение </a:t>
            </a:r>
            <a:r>
              <a:rPr sz="1100" dirty="0">
                <a:latin typeface="Times New Roman"/>
                <a:cs typeface="Times New Roman"/>
              </a:rPr>
              <a:t>работы </a:t>
            </a:r>
            <a:r>
              <a:rPr sz="1100" spc="-5" dirty="0">
                <a:latin typeface="Times New Roman"/>
                <a:cs typeface="Times New Roman"/>
              </a:rPr>
              <a:t>по обеспечению полноценного </a:t>
            </a:r>
            <a:r>
              <a:rPr sz="1100" dirty="0">
                <a:latin typeface="Times New Roman"/>
                <a:cs typeface="Times New Roman"/>
              </a:rPr>
              <a:t>и </a:t>
            </a:r>
            <a:r>
              <a:rPr sz="1100" spc="-5" dirty="0">
                <a:latin typeface="Times New Roman"/>
                <a:cs typeface="Times New Roman"/>
              </a:rPr>
              <a:t>достоверного </a:t>
            </a:r>
            <a:r>
              <a:rPr sz="1100" spc="-10" dirty="0">
                <a:latin typeface="Times New Roman"/>
                <a:cs typeface="Times New Roman"/>
              </a:rPr>
              <a:t>учета </a:t>
            </a:r>
            <a:r>
              <a:rPr sz="1100" spc="-5" dirty="0">
                <a:latin typeface="Times New Roman"/>
                <a:cs typeface="Times New Roman"/>
              </a:rPr>
              <a:t>имущества, находящегося </a:t>
            </a:r>
            <a:r>
              <a:rPr sz="1100" dirty="0">
                <a:latin typeface="Times New Roman"/>
                <a:cs typeface="Times New Roman"/>
              </a:rPr>
              <a:t>в </a:t>
            </a:r>
            <a:r>
              <a:rPr sz="1100" spc="-5" dirty="0">
                <a:latin typeface="Times New Roman"/>
                <a:cs typeface="Times New Roman"/>
              </a:rPr>
              <a:t>государственной 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собственности Республики Адыгея, </a:t>
            </a:r>
            <a:r>
              <a:rPr sz="1100" dirty="0">
                <a:latin typeface="Times New Roman"/>
                <a:cs typeface="Times New Roman"/>
              </a:rPr>
              <a:t>а также </a:t>
            </a:r>
            <a:r>
              <a:rPr sz="1100" spc="-5" dirty="0">
                <a:latin typeface="Times New Roman"/>
                <a:cs typeface="Times New Roman"/>
              </a:rPr>
              <a:t>земельных участков, предоставленных </a:t>
            </a:r>
            <a:r>
              <a:rPr sz="1100" dirty="0">
                <a:latin typeface="Times New Roman"/>
                <a:cs typeface="Times New Roman"/>
              </a:rPr>
              <a:t>в </a:t>
            </a:r>
            <a:r>
              <a:rPr sz="1100" spc="-5" dirty="0">
                <a:latin typeface="Times New Roman"/>
                <a:cs typeface="Times New Roman"/>
              </a:rPr>
              <a:t>аренду, государственная собственность на </a:t>
            </a:r>
            <a:r>
              <a:rPr sz="1100" dirty="0">
                <a:latin typeface="Times New Roman"/>
                <a:cs typeface="Times New Roman"/>
              </a:rPr>
              <a:t> которые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не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разграничена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и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которые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расположены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в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границах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городских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округов;</a:t>
            </a:r>
            <a:endParaRPr sz="1100" dirty="0">
              <a:latin typeface="Times New Roman"/>
              <a:cs typeface="Times New Roman"/>
            </a:endParaRPr>
          </a:p>
          <a:p>
            <a:pPr marL="462280" algn="just">
              <a:lnSpc>
                <a:spcPct val="100000"/>
              </a:lnSpc>
            </a:pPr>
            <a:r>
              <a:rPr sz="1100" spc="-5" dirty="0">
                <a:latin typeface="Times New Roman"/>
                <a:cs typeface="Times New Roman"/>
              </a:rPr>
              <a:t>проведение мероприятий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по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сокращению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задолженности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по </a:t>
            </a:r>
            <a:r>
              <a:rPr sz="1100" dirty="0">
                <a:latin typeface="Times New Roman"/>
                <a:cs typeface="Times New Roman"/>
              </a:rPr>
              <a:t>доходам:</a:t>
            </a:r>
          </a:p>
          <a:p>
            <a:pPr marL="462280" marR="833755" algn="just">
              <a:lnSpc>
                <a:spcPct val="100000"/>
              </a:lnSpc>
            </a:pPr>
            <a:r>
              <a:rPr sz="1100" dirty="0">
                <a:latin typeface="Times New Roman"/>
                <a:cs typeface="Times New Roman"/>
              </a:rPr>
              <a:t>от сдачи в аренду земельных </a:t>
            </a:r>
            <a:r>
              <a:rPr sz="1100" spc="-5" dirty="0">
                <a:latin typeface="Times New Roman"/>
                <a:cs typeface="Times New Roman"/>
              </a:rPr>
              <a:t>участков, находящихся </a:t>
            </a:r>
            <a:r>
              <a:rPr sz="1100" dirty="0">
                <a:latin typeface="Times New Roman"/>
                <a:cs typeface="Times New Roman"/>
              </a:rPr>
              <a:t>в государственной собственности </a:t>
            </a:r>
            <a:r>
              <a:rPr sz="1100" spc="-5" dirty="0">
                <a:latin typeface="Times New Roman"/>
                <a:cs typeface="Times New Roman"/>
              </a:rPr>
              <a:t>Республики </a:t>
            </a:r>
            <a:r>
              <a:rPr sz="1100" dirty="0">
                <a:latin typeface="Times New Roman"/>
                <a:cs typeface="Times New Roman"/>
              </a:rPr>
              <a:t>Адыгея; </a:t>
            </a:r>
            <a:r>
              <a:rPr sz="1100" spc="-2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от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использования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имущества,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находящегося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в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государственной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собственности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Республики </a:t>
            </a:r>
            <a:r>
              <a:rPr sz="1100" dirty="0">
                <a:latin typeface="Times New Roman"/>
                <a:cs typeface="Times New Roman"/>
              </a:rPr>
              <a:t>Адыгея;</a:t>
            </a:r>
          </a:p>
          <a:p>
            <a:pPr marL="12700" marR="5715" indent="449580" algn="just">
              <a:lnSpc>
                <a:spcPct val="100000"/>
              </a:lnSpc>
            </a:pPr>
            <a:r>
              <a:rPr sz="1100" dirty="0">
                <a:latin typeface="Times New Roman"/>
                <a:cs typeface="Times New Roman"/>
              </a:rPr>
              <a:t>от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сдачи</a:t>
            </a:r>
            <a:r>
              <a:rPr sz="1100" dirty="0">
                <a:latin typeface="Times New Roman"/>
                <a:cs typeface="Times New Roman"/>
              </a:rPr>
              <a:t> в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аренду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земельных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участков,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государственная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собственность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на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которые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не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разграничена</a:t>
            </a:r>
            <a:r>
              <a:rPr sz="1100" dirty="0">
                <a:latin typeface="Times New Roman"/>
                <a:cs typeface="Times New Roman"/>
              </a:rPr>
              <a:t> и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которые </a:t>
            </a:r>
            <a:r>
              <a:rPr sz="1100" dirty="0">
                <a:latin typeface="Times New Roman"/>
                <a:cs typeface="Times New Roman"/>
              </a:rPr>
              <a:t> расположены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в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границах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городских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округов.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5905" cy="6856095"/>
            <a:chOff x="0" y="0"/>
            <a:chExt cx="9145905" cy="6856095"/>
          </a:xfrm>
        </p:grpSpPr>
        <p:sp>
          <p:nvSpPr>
            <p:cNvPr id="3" name="object 3"/>
            <p:cNvSpPr/>
            <p:nvPr/>
          </p:nvSpPr>
          <p:spPr>
            <a:xfrm>
              <a:off x="4463796" y="908303"/>
              <a:ext cx="4680585" cy="0"/>
            </a:xfrm>
            <a:custGeom>
              <a:avLst/>
              <a:gdLst/>
              <a:ahLst/>
              <a:cxnLst/>
              <a:rect l="l" t="t" r="r" b="b"/>
              <a:pathLst>
                <a:path w="4680584">
                  <a:moveTo>
                    <a:pt x="0" y="0"/>
                  </a:moveTo>
                  <a:lnTo>
                    <a:pt x="4680204" y="0"/>
                  </a:lnTo>
                </a:path>
              </a:pathLst>
            </a:custGeom>
            <a:ln w="3175">
              <a:solidFill>
                <a:srgbClr val="DDDDDD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544" y="2993135"/>
              <a:ext cx="6977633" cy="137845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6403" y="4576571"/>
              <a:ext cx="7029450" cy="130683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8783" y="1481327"/>
              <a:ext cx="6962394" cy="137845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316736" y="3180588"/>
              <a:ext cx="6495415" cy="1041400"/>
            </a:xfrm>
            <a:custGeom>
              <a:avLst/>
              <a:gdLst/>
              <a:ahLst/>
              <a:cxnLst/>
              <a:rect l="l" t="t" r="r" b="b"/>
              <a:pathLst>
                <a:path w="6495415" h="1041400">
                  <a:moveTo>
                    <a:pt x="6321806" y="0"/>
                  </a:moveTo>
                  <a:lnTo>
                    <a:pt x="173481" y="0"/>
                  </a:lnTo>
                  <a:lnTo>
                    <a:pt x="127382" y="6200"/>
                  </a:lnTo>
                  <a:lnTo>
                    <a:pt x="85946" y="23697"/>
                  </a:lnTo>
                  <a:lnTo>
                    <a:pt x="50831" y="50831"/>
                  </a:lnTo>
                  <a:lnTo>
                    <a:pt x="23697" y="85946"/>
                  </a:lnTo>
                  <a:lnTo>
                    <a:pt x="6200" y="127382"/>
                  </a:lnTo>
                  <a:lnTo>
                    <a:pt x="0" y="173482"/>
                  </a:lnTo>
                  <a:lnTo>
                    <a:pt x="0" y="867410"/>
                  </a:lnTo>
                  <a:lnTo>
                    <a:pt x="6200" y="913509"/>
                  </a:lnTo>
                  <a:lnTo>
                    <a:pt x="23697" y="954945"/>
                  </a:lnTo>
                  <a:lnTo>
                    <a:pt x="50831" y="990060"/>
                  </a:lnTo>
                  <a:lnTo>
                    <a:pt x="85946" y="1017194"/>
                  </a:lnTo>
                  <a:lnTo>
                    <a:pt x="127382" y="1034691"/>
                  </a:lnTo>
                  <a:lnTo>
                    <a:pt x="173481" y="1040892"/>
                  </a:lnTo>
                  <a:lnTo>
                    <a:pt x="6321806" y="1040892"/>
                  </a:lnTo>
                  <a:lnTo>
                    <a:pt x="6367905" y="1034691"/>
                  </a:lnTo>
                  <a:lnTo>
                    <a:pt x="6409341" y="1017194"/>
                  </a:lnTo>
                  <a:lnTo>
                    <a:pt x="6444456" y="990060"/>
                  </a:lnTo>
                  <a:lnTo>
                    <a:pt x="6471590" y="954945"/>
                  </a:lnTo>
                  <a:lnTo>
                    <a:pt x="6489087" y="913509"/>
                  </a:lnTo>
                  <a:lnTo>
                    <a:pt x="6495288" y="867410"/>
                  </a:lnTo>
                  <a:lnTo>
                    <a:pt x="6495288" y="173482"/>
                  </a:lnTo>
                  <a:lnTo>
                    <a:pt x="6489087" y="127382"/>
                  </a:lnTo>
                  <a:lnTo>
                    <a:pt x="6471590" y="85946"/>
                  </a:lnTo>
                  <a:lnTo>
                    <a:pt x="6444456" y="50831"/>
                  </a:lnTo>
                  <a:lnTo>
                    <a:pt x="6409341" y="23697"/>
                  </a:lnTo>
                  <a:lnTo>
                    <a:pt x="6367905" y="6200"/>
                  </a:lnTo>
                  <a:lnTo>
                    <a:pt x="6321806" y="0"/>
                  </a:lnTo>
                  <a:close/>
                </a:path>
              </a:pathLst>
            </a:custGeom>
            <a:solidFill>
              <a:srgbClr val="D6E3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15411" y="4652771"/>
              <a:ext cx="4914900" cy="1080770"/>
            </a:xfrm>
            <a:custGeom>
              <a:avLst/>
              <a:gdLst/>
              <a:ahLst/>
              <a:cxnLst/>
              <a:rect l="l" t="t" r="r" b="b"/>
              <a:pathLst>
                <a:path w="4914900" h="1080770">
                  <a:moveTo>
                    <a:pt x="4734814" y="0"/>
                  </a:moveTo>
                  <a:lnTo>
                    <a:pt x="180086" y="0"/>
                  </a:lnTo>
                  <a:lnTo>
                    <a:pt x="132218" y="6434"/>
                  </a:lnTo>
                  <a:lnTo>
                    <a:pt x="89201" y="24590"/>
                  </a:lnTo>
                  <a:lnTo>
                    <a:pt x="52752" y="52752"/>
                  </a:lnTo>
                  <a:lnTo>
                    <a:pt x="24590" y="89201"/>
                  </a:lnTo>
                  <a:lnTo>
                    <a:pt x="6434" y="132218"/>
                  </a:lnTo>
                  <a:lnTo>
                    <a:pt x="0" y="180085"/>
                  </a:lnTo>
                  <a:lnTo>
                    <a:pt x="0" y="900429"/>
                  </a:lnTo>
                  <a:lnTo>
                    <a:pt x="6434" y="948302"/>
                  </a:lnTo>
                  <a:lnTo>
                    <a:pt x="24590" y="991320"/>
                  </a:lnTo>
                  <a:lnTo>
                    <a:pt x="52752" y="1027768"/>
                  </a:lnTo>
                  <a:lnTo>
                    <a:pt x="89201" y="1055927"/>
                  </a:lnTo>
                  <a:lnTo>
                    <a:pt x="132218" y="1074082"/>
                  </a:lnTo>
                  <a:lnTo>
                    <a:pt x="180086" y="1080515"/>
                  </a:lnTo>
                  <a:lnTo>
                    <a:pt x="4734814" y="1080515"/>
                  </a:lnTo>
                  <a:lnTo>
                    <a:pt x="4782681" y="1074082"/>
                  </a:lnTo>
                  <a:lnTo>
                    <a:pt x="4825698" y="1055927"/>
                  </a:lnTo>
                  <a:lnTo>
                    <a:pt x="4862147" y="1027768"/>
                  </a:lnTo>
                  <a:lnTo>
                    <a:pt x="4890309" y="991320"/>
                  </a:lnTo>
                  <a:lnTo>
                    <a:pt x="4908465" y="948302"/>
                  </a:lnTo>
                  <a:lnTo>
                    <a:pt x="4914899" y="900429"/>
                  </a:lnTo>
                  <a:lnTo>
                    <a:pt x="4914899" y="180085"/>
                  </a:lnTo>
                  <a:lnTo>
                    <a:pt x="4908465" y="132218"/>
                  </a:lnTo>
                  <a:lnTo>
                    <a:pt x="4890309" y="89201"/>
                  </a:lnTo>
                  <a:lnTo>
                    <a:pt x="4862147" y="52752"/>
                  </a:lnTo>
                  <a:lnTo>
                    <a:pt x="4825698" y="24590"/>
                  </a:lnTo>
                  <a:lnTo>
                    <a:pt x="4782681" y="6434"/>
                  </a:lnTo>
                  <a:lnTo>
                    <a:pt x="4734814" y="0"/>
                  </a:lnTo>
                  <a:close/>
                </a:path>
              </a:pathLst>
            </a:custGeom>
            <a:solidFill>
              <a:srgbClr val="B8C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39339" y="1629155"/>
              <a:ext cx="5473065" cy="1080770"/>
            </a:xfrm>
            <a:custGeom>
              <a:avLst/>
              <a:gdLst/>
              <a:ahLst/>
              <a:cxnLst/>
              <a:rect l="l" t="t" r="r" b="b"/>
              <a:pathLst>
                <a:path w="5473065" h="1080770">
                  <a:moveTo>
                    <a:pt x="5292598" y="0"/>
                  </a:moveTo>
                  <a:lnTo>
                    <a:pt x="180086" y="0"/>
                  </a:lnTo>
                  <a:lnTo>
                    <a:pt x="132218" y="6434"/>
                  </a:lnTo>
                  <a:lnTo>
                    <a:pt x="89201" y="24590"/>
                  </a:lnTo>
                  <a:lnTo>
                    <a:pt x="52752" y="52752"/>
                  </a:lnTo>
                  <a:lnTo>
                    <a:pt x="24590" y="89201"/>
                  </a:lnTo>
                  <a:lnTo>
                    <a:pt x="6434" y="132218"/>
                  </a:lnTo>
                  <a:lnTo>
                    <a:pt x="0" y="180086"/>
                  </a:lnTo>
                  <a:lnTo>
                    <a:pt x="0" y="900430"/>
                  </a:lnTo>
                  <a:lnTo>
                    <a:pt x="6434" y="948297"/>
                  </a:lnTo>
                  <a:lnTo>
                    <a:pt x="24590" y="991314"/>
                  </a:lnTo>
                  <a:lnTo>
                    <a:pt x="52752" y="1027763"/>
                  </a:lnTo>
                  <a:lnTo>
                    <a:pt x="89201" y="1055925"/>
                  </a:lnTo>
                  <a:lnTo>
                    <a:pt x="132218" y="1074081"/>
                  </a:lnTo>
                  <a:lnTo>
                    <a:pt x="180086" y="1080516"/>
                  </a:lnTo>
                  <a:lnTo>
                    <a:pt x="5292598" y="1080516"/>
                  </a:lnTo>
                  <a:lnTo>
                    <a:pt x="5340465" y="1074081"/>
                  </a:lnTo>
                  <a:lnTo>
                    <a:pt x="5383482" y="1055925"/>
                  </a:lnTo>
                  <a:lnTo>
                    <a:pt x="5419931" y="1027763"/>
                  </a:lnTo>
                  <a:lnTo>
                    <a:pt x="5448093" y="991314"/>
                  </a:lnTo>
                  <a:lnTo>
                    <a:pt x="5466249" y="948297"/>
                  </a:lnTo>
                  <a:lnTo>
                    <a:pt x="5472684" y="900430"/>
                  </a:lnTo>
                  <a:lnTo>
                    <a:pt x="5472684" y="180086"/>
                  </a:lnTo>
                  <a:lnTo>
                    <a:pt x="5466249" y="132218"/>
                  </a:lnTo>
                  <a:lnTo>
                    <a:pt x="5448093" y="89201"/>
                  </a:lnTo>
                  <a:lnTo>
                    <a:pt x="5419931" y="52752"/>
                  </a:lnTo>
                  <a:lnTo>
                    <a:pt x="5383482" y="24590"/>
                  </a:lnTo>
                  <a:lnTo>
                    <a:pt x="5340465" y="6434"/>
                  </a:lnTo>
                  <a:lnTo>
                    <a:pt x="5292598" y="0"/>
                  </a:lnTo>
                  <a:close/>
                </a:path>
              </a:pathLst>
            </a:custGeom>
            <a:solidFill>
              <a:srgbClr val="CCC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0555" y="1552955"/>
              <a:ext cx="2308097" cy="122910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00555" y="3137916"/>
              <a:ext cx="2596134" cy="115595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00555" y="4680203"/>
              <a:ext cx="3028949" cy="105385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652265" y="1629155"/>
            <a:ext cx="3891535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17375E"/>
                </a:solidFill>
                <a:latin typeface="Times New Roman"/>
                <a:cs typeface="Times New Roman"/>
              </a:rPr>
              <a:t>КОНСОЛИДИРОВАННЫЙ</a:t>
            </a:r>
            <a:endParaRPr sz="16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b="1" spc="-25" dirty="0">
                <a:solidFill>
                  <a:srgbClr val="17375E"/>
                </a:solidFill>
                <a:latin typeface="Times New Roman"/>
                <a:cs typeface="Times New Roman"/>
              </a:rPr>
              <a:t>БЮДЖЕТ</a:t>
            </a:r>
            <a:r>
              <a:rPr sz="1600" b="1" spc="-3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10" dirty="0" smtClean="0">
                <a:solidFill>
                  <a:srgbClr val="17375E"/>
                </a:solidFill>
                <a:latin typeface="Times New Roman"/>
                <a:cs typeface="Times New Roman"/>
              </a:rPr>
              <a:t>МУНИЦИПАЛЬНОГО ОБРАЗОВАНИЯ «ШОВГЕНОВСКИЙ РАЙОН»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24478" y="3419347"/>
            <a:ext cx="3490722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2909" marR="5080" indent="-410209"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pc="-10" dirty="0" smtClean="0">
                <a:solidFill>
                  <a:srgbClr val="17375E"/>
                </a:solidFill>
                <a:latin typeface="Times New Roman"/>
                <a:cs typeface="Times New Roman"/>
              </a:rPr>
              <a:t>БЮДЖЕТ МУНИЦИПАЛЬНОГО ОБРАЗОВАНИЯ «ШОВГЕНОВСКИЙ РАЙОН»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46550" y="4918328"/>
            <a:ext cx="330009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0744" marR="5080" indent="-86868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17375E"/>
                </a:solidFill>
                <a:latin typeface="Times New Roman"/>
                <a:cs typeface="Times New Roman"/>
              </a:rPr>
              <a:t>БЮДЖЕТЫ </a:t>
            </a:r>
            <a:r>
              <a:rPr lang="ru-RU" sz="1600" b="1" spc="-5" dirty="0" smtClean="0">
                <a:solidFill>
                  <a:srgbClr val="17375E"/>
                </a:solidFill>
                <a:latin typeface="Times New Roman"/>
                <a:cs typeface="Times New Roman"/>
              </a:rPr>
              <a:t>СЕЛЬСКИХ ПОСЕЛЕНИЙ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35100" y="1868881"/>
            <a:ext cx="176403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состав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входит</a:t>
            </a:r>
            <a:endParaRPr sz="2000" dirty="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lang="ru-RU" sz="2000" spc="-20" dirty="0" smtClean="0">
                <a:latin typeface="Times New Roman"/>
                <a:cs typeface="Times New Roman"/>
              </a:rPr>
              <a:t>7 </a:t>
            </a:r>
            <a:r>
              <a:rPr sz="2000" spc="-20" dirty="0" err="1" smtClean="0">
                <a:latin typeface="Times New Roman"/>
                <a:cs typeface="Times New Roman"/>
              </a:rPr>
              <a:t>бюджет</a:t>
            </a:r>
            <a:r>
              <a:rPr lang="ru-RU" sz="2000" spc="-20" dirty="0" err="1" smtClean="0">
                <a:latin typeface="Times New Roman"/>
                <a:cs typeface="Times New Roman"/>
              </a:rPr>
              <a:t>ов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50517" y="3381883"/>
            <a:ext cx="10502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1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бюджет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82597" y="4826888"/>
            <a:ext cx="222605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b="1" dirty="0" smtClean="0">
                <a:latin typeface="Times New Roman"/>
                <a:cs typeface="Times New Roman"/>
              </a:rPr>
              <a:t>6 БЮДЖЕТОВ СЕЛЬСКИХ ПОСЕЛЕНИЙ</a:t>
            </a:r>
            <a:endParaRPr sz="1100" b="1" dirty="0">
              <a:latin typeface="Times New Roman"/>
              <a:cs typeface="Times New Roman"/>
            </a:endParaRPr>
          </a:p>
        </p:txBody>
      </p:sp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4463" y="228600"/>
            <a:ext cx="7959090" cy="1066799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664463" y="346074"/>
            <a:ext cx="795909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400" spc="-20" dirty="0" err="1" smtClean="0"/>
              <a:t>Консолидированный</a:t>
            </a:r>
            <a:r>
              <a:rPr lang="ru-RU" sz="2400" spc="-20" dirty="0" smtClean="0"/>
              <a:t> бюджет</a:t>
            </a:r>
            <a:r>
              <a:rPr sz="2400" spc="20" dirty="0" smtClean="0"/>
              <a:t> </a:t>
            </a:r>
            <a:r>
              <a:rPr lang="ru-RU" sz="2400" spc="20" dirty="0" smtClean="0"/>
              <a:t>муниципальный образования</a:t>
            </a:r>
            <a:r>
              <a:rPr lang="ru-RU" sz="2400" spc="-35" dirty="0" smtClean="0"/>
              <a:t> «</a:t>
            </a:r>
            <a:r>
              <a:rPr lang="ru-RU" sz="2400" spc="-15" dirty="0" smtClean="0"/>
              <a:t>Шовгеновский район»</a:t>
            </a:r>
            <a:endParaRPr sz="280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714" cy="33248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44957"/>
            <a:ext cx="73152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 err="1">
                <a:latin typeface="Times New Roman"/>
                <a:cs typeface="Times New Roman"/>
              </a:rPr>
              <a:t>Консолидированный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lang="ru-RU" sz="1800" b="1" spc="10" dirty="0" smtClean="0">
                <a:latin typeface="Times New Roman"/>
                <a:cs typeface="Times New Roman"/>
              </a:rPr>
              <a:t>муниципальный </a:t>
            </a:r>
            <a:r>
              <a:rPr sz="1800" b="1" spc="-25" dirty="0" err="1" smtClean="0">
                <a:latin typeface="Times New Roman"/>
                <a:cs typeface="Times New Roman"/>
              </a:rPr>
              <a:t>бюджет</a:t>
            </a:r>
            <a:r>
              <a:rPr sz="1800" b="1" spc="5" dirty="0" smtClean="0">
                <a:latin typeface="Times New Roman"/>
                <a:cs typeface="Times New Roman"/>
              </a:rPr>
              <a:t> </a:t>
            </a:r>
            <a:r>
              <a:rPr lang="ru-RU" sz="1800" b="1" spc="-10" dirty="0" smtClean="0">
                <a:latin typeface="Times New Roman"/>
                <a:cs typeface="Times New Roman"/>
              </a:rPr>
              <a:t>Шовгеновского района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80731" y="188976"/>
            <a:ext cx="935990" cy="143510"/>
          </a:xfrm>
          <a:prstGeom prst="rect">
            <a:avLst/>
          </a:prstGeom>
          <a:solidFill>
            <a:srgbClr val="DDD9C3"/>
          </a:solidFill>
        </p:spPr>
        <p:txBody>
          <a:bodyPr vert="horz" wrap="square" lIns="0" tIns="0" rIns="0" bIns="0" rtlCol="0">
            <a:spAutoFit/>
          </a:bodyPr>
          <a:lstStyle/>
          <a:p>
            <a:pPr marL="189865">
              <a:lnSpc>
                <a:spcPts val="1130"/>
              </a:lnSpc>
            </a:pPr>
            <a:r>
              <a:rPr sz="1250" i="1" spc="-25" dirty="0">
                <a:solidFill>
                  <a:srgbClr val="0F243E"/>
                </a:solidFill>
                <a:latin typeface="Sylfaen"/>
                <a:cs typeface="Sylfaen"/>
              </a:rPr>
              <a:t>тыс.руб.</a:t>
            </a:r>
            <a:endParaRPr sz="1250">
              <a:latin typeface="Sylfaen"/>
              <a:cs typeface="Sylfae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4044" y="547116"/>
            <a:ext cx="6841998" cy="21717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050542" y="522224"/>
            <a:ext cx="501967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Sylfaen"/>
                <a:cs typeface="Sylfaen"/>
              </a:rPr>
              <a:t>КОНСОЛИДИРОВАННЫЙ</a:t>
            </a:r>
            <a:r>
              <a:rPr sz="1400" b="1" spc="-55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1400" b="1" spc="5" dirty="0">
                <a:solidFill>
                  <a:srgbClr val="FFFFFF"/>
                </a:solidFill>
                <a:latin typeface="Sylfaen"/>
                <a:cs typeface="Sylfaen"/>
              </a:rPr>
              <a:t>БЮДЖЕТ</a:t>
            </a:r>
            <a:r>
              <a:rPr sz="1400" b="1" spc="-60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lang="ru-RU" sz="1400" b="1" spc="-60" dirty="0" smtClean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1400" b="1" dirty="0" smtClean="0">
                <a:solidFill>
                  <a:srgbClr val="FFFFFF"/>
                </a:solidFill>
                <a:latin typeface="Sylfaen"/>
                <a:cs typeface="Sylfaen"/>
              </a:rPr>
              <a:t>Р</a:t>
            </a:r>
            <a:r>
              <a:rPr lang="ru-RU" sz="1400" b="1" dirty="0" smtClean="0">
                <a:solidFill>
                  <a:srgbClr val="FFFFFF"/>
                </a:solidFill>
                <a:latin typeface="Sylfaen"/>
                <a:cs typeface="Sylfaen"/>
              </a:rPr>
              <a:t>АЙОНА</a:t>
            </a:r>
            <a:endParaRPr sz="1400" dirty="0">
              <a:latin typeface="Sylfaen"/>
              <a:cs typeface="Sylfaen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200750"/>
              </p:ext>
            </p:extLst>
          </p:nvPr>
        </p:nvGraphicFramePr>
        <p:xfrm>
          <a:off x="101155" y="758316"/>
          <a:ext cx="8930637" cy="12566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20770"/>
                <a:gridCol w="1758314"/>
                <a:gridCol w="1828799"/>
                <a:gridCol w="1722754"/>
              </a:tblGrid>
              <a:tr h="2514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5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ДОХОДЫ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1264403,5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628471,4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637772,8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Налоговые</a:t>
                      </a:r>
                      <a:r>
                        <a:rPr sz="10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неналоговые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доходы</a:t>
                      </a: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153766,7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198923,7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206275,9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50" spc="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ез</a:t>
                      </a:r>
                      <a:r>
                        <a:rPr sz="1050" spc="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оз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зд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ые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5" dirty="0">
                          <a:latin typeface="Times New Roman"/>
                          <a:cs typeface="Times New Roman"/>
                        </a:rPr>
                        <a:t>пос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50" spc="-5" dirty="0">
                          <a:latin typeface="Times New Roman"/>
                          <a:cs typeface="Times New Roman"/>
                        </a:rPr>
                        <a:t>пления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1110606,8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593815,7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431496,9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50" b="1" dirty="0">
                          <a:latin typeface="Times New Roman"/>
                          <a:cs typeface="Times New Roman"/>
                        </a:rPr>
                        <a:t>РАСХОДЫ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1270003,5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634885,4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644272,8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50" spc="-5" dirty="0">
                          <a:latin typeface="Times New Roman"/>
                          <a:cs typeface="Times New Roman"/>
                        </a:rPr>
                        <a:t>ДЕФИЦИТ(-)/</a:t>
                      </a:r>
                      <a:r>
                        <a:rPr sz="10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5" dirty="0">
                          <a:latin typeface="Times New Roman"/>
                          <a:cs typeface="Times New Roman"/>
                        </a:rPr>
                        <a:t>ПРОФИЦИТ</a:t>
                      </a:r>
                      <a:r>
                        <a:rPr sz="105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(+)</a:t>
                      </a: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-5600,0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-6414,0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-6500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73480" y="2211196"/>
            <a:ext cx="6671685" cy="30340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 rot="10800000" flipV="1">
            <a:off x="2050542" y="2200710"/>
            <a:ext cx="5112258" cy="237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БЮДЖЕТ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4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МУНИЦИПАЛЬНОГО РАЙОНА</a:t>
            </a:r>
            <a:endParaRPr sz="1400" dirty="0">
              <a:latin typeface="Times New Roman"/>
              <a:cs typeface="Times New Roman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706634"/>
              </p:ext>
            </p:extLst>
          </p:nvPr>
        </p:nvGraphicFramePr>
        <p:xfrm>
          <a:off x="101154" y="2438400"/>
          <a:ext cx="8928734" cy="1552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20770"/>
                <a:gridCol w="1757679"/>
                <a:gridCol w="1828165"/>
                <a:gridCol w="1722120"/>
              </a:tblGrid>
              <a:tr h="9780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05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ДОХОДЫ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R="52070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1203516,9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R="55626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573572,7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R="502284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582185,0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3685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Налоговые</a:t>
                      </a:r>
                      <a:r>
                        <a:rPr sz="10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неналоговые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доходы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52070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113457,5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5562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157854,0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502284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164579,5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3771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050" spc="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ез</a:t>
                      </a:r>
                      <a:r>
                        <a:rPr sz="1050" spc="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оз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зд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ые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5" dirty="0">
                          <a:latin typeface="Times New Roman"/>
                          <a:cs typeface="Times New Roman"/>
                        </a:rPr>
                        <a:t>пос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50" spc="-5" dirty="0">
                          <a:latin typeface="Times New Roman"/>
                          <a:cs typeface="Times New Roman"/>
                        </a:rPr>
                        <a:t>пления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52070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1090029,4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55626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415718,7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502284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417605,5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3771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050" b="1" dirty="0">
                          <a:latin typeface="Times New Roman"/>
                          <a:cs typeface="Times New Roman"/>
                        </a:rPr>
                        <a:t>РАСХОДЫ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52070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1209116,9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53848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579986,7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502284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588685,0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3771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50" spc="-5" dirty="0">
                          <a:latin typeface="Times New Roman"/>
                          <a:cs typeface="Times New Roman"/>
                        </a:rPr>
                        <a:t>ДЕФИЦИТ(-)/</a:t>
                      </a:r>
                      <a:r>
                        <a:rPr sz="10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ПРОФИЦИТ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(+)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51435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-5600,0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53340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-6414,0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51308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-6500,0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01852" y="4191000"/>
            <a:ext cx="6794754" cy="457199"/>
          </a:xfrm>
          <a:prstGeom prst="rect">
            <a:avLst/>
          </a:prstGeom>
        </p:spPr>
      </p:pic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49278"/>
              </p:ext>
            </p:extLst>
          </p:nvPr>
        </p:nvGraphicFramePr>
        <p:xfrm>
          <a:off x="225236" y="4648200"/>
          <a:ext cx="8842564" cy="12560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5826"/>
                <a:gridCol w="1740716"/>
                <a:gridCol w="1810522"/>
                <a:gridCol w="1705500"/>
              </a:tblGrid>
              <a:tr h="2508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5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ДОХОДЫ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52832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60886,6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R="55499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54898,7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R="502284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55587,8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Налоговые</a:t>
                      </a:r>
                      <a:r>
                        <a:rPr sz="10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неналоговые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доходы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5613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40309,2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58737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41069,7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53403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41696,4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Безвоз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зд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50" spc="-5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5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50" spc="-5" dirty="0">
                          <a:latin typeface="Times New Roman"/>
                          <a:cs typeface="Times New Roman"/>
                        </a:rPr>
                        <a:t>плени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я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5613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20577,4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58674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13829,0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53403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13891,4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50" b="1" dirty="0">
                          <a:latin typeface="Times New Roman"/>
                          <a:cs typeface="Times New Roman"/>
                        </a:rPr>
                        <a:t>РАСХОДЫ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52832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60886,6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55499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54898,7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502284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55587,8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50" spc="-5" dirty="0">
                          <a:latin typeface="Times New Roman"/>
                          <a:cs typeface="Times New Roman"/>
                        </a:rPr>
                        <a:t>ДЕФИЦИТ(-)/</a:t>
                      </a:r>
                      <a:r>
                        <a:rPr sz="10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ПРОФИЦИТ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(+)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588645">
                        <a:lnSpc>
                          <a:spcPts val="1205"/>
                        </a:lnSpc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617220" algn="r">
                        <a:lnSpc>
                          <a:spcPts val="1205"/>
                        </a:lnSpc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563245" algn="r">
                        <a:lnSpc>
                          <a:spcPts val="1205"/>
                        </a:lnSpc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046706"/>
              </p:ext>
            </p:extLst>
          </p:nvPr>
        </p:nvGraphicFramePr>
        <p:xfrm>
          <a:off x="-11937" y="320293"/>
          <a:ext cx="9142727" cy="215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07765"/>
                <a:gridCol w="1799589"/>
                <a:gridCol w="1872614"/>
                <a:gridCol w="1762759"/>
              </a:tblGrid>
              <a:tr h="215900">
                <a:tc>
                  <a:txBody>
                    <a:bodyPr/>
                    <a:lstStyle/>
                    <a:p>
                      <a:pPr marL="1174750">
                        <a:lnSpc>
                          <a:spcPts val="1605"/>
                        </a:lnSpc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9"/>
                      </a:solidFill>
                      <a:prstDash val="solid"/>
                    </a:lnL>
                    <a:lnR w="28575">
                      <a:solidFill>
                        <a:srgbClr val="385D89"/>
                      </a:solidFill>
                      <a:prstDash val="solid"/>
                    </a:lnR>
                    <a:lnT w="28575">
                      <a:solidFill>
                        <a:srgbClr val="385D89"/>
                      </a:solidFill>
                      <a:prstDash val="solid"/>
                    </a:lnT>
                    <a:lnB w="28575">
                      <a:solidFill>
                        <a:srgbClr val="385D89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>
                  <a:txBody>
                    <a:bodyPr/>
                    <a:lstStyle/>
                    <a:p>
                      <a:pPr marL="527685">
                        <a:lnSpc>
                          <a:spcPts val="1605"/>
                        </a:lnSpc>
                      </a:pPr>
                      <a:r>
                        <a:rPr sz="1600" b="1" spc="-5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600" b="1" spc="-5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600" b="1" spc="-5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3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9"/>
                      </a:solidFill>
                      <a:prstDash val="solid"/>
                    </a:lnL>
                    <a:lnR w="28575">
                      <a:solidFill>
                        <a:srgbClr val="385D89"/>
                      </a:solidFill>
                      <a:prstDash val="solid"/>
                    </a:lnR>
                    <a:lnT w="28575">
                      <a:solidFill>
                        <a:srgbClr val="385D89"/>
                      </a:solidFill>
                      <a:prstDash val="solid"/>
                    </a:lnT>
                    <a:lnB w="28575">
                      <a:solidFill>
                        <a:srgbClr val="385D89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>
                  <a:txBody>
                    <a:bodyPr/>
                    <a:lstStyle/>
                    <a:p>
                      <a:pPr marL="564515">
                        <a:lnSpc>
                          <a:spcPts val="1605"/>
                        </a:lnSpc>
                      </a:pPr>
                      <a:r>
                        <a:rPr sz="1600" b="1" spc="-5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600" b="1" spc="-5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600" b="1" spc="-5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3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9"/>
                      </a:solidFill>
                      <a:prstDash val="solid"/>
                    </a:lnL>
                    <a:lnR w="28575">
                      <a:solidFill>
                        <a:srgbClr val="385D89"/>
                      </a:solidFill>
                      <a:prstDash val="solid"/>
                    </a:lnR>
                    <a:lnT w="28575">
                      <a:solidFill>
                        <a:srgbClr val="385D89"/>
                      </a:solidFill>
                      <a:prstDash val="solid"/>
                    </a:lnT>
                    <a:lnB w="28575">
                      <a:solidFill>
                        <a:srgbClr val="385D89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>
                  <a:txBody>
                    <a:bodyPr/>
                    <a:lstStyle/>
                    <a:p>
                      <a:pPr marL="509270">
                        <a:lnSpc>
                          <a:spcPts val="1605"/>
                        </a:lnSpc>
                      </a:pPr>
                      <a:r>
                        <a:rPr sz="1600" b="1" spc="-5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600" b="1" spc="-5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600" b="1" spc="-5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3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9"/>
                      </a:solidFill>
                      <a:prstDash val="solid"/>
                    </a:lnL>
                    <a:lnT w="28575">
                      <a:solidFill>
                        <a:srgbClr val="385D89"/>
                      </a:solidFill>
                      <a:prstDash val="solid"/>
                    </a:lnT>
                    <a:lnB w="28575">
                      <a:solidFill>
                        <a:srgbClr val="385D89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</a:tr>
            </a:tbl>
          </a:graphicData>
        </a:graphic>
      </p:graphicFrame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743908" y="3962700"/>
            <a:ext cx="6101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</a:t>
            </a:r>
            <a:r>
              <a:rPr lang="ru-RU" dirty="0" smtClean="0">
                <a:solidFill>
                  <a:schemeClr val="bg1"/>
                </a:solidFill>
              </a:rPr>
              <a:t>БЮДЖЕТЫ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СЕЛЬСКИХ ПОСЕЛЕНИЙ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2095" cy="6869430"/>
            <a:chOff x="0" y="0"/>
            <a:chExt cx="9142095" cy="6869430"/>
          </a:xfrm>
        </p:grpSpPr>
        <p:sp>
          <p:nvSpPr>
            <p:cNvPr id="3" name="object 3"/>
            <p:cNvSpPr/>
            <p:nvPr/>
          </p:nvSpPr>
          <p:spPr>
            <a:xfrm>
              <a:off x="828294" y="761"/>
              <a:ext cx="7489190" cy="765175"/>
            </a:xfrm>
            <a:custGeom>
              <a:avLst/>
              <a:gdLst/>
              <a:ahLst/>
              <a:cxnLst/>
              <a:rect l="l" t="t" r="r" b="b"/>
              <a:pathLst>
                <a:path w="7489190" h="765175">
                  <a:moveTo>
                    <a:pt x="7488935" y="0"/>
                  </a:moveTo>
                  <a:lnTo>
                    <a:pt x="0" y="0"/>
                  </a:lnTo>
                  <a:lnTo>
                    <a:pt x="0" y="765047"/>
                  </a:lnTo>
                  <a:lnTo>
                    <a:pt x="7488935" y="765047"/>
                  </a:lnTo>
                  <a:lnTo>
                    <a:pt x="748893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8294" y="761"/>
              <a:ext cx="7489190" cy="765175"/>
            </a:xfrm>
            <a:custGeom>
              <a:avLst/>
              <a:gdLst/>
              <a:ahLst/>
              <a:cxnLst/>
              <a:rect l="l" t="t" r="r" b="b"/>
              <a:pathLst>
                <a:path w="7489190" h="765175">
                  <a:moveTo>
                    <a:pt x="0" y="765047"/>
                  </a:moveTo>
                  <a:lnTo>
                    <a:pt x="7488935" y="765047"/>
                  </a:lnTo>
                  <a:lnTo>
                    <a:pt x="7488935" y="0"/>
                  </a:lnTo>
                  <a:lnTo>
                    <a:pt x="0" y="0"/>
                  </a:lnTo>
                  <a:lnTo>
                    <a:pt x="0" y="765047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8" marR="5080" indent="-1588" algn="ctr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ОСНОВНЫЕ</a:t>
            </a:r>
            <a:r>
              <a:rPr sz="1800" spc="20" dirty="0"/>
              <a:t> </a:t>
            </a:r>
            <a:r>
              <a:rPr sz="1800" spc="-30" dirty="0"/>
              <a:t>ПАРАМЕТРЫ</a:t>
            </a:r>
            <a:r>
              <a:rPr sz="1800" dirty="0"/>
              <a:t> </a:t>
            </a:r>
            <a:r>
              <a:rPr lang="ru-RU" sz="1800" spc="-15" dirty="0" smtClean="0">
                <a:solidFill>
                  <a:srgbClr val="FFFFFF"/>
                </a:solidFill>
              </a:rPr>
              <a:t>МУНИЦИПАЛЬНОГО</a:t>
            </a:r>
            <a:r>
              <a:rPr lang="ru-RU" sz="1800" dirty="0" smtClean="0"/>
              <a:t> </a:t>
            </a:r>
            <a:r>
              <a:rPr sz="1800" spc="-35" dirty="0" smtClean="0"/>
              <a:t>БЮДЖЕТА</a:t>
            </a:r>
            <a:r>
              <a:rPr lang="ru-RU" sz="1800" spc="-35" dirty="0" smtClean="0"/>
              <a:t/>
            </a:r>
            <a:br>
              <a:rPr lang="ru-RU" sz="1800" spc="-35" dirty="0" smtClean="0"/>
            </a:br>
            <a:r>
              <a:rPr lang="ru-RU" sz="1800" spc="-10" dirty="0" smtClean="0"/>
              <a:t>ШОВГЕНОВСКОГО </a:t>
            </a:r>
            <a:r>
              <a:rPr lang="ru-RU" sz="1800" spc="-10" dirty="0"/>
              <a:t>РАЙОНА</a:t>
            </a:r>
            <a:endParaRPr sz="1800" dirty="0"/>
          </a:p>
        </p:txBody>
      </p:sp>
      <p:sp>
        <p:nvSpPr>
          <p:cNvPr id="6" name="object 6"/>
          <p:cNvSpPr/>
          <p:nvPr/>
        </p:nvSpPr>
        <p:spPr>
          <a:xfrm>
            <a:off x="467868" y="765048"/>
            <a:ext cx="8136890" cy="431800"/>
          </a:xfrm>
          <a:custGeom>
            <a:avLst/>
            <a:gdLst/>
            <a:ahLst/>
            <a:cxnLst/>
            <a:rect l="l" t="t" r="r" b="b"/>
            <a:pathLst>
              <a:path w="8136890" h="431800">
                <a:moveTo>
                  <a:pt x="8136635" y="0"/>
                </a:moveTo>
                <a:lnTo>
                  <a:pt x="0" y="0"/>
                </a:lnTo>
                <a:lnTo>
                  <a:pt x="0" y="431291"/>
                </a:lnTo>
                <a:lnTo>
                  <a:pt x="8136635" y="431291"/>
                </a:lnTo>
                <a:lnTo>
                  <a:pt x="8136635" y="0"/>
                </a:lnTo>
                <a:close/>
              </a:path>
            </a:pathLst>
          </a:custGeom>
          <a:solidFill>
            <a:srgbClr val="DDD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6303" y="748360"/>
            <a:ext cx="7870825" cy="454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834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imes New Roman"/>
                <a:cs typeface="Times New Roman"/>
              </a:rPr>
              <a:t>Основные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характеристики </a:t>
            </a:r>
            <a:r>
              <a:rPr sz="1400" dirty="0" err="1">
                <a:latin typeface="Times New Roman"/>
                <a:cs typeface="Times New Roman"/>
              </a:rPr>
              <a:t>проекта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lang="ru-RU" sz="1400" spc="-10" dirty="0" smtClean="0">
                <a:latin typeface="Times New Roman"/>
                <a:cs typeface="Times New Roman"/>
              </a:rPr>
              <a:t>районного</a:t>
            </a:r>
            <a:r>
              <a:rPr sz="1400" spc="-30" dirty="0" smtClean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бюджета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на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dirty="0" smtClean="0">
                <a:latin typeface="Times New Roman"/>
                <a:cs typeface="Times New Roman"/>
              </a:rPr>
              <a:t>202</a:t>
            </a:r>
            <a:r>
              <a:rPr lang="ru-RU" sz="1400" dirty="0" smtClean="0">
                <a:latin typeface="Times New Roman"/>
                <a:cs typeface="Times New Roman"/>
              </a:rPr>
              <a:t>3</a:t>
            </a:r>
            <a:r>
              <a:rPr sz="1400" spc="-30" dirty="0" smtClean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год</a:t>
            </a:r>
            <a:r>
              <a:rPr sz="1400" dirty="0">
                <a:latin typeface="Times New Roman"/>
                <a:cs typeface="Times New Roman"/>
              </a:rPr>
              <a:t> и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плановый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период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 smtClean="0">
                <a:latin typeface="Times New Roman"/>
                <a:cs typeface="Times New Roman"/>
              </a:rPr>
              <a:t>202</a:t>
            </a:r>
            <a:r>
              <a:rPr lang="ru-RU" sz="1400" dirty="0" smtClean="0">
                <a:latin typeface="Times New Roman"/>
                <a:cs typeface="Times New Roman"/>
              </a:rPr>
              <a:t>4 </a:t>
            </a:r>
            <a:r>
              <a:rPr sz="1400" dirty="0" smtClean="0">
                <a:latin typeface="Times New Roman"/>
                <a:cs typeface="Times New Roman"/>
              </a:rPr>
              <a:t>и</a:t>
            </a:r>
            <a:r>
              <a:rPr sz="1400" spc="5" dirty="0" smtClean="0">
                <a:latin typeface="Times New Roman"/>
                <a:cs typeface="Times New Roman"/>
              </a:rPr>
              <a:t> </a:t>
            </a:r>
            <a:r>
              <a:rPr sz="1400" dirty="0" smtClean="0">
                <a:latin typeface="Times New Roman"/>
                <a:cs typeface="Times New Roman"/>
              </a:rPr>
              <a:t>202</a:t>
            </a:r>
            <a:r>
              <a:rPr lang="ru-RU" sz="1400" dirty="0" smtClean="0">
                <a:latin typeface="Times New Roman"/>
                <a:cs typeface="Times New Roman"/>
              </a:rPr>
              <a:t>5</a:t>
            </a:r>
            <a:r>
              <a:rPr sz="1400" spc="-20" dirty="0" smtClean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годов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характеризуются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следующими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данными: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379475" y="1467611"/>
            <a:ext cx="7942580" cy="3992245"/>
            <a:chOff x="379475" y="1467611"/>
            <a:chExt cx="7942580" cy="399224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9475" y="2043683"/>
              <a:ext cx="678942" cy="341604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0431" y="2476500"/>
              <a:ext cx="678942" cy="298323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62911" y="2692908"/>
              <a:ext cx="678954" cy="276682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96239" y="5445252"/>
              <a:ext cx="7920990" cy="0"/>
            </a:xfrm>
            <a:custGeom>
              <a:avLst/>
              <a:gdLst/>
              <a:ahLst/>
              <a:cxnLst/>
              <a:rect l="l" t="t" r="r" b="b"/>
              <a:pathLst>
                <a:path w="7920990">
                  <a:moveTo>
                    <a:pt x="0" y="0"/>
                  </a:moveTo>
                  <a:lnTo>
                    <a:pt x="7920862" y="0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79164" y="2116835"/>
              <a:ext cx="678954" cy="334289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71643" y="2619755"/>
              <a:ext cx="678954" cy="283997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86683" y="1467611"/>
              <a:ext cx="678942" cy="399211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187195" y="2133599"/>
              <a:ext cx="1009015" cy="215265"/>
            </a:xfrm>
            <a:custGeom>
              <a:avLst/>
              <a:gdLst/>
              <a:ahLst/>
              <a:cxnLst/>
              <a:rect l="l" t="t" r="r" b="b"/>
              <a:pathLst>
                <a:path w="1009014" h="215264">
                  <a:moveTo>
                    <a:pt x="1008888" y="0"/>
                  </a:moveTo>
                  <a:lnTo>
                    <a:pt x="0" y="0"/>
                  </a:lnTo>
                  <a:lnTo>
                    <a:pt x="0" y="214884"/>
                  </a:lnTo>
                  <a:lnTo>
                    <a:pt x="1008888" y="214884"/>
                  </a:lnTo>
                  <a:lnTo>
                    <a:pt x="1008888" y="0"/>
                  </a:lnTo>
                  <a:close/>
                </a:path>
              </a:pathLst>
            </a:custGeom>
            <a:solidFill>
              <a:srgbClr val="DDD9C3"/>
            </a:solidFill>
          </p:spPr>
          <p:txBody>
            <a:bodyPr wrap="square" lIns="0" tIns="0" rIns="0" bIns="0" rtlCol="0"/>
            <a:lstStyle/>
            <a:p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573572,7</a:t>
              </a:r>
              <a:endParaRPr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96240" y="1700783"/>
            <a:ext cx="935990" cy="189796"/>
          </a:xfrm>
          <a:prstGeom prst="rect">
            <a:avLst/>
          </a:prstGeom>
          <a:solidFill>
            <a:srgbClr val="DDD9C3"/>
          </a:solidFill>
        </p:spPr>
        <p:txBody>
          <a:bodyPr vert="horz" wrap="square" lIns="0" tIns="20320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160"/>
              </a:spcBef>
            </a:pPr>
            <a:r>
              <a:rPr lang="ru-RU" sz="1100" dirty="0" smtClean="0">
                <a:latin typeface="Times New Roman"/>
                <a:cs typeface="Times New Roman"/>
              </a:rPr>
              <a:t>1203516,9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908048" y="2348483"/>
            <a:ext cx="935990" cy="288290"/>
          </a:xfrm>
          <a:custGeom>
            <a:avLst/>
            <a:gdLst/>
            <a:ahLst/>
            <a:cxnLst/>
            <a:rect l="l" t="t" r="r" b="b"/>
            <a:pathLst>
              <a:path w="935989" h="288289">
                <a:moveTo>
                  <a:pt x="935736" y="0"/>
                </a:moveTo>
                <a:lnTo>
                  <a:pt x="0" y="0"/>
                </a:lnTo>
                <a:lnTo>
                  <a:pt x="0" y="288036"/>
                </a:lnTo>
                <a:lnTo>
                  <a:pt x="935736" y="288036"/>
                </a:lnTo>
                <a:lnTo>
                  <a:pt x="935736" y="0"/>
                </a:lnTo>
                <a:close/>
              </a:path>
            </a:pathLst>
          </a:custGeom>
          <a:solidFill>
            <a:srgbClr val="DDD9C3"/>
          </a:solidFill>
        </p:spPr>
        <p:txBody>
          <a:bodyPr wrap="square" lIns="0" tIns="0" rIns="0" bIns="0" rtlCol="0"/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582185,0</a:t>
            </a:r>
          </a:p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3131820" y="1196339"/>
            <a:ext cx="935990" cy="216535"/>
          </a:xfrm>
          <a:custGeom>
            <a:avLst/>
            <a:gdLst/>
            <a:ahLst/>
            <a:cxnLst/>
            <a:rect l="l" t="t" r="r" b="b"/>
            <a:pathLst>
              <a:path w="935989" h="216534">
                <a:moveTo>
                  <a:pt x="935735" y="0"/>
                </a:moveTo>
                <a:lnTo>
                  <a:pt x="0" y="0"/>
                </a:lnTo>
                <a:lnTo>
                  <a:pt x="0" y="216408"/>
                </a:lnTo>
                <a:lnTo>
                  <a:pt x="935735" y="216408"/>
                </a:lnTo>
                <a:lnTo>
                  <a:pt x="935735" y="0"/>
                </a:lnTo>
                <a:close/>
              </a:path>
            </a:pathLst>
          </a:custGeom>
          <a:solidFill>
            <a:srgbClr val="DDD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220592" y="1204087"/>
            <a:ext cx="76009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100" dirty="0" smtClean="0">
                <a:latin typeface="Times New Roman"/>
                <a:cs typeface="Times New Roman"/>
              </a:rPr>
              <a:t>1209116,9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95928" y="1772411"/>
            <a:ext cx="935990" cy="185948"/>
          </a:xfrm>
          <a:prstGeom prst="rect">
            <a:avLst/>
          </a:prstGeom>
          <a:solidFill>
            <a:srgbClr val="DDD9C3"/>
          </a:solidFill>
        </p:spPr>
        <p:txBody>
          <a:bodyPr vert="horz" wrap="square" lIns="0" tIns="16510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130"/>
              </a:spcBef>
            </a:pPr>
            <a:r>
              <a:rPr lang="ru-RU" sz="1100" dirty="0" smtClean="0">
                <a:latin typeface="Times New Roman"/>
                <a:cs typeface="Times New Roman"/>
              </a:rPr>
              <a:t>579986,7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15255" y="2276855"/>
            <a:ext cx="937260" cy="226344"/>
          </a:xfrm>
          <a:prstGeom prst="rect">
            <a:avLst/>
          </a:prstGeom>
          <a:solidFill>
            <a:srgbClr val="DDD9C3"/>
          </a:solidFill>
        </p:spPr>
        <p:txBody>
          <a:bodyPr vert="horz" wrap="square" lIns="0" tIns="56515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445"/>
              </a:spcBef>
            </a:pPr>
            <a:r>
              <a:rPr lang="ru-RU" sz="1100" dirty="0" smtClean="0">
                <a:latin typeface="Times New Roman"/>
                <a:cs typeface="Times New Roman"/>
              </a:rPr>
              <a:t>588685,0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16330" y="5950458"/>
            <a:ext cx="1009015" cy="360045"/>
          </a:xfrm>
          <a:prstGeom prst="rect">
            <a:avLst/>
          </a:prstGeom>
          <a:solidFill>
            <a:srgbClr val="DDD9C3"/>
          </a:solidFill>
          <a:ln w="25400">
            <a:solidFill>
              <a:srgbClr val="385D89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158115">
              <a:lnSpc>
                <a:spcPct val="100000"/>
              </a:lnSpc>
              <a:spcBef>
                <a:spcPts val="405"/>
              </a:spcBef>
            </a:pPr>
            <a:r>
              <a:rPr sz="1600" b="1" spc="-25" dirty="0">
                <a:latin typeface="Times New Roman"/>
                <a:cs typeface="Times New Roman"/>
              </a:rPr>
              <a:t>Доходы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53434" y="5950458"/>
            <a:ext cx="1150620" cy="360045"/>
          </a:xfrm>
          <a:prstGeom prst="rect">
            <a:avLst/>
          </a:prstGeom>
          <a:solidFill>
            <a:srgbClr val="DDD9C3"/>
          </a:solidFill>
          <a:ln w="25400">
            <a:solidFill>
              <a:srgbClr val="385D89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192405">
              <a:lnSpc>
                <a:spcPct val="100000"/>
              </a:lnSpc>
              <a:spcBef>
                <a:spcPts val="405"/>
              </a:spcBef>
            </a:pPr>
            <a:r>
              <a:rPr sz="1600" b="1" spc="-25" dirty="0">
                <a:latin typeface="Times New Roman"/>
                <a:cs typeface="Times New Roman"/>
              </a:rPr>
              <a:t>Расходы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308342" y="5950458"/>
            <a:ext cx="1080770" cy="360045"/>
          </a:xfrm>
          <a:prstGeom prst="rect">
            <a:avLst/>
          </a:prstGeom>
          <a:solidFill>
            <a:srgbClr val="DDD9C3"/>
          </a:solidFill>
          <a:ln w="25400">
            <a:solidFill>
              <a:srgbClr val="385D89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127635">
              <a:lnSpc>
                <a:spcPct val="100000"/>
              </a:lnSpc>
              <a:spcBef>
                <a:spcPts val="405"/>
              </a:spcBef>
            </a:pPr>
            <a:r>
              <a:rPr sz="1600" b="1" dirty="0">
                <a:latin typeface="Times New Roman"/>
                <a:cs typeface="Times New Roman"/>
              </a:rPr>
              <a:t>Дефицит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910649" y="1196339"/>
            <a:ext cx="5910580" cy="4551680"/>
            <a:chOff x="2910649" y="1196339"/>
            <a:chExt cx="5910580" cy="4551680"/>
          </a:xfrm>
        </p:grpSpPr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23788" y="5428487"/>
              <a:ext cx="678954" cy="31930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16267" y="5428487"/>
              <a:ext cx="680466" cy="17602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07223" y="5428487"/>
              <a:ext cx="680466" cy="10439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59752" y="2057400"/>
              <a:ext cx="293382" cy="27203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159752" y="2921507"/>
              <a:ext cx="293382" cy="27203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159752" y="3857205"/>
              <a:ext cx="293382" cy="272072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2915411" y="5445251"/>
              <a:ext cx="5689600" cy="288290"/>
            </a:xfrm>
            <a:custGeom>
              <a:avLst/>
              <a:gdLst/>
              <a:ahLst/>
              <a:cxnLst/>
              <a:rect l="l" t="t" r="r" b="b"/>
              <a:pathLst>
                <a:path w="5689600" h="288289">
                  <a:moveTo>
                    <a:pt x="0" y="0"/>
                  </a:moveTo>
                  <a:lnTo>
                    <a:pt x="0" y="216027"/>
                  </a:lnTo>
                </a:path>
                <a:path w="5689600" h="288289">
                  <a:moveTo>
                    <a:pt x="2737104" y="0"/>
                  </a:moveTo>
                  <a:lnTo>
                    <a:pt x="2737104" y="144018"/>
                  </a:lnTo>
                </a:path>
                <a:path w="5689600" h="288289">
                  <a:moveTo>
                    <a:pt x="5689092" y="0"/>
                  </a:moveTo>
                  <a:lnTo>
                    <a:pt x="5689092" y="288036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668767" y="1196339"/>
              <a:ext cx="1152525" cy="361315"/>
            </a:xfrm>
            <a:custGeom>
              <a:avLst/>
              <a:gdLst/>
              <a:ahLst/>
              <a:cxnLst/>
              <a:rect l="l" t="t" r="r" b="b"/>
              <a:pathLst>
                <a:path w="1152525" h="361315">
                  <a:moveTo>
                    <a:pt x="1152144" y="0"/>
                  </a:moveTo>
                  <a:lnTo>
                    <a:pt x="0" y="0"/>
                  </a:lnTo>
                  <a:lnTo>
                    <a:pt x="0" y="361188"/>
                  </a:lnTo>
                  <a:lnTo>
                    <a:pt x="1152144" y="361188"/>
                  </a:lnTo>
                  <a:lnTo>
                    <a:pt x="1152144" y="0"/>
                  </a:lnTo>
                  <a:close/>
                </a:path>
              </a:pathLst>
            </a:custGeom>
            <a:solidFill>
              <a:srgbClr val="DDD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7669530" y="2061210"/>
            <a:ext cx="1079500" cy="262251"/>
          </a:xfrm>
          <a:prstGeom prst="rect">
            <a:avLst/>
          </a:prstGeom>
          <a:solidFill>
            <a:srgbClr val="DDD9C3"/>
          </a:solidFill>
          <a:ln w="25400">
            <a:solidFill>
              <a:srgbClr val="94B3D6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172085">
              <a:lnSpc>
                <a:spcPct val="100000"/>
              </a:lnSpc>
              <a:spcBef>
                <a:spcPts val="125"/>
              </a:spcBef>
            </a:pPr>
            <a:r>
              <a:rPr sz="1600" spc="-5" dirty="0" smtClean="0">
                <a:solidFill>
                  <a:srgbClr val="4F81BC"/>
                </a:solidFill>
                <a:latin typeface="Times New Roman"/>
                <a:cs typeface="Times New Roman"/>
              </a:rPr>
              <a:t>202</a:t>
            </a:r>
            <a:r>
              <a:rPr lang="ru-RU" sz="1600" spc="-5" dirty="0" smtClean="0">
                <a:solidFill>
                  <a:srgbClr val="4F81BC"/>
                </a:solidFill>
                <a:latin typeface="Times New Roman"/>
                <a:cs typeface="Times New Roman"/>
              </a:rPr>
              <a:t>3</a:t>
            </a:r>
            <a:r>
              <a:rPr sz="1600" spc="-55" dirty="0" smtClean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1600" spc="-30" dirty="0">
                <a:solidFill>
                  <a:srgbClr val="4F81BC"/>
                </a:solidFill>
                <a:latin typeface="Times New Roman"/>
                <a:cs typeface="Times New Roman"/>
              </a:rPr>
              <a:t>год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38" name="object 38"/>
          <p:cNvSpPr txBox="1"/>
          <p:nvPr/>
        </p:nvSpPr>
        <p:spPr>
          <a:xfrm>
            <a:off x="7669530" y="2925317"/>
            <a:ext cx="1079500" cy="261610"/>
          </a:xfrm>
          <a:prstGeom prst="rect">
            <a:avLst/>
          </a:prstGeom>
          <a:solidFill>
            <a:srgbClr val="DDD9C3"/>
          </a:solidFill>
          <a:ln w="25400">
            <a:solidFill>
              <a:srgbClr val="00AF50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172085">
              <a:lnSpc>
                <a:spcPct val="100000"/>
              </a:lnSpc>
              <a:spcBef>
                <a:spcPts val="120"/>
              </a:spcBef>
            </a:pPr>
            <a:r>
              <a:rPr sz="1600" spc="-5" dirty="0" smtClean="0">
                <a:solidFill>
                  <a:srgbClr val="00AF50"/>
                </a:solidFill>
                <a:latin typeface="Times New Roman"/>
                <a:cs typeface="Times New Roman"/>
              </a:rPr>
              <a:t>202</a:t>
            </a:r>
            <a:r>
              <a:rPr lang="ru-RU" sz="1600" spc="-5" dirty="0" smtClean="0">
                <a:solidFill>
                  <a:srgbClr val="00AF50"/>
                </a:solidFill>
                <a:latin typeface="Times New Roman"/>
                <a:cs typeface="Times New Roman"/>
              </a:rPr>
              <a:t>4</a:t>
            </a:r>
            <a:r>
              <a:rPr sz="1600" spc="-30" dirty="0" err="1" smtClean="0">
                <a:solidFill>
                  <a:srgbClr val="00AF50"/>
                </a:solidFill>
                <a:latin typeface="Times New Roman"/>
                <a:cs typeface="Times New Roman"/>
              </a:rPr>
              <a:t>год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669530" y="3861053"/>
            <a:ext cx="1079500" cy="262251"/>
          </a:xfrm>
          <a:prstGeom prst="rect">
            <a:avLst/>
          </a:prstGeom>
          <a:solidFill>
            <a:srgbClr val="DDD9C3"/>
          </a:solidFill>
          <a:ln w="25400">
            <a:solidFill>
              <a:srgbClr val="B3A1C6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172085">
              <a:lnSpc>
                <a:spcPct val="100000"/>
              </a:lnSpc>
              <a:spcBef>
                <a:spcPts val="125"/>
              </a:spcBef>
            </a:pPr>
            <a:r>
              <a:rPr sz="1600" spc="-5" dirty="0" smtClean="0">
                <a:solidFill>
                  <a:srgbClr val="5F497A"/>
                </a:solidFill>
                <a:latin typeface="Times New Roman"/>
                <a:cs typeface="Times New Roman"/>
              </a:rPr>
              <a:t>202</a:t>
            </a:r>
            <a:r>
              <a:rPr lang="ru-RU" sz="1600" spc="-5" dirty="0" smtClean="0">
                <a:solidFill>
                  <a:srgbClr val="5F497A"/>
                </a:solidFill>
                <a:latin typeface="Times New Roman"/>
                <a:cs typeface="Times New Roman"/>
              </a:rPr>
              <a:t>5</a:t>
            </a:r>
            <a:r>
              <a:rPr sz="1600" spc="-55" dirty="0" smtClean="0">
                <a:solidFill>
                  <a:srgbClr val="5F497A"/>
                </a:solidFill>
                <a:latin typeface="Times New Roman"/>
                <a:cs typeface="Times New Roman"/>
              </a:rPr>
              <a:t> </a:t>
            </a:r>
            <a:r>
              <a:rPr sz="1600" spc="-30" dirty="0">
                <a:solidFill>
                  <a:srgbClr val="5F497A"/>
                </a:solidFill>
                <a:latin typeface="Times New Roman"/>
                <a:cs typeface="Times New Roman"/>
              </a:rPr>
              <a:t>год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920990" y="1263777"/>
            <a:ext cx="6477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latin typeface="Calibri"/>
                <a:cs typeface="Calibri"/>
              </a:rPr>
              <a:t>тыс.</a:t>
            </a:r>
            <a:r>
              <a:rPr sz="1200" i="1" spc="-15" dirty="0">
                <a:latin typeface="Calibri"/>
                <a:cs typeface="Calibri"/>
              </a:rPr>
              <a:t> </a:t>
            </a:r>
            <a:r>
              <a:rPr sz="1200" i="1" spc="-20" dirty="0">
                <a:latin typeface="Calibri"/>
                <a:cs typeface="Calibri"/>
              </a:rPr>
              <a:t>р</a:t>
            </a:r>
            <a:r>
              <a:rPr sz="1200" i="1" dirty="0">
                <a:latin typeface="Calibri"/>
                <a:cs typeface="Calibri"/>
              </a:rPr>
              <a:t>у</a:t>
            </a:r>
            <a:r>
              <a:rPr sz="1200" i="1" spc="-5" dirty="0">
                <a:latin typeface="Calibri"/>
                <a:cs typeface="Calibri"/>
              </a:rPr>
              <a:t>б</a:t>
            </a:r>
            <a:r>
              <a:rPr sz="1200" i="1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877305" y="5737047"/>
            <a:ext cx="63246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b="1" spc="5" dirty="0" smtClean="0">
                <a:latin typeface="Times New Roman"/>
                <a:cs typeface="Times New Roman"/>
              </a:rPr>
              <a:t>    </a:t>
            </a:r>
            <a:r>
              <a:rPr sz="1100" b="1" spc="5" dirty="0" smtClean="0">
                <a:latin typeface="Times New Roman"/>
                <a:cs typeface="Times New Roman"/>
              </a:rPr>
              <a:t>-</a:t>
            </a:r>
            <a:r>
              <a:rPr lang="ru-RU" sz="1100" b="1" spc="5" dirty="0" smtClean="0">
                <a:latin typeface="Times New Roman"/>
                <a:cs typeface="Times New Roman"/>
              </a:rPr>
              <a:t>5600,0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729730" y="5577332"/>
            <a:ext cx="14871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37565" algn="l"/>
              </a:tabLst>
            </a:pPr>
            <a:r>
              <a:rPr sz="1100" b="1" dirty="0" smtClean="0">
                <a:latin typeface="Times New Roman"/>
                <a:cs typeface="Times New Roman"/>
              </a:rPr>
              <a:t>-</a:t>
            </a:r>
            <a:r>
              <a:rPr lang="ru-RU" sz="1100" b="1" dirty="0" smtClean="0">
                <a:latin typeface="Times New Roman"/>
                <a:cs typeface="Times New Roman"/>
              </a:rPr>
              <a:t>6414,0</a:t>
            </a:r>
            <a:r>
              <a:rPr sz="1100" b="1" dirty="0">
                <a:latin typeface="Times New Roman"/>
                <a:cs typeface="Times New Roman"/>
              </a:rPr>
              <a:t>	</a:t>
            </a:r>
            <a:r>
              <a:rPr sz="1200" b="1" dirty="0" smtClean="0">
                <a:latin typeface="Times New Roman"/>
                <a:cs typeface="Times New Roman"/>
              </a:rPr>
              <a:t>-</a:t>
            </a:r>
            <a:r>
              <a:rPr lang="ru-RU" sz="1100" b="1" dirty="0" smtClean="0">
                <a:latin typeface="Times New Roman"/>
                <a:cs typeface="Times New Roman"/>
              </a:rPr>
              <a:t>6500,0</a:t>
            </a:r>
            <a:endParaRPr sz="11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1870</TotalTime>
  <Words>3709</Words>
  <Application>Microsoft Office PowerPoint</Application>
  <PresentationFormat>Экран (4:3)</PresentationFormat>
  <Paragraphs>1028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Презентация PowerPoint</vt:lpstr>
      <vt:lpstr>Презентация PowerPoint</vt:lpstr>
      <vt:lpstr>Презентация PowerPoint</vt:lpstr>
      <vt:lpstr>БЮДЖЕТНЫЙ ПРОЦЕСС В ШОВГЕНОВСКОМ РАЙОНЕ</vt:lpstr>
      <vt:lpstr>ОСНОВНЫЕ НАПРАВЛЕНИЯ БЮДЖЕТНОЙ ПОЛИТИКИ ШОВГЕНОВСКОГО РАЙОНА НА 2023 ГОД И ПЛАНОВЫЙ ПЕРИОД 2024 И 2025 ГОДОВ</vt:lpstr>
      <vt:lpstr>Презентация PowerPoint</vt:lpstr>
      <vt:lpstr>Консолидированный бюджет муниципальный образования «Шовгеновский район»</vt:lpstr>
      <vt:lpstr>Консолидированный муниципальный бюджет Шовгеновского района</vt:lpstr>
      <vt:lpstr>ОСНОВНЫЕ ПАРАМЕТРЫ МУНИЦИПАЛЬНОГО БЮДЖЕТА ШОВГЕНОВСКОГО РАЙОНА</vt:lpstr>
      <vt:lpstr>Объем и структура доходов муниципального бюджета  Шовгеновского района</vt:lpstr>
      <vt:lpstr>Презентация PowerPoint</vt:lpstr>
      <vt:lpstr>Объем и структура безвозмездных поступлений муниципального бюджета Шовгеновского района</vt:lpstr>
      <vt:lpstr>СТРУКТУРА РАСХОДОВ МУНИЦИПАЛЬНОГО БЮДЖЕТА ШОВГЕНОВСКОГО РАЙОНА В 2023 ГОДУ</vt:lpstr>
      <vt:lpstr>Бюджет Шовгеновского района сохранит социальную направленность</vt:lpstr>
      <vt:lpstr>Динамика расходов муниципального бюджета Шовгеновского района в  2021-2025 г. (тыс. руб.)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Программные расходы муниципального бюджета Шовгеновского района в 2022 году составят 29 053 692,7 тыс. руб.</vt:lpstr>
      <vt:lpstr>Презентация PowerPoint</vt:lpstr>
      <vt:lpstr>Муниципальный долг МО «Шовгеновский район»</vt:lpstr>
      <vt:lpstr>ЧАСТО ЗАДАВАЕМЫЕ ВОПРОСЫ</vt:lpstr>
      <vt:lpstr>ГЛОССАРИЙ</vt:lpstr>
      <vt:lpstr>Финансовое управление администрации муниципального образования «Шовгеновский район»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sheudzhen</dc:creator>
  <cp:lastModifiedBy>фотя</cp:lastModifiedBy>
  <cp:revision>165</cp:revision>
  <cp:lastPrinted>2023-01-18T08:21:13Z</cp:lastPrinted>
  <dcterms:created xsi:type="dcterms:W3CDTF">2022-01-24T08:18:39Z</dcterms:created>
  <dcterms:modified xsi:type="dcterms:W3CDTF">2023-01-18T13:43:16Z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2021-10-15T00:00:00Z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2022-01-24T00:00:00Z</vt:filetime>
  </property>
</Properties>
</file>